
<file path=[Content_Types].xml><?xml version="1.0" encoding="utf-8"?>
<Types xmlns="http://schemas.openxmlformats.org/package/2006/content-types">
  <Default Extension="xml" ContentType="application/xml"/>
  <Default Extension="svg" ContentType="image/svg+xml"/>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70" r:id="rId2"/>
    <p:sldId id="293" r:id="rId3"/>
    <p:sldId id="348" r:id="rId4"/>
    <p:sldId id="347" r:id="rId5"/>
    <p:sldId id="350" r:id="rId6"/>
    <p:sldId id="351" r:id="rId7"/>
    <p:sldId id="352" r:id="rId8"/>
    <p:sldId id="353" r:id="rId9"/>
    <p:sldId id="354" r:id="rId10"/>
    <p:sldId id="355" r:id="rId11"/>
    <p:sldId id="356" r:id="rId12"/>
    <p:sldId id="357" r:id="rId13"/>
    <p:sldId id="358" r:id="rId14"/>
    <p:sldId id="349" r:id="rId15"/>
    <p:sldId id="285" r:id="rId16"/>
    <p:sldId id="294" r:id="rId17"/>
    <p:sldId id="326" r:id="rId18"/>
    <p:sldId id="325" r:id="rId19"/>
    <p:sldId id="324" r:id="rId20"/>
    <p:sldId id="327" r:id="rId21"/>
    <p:sldId id="329" r:id="rId22"/>
    <p:sldId id="331" r:id="rId23"/>
    <p:sldId id="332" r:id="rId24"/>
    <p:sldId id="334" r:id="rId25"/>
    <p:sldId id="343" r:id="rId26"/>
    <p:sldId id="345" r:id="rId27"/>
    <p:sldId id="323" r:id="rId2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668B0-9857-4659-92F8-DA50E0314117}" v="7" dt="2022-11-14T13:48:56.69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623" autoAdjust="0"/>
  </p:normalViewPr>
  <p:slideViewPr>
    <p:cSldViewPr snapToObjects="1">
      <p:cViewPr varScale="1">
        <p:scale>
          <a:sx n="92" d="100"/>
          <a:sy n="92" d="100"/>
        </p:scale>
        <p:origin x="-15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35" Type="http://schemas.microsoft.com/office/2016/11/relationships/changesInfo" Target="changesInfos/changesInfo1.xml"/><Relationship Id="rId36"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mund Gray" userId="f5d1a9c56c02e61d" providerId="LiveId" clId="{B2E668B0-9857-4659-92F8-DA50E0314117}"/>
    <pc:docChg chg="undo custSel addSld delSld modSld">
      <pc:chgData name="Edmund Gray" userId="f5d1a9c56c02e61d" providerId="LiveId" clId="{B2E668B0-9857-4659-92F8-DA50E0314117}" dt="2022-11-14T13:48:56.697" v="35"/>
      <pc:docMkLst>
        <pc:docMk/>
      </pc:docMkLst>
      <pc:sldChg chg="del">
        <pc:chgData name="Edmund Gray" userId="f5d1a9c56c02e61d" providerId="LiveId" clId="{B2E668B0-9857-4659-92F8-DA50E0314117}" dt="2022-11-14T12:53:26.463" v="5" actId="47"/>
        <pc:sldMkLst>
          <pc:docMk/>
          <pc:sldMk cId="2565934936" sldId="297"/>
        </pc:sldMkLst>
      </pc:sldChg>
      <pc:sldChg chg="addSp delSp del mod">
        <pc:chgData name="Edmund Gray" userId="f5d1a9c56c02e61d" providerId="LiveId" clId="{B2E668B0-9857-4659-92F8-DA50E0314117}" dt="2022-11-14T12:51:25.991" v="3" actId="47"/>
        <pc:sldMkLst>
          <pc:docMk/>
          <pc:sldMk cId="3884874017" sldId="302"/>
        </pc:sldMkLst>
        <pc:spChg chg="add del">
          <ac:chgData name="Edmund Gray" userId="f5d1a9c56c02e61d" providerId="LiveId" clId="{B2E668B0-9857-4659-92F8-DA50E0314117}" dt="2022-11-14T12:51:11.536" v="1" actId="22"/>
          <ac:spMkLst>
            <pc:docMk/>
            <pc:sldMk cId="3884874017" sldId="302"/>
            <ac:spMk id="3" creationId="{6257467C-C19F-8CA4-EA35-F7DAD316AFE3}"/>
          </ac:spMkLst>
        </pc:spChg>
      </pc:sldChg>
      <pc:sldChg chg="modSp mod">
        <pc:chgData name="Edmund Gray" userId="f5d1a9c56c02e61d" providerId="LiveId" clId="{B2E668B0-9857-4659-92F8-DA50E0314117}" dt="2022-11-14T13:48:56.697" v="35"/>
        <pc:sldMkLst>
          <pc:docMk/>
          <pc:sldMk cId="345180363" sldId="310"/>
        </pc:sldMkLst>
        <pc:graphicFrameChg chg="mod modGraphic">
          <ac:chgData name="Edmund Gray" userId="f5d1a9c56c02e61d" providerId="LiveId" clId="{B2E668B0-9857-4659-92F8-DA50E0314117}" dt="2022-11-14T13:48:56.697" v="35"/>
          <ac:graphicFrameMkLst>
            <pc:docMk/>
            <pc:sldMk cId="345180363" sldId="310"/>
            <ac:graphicFrameMk id="3" creationId="{0E31C69B-0619-2868-8FEC-7F978E8E0D4F}"/>
          </ac:graphicFrameMkLst>
        </pc:graphicFrameChg>
      </pc:sldChg>
      <pc:sldChg chg="add">
        <pc:chgData name="Edmund Gray" userId="f5d1a9c56c02e61d" providerId="LiveId" clId="{B2E668B0-9857-4659-92F8-DA50E0314117}" dt="2022-11-14T12:51:21.206" v="2"/>
        <pc:sldMkLst>
          <pc:docMk/>
          <pc:sldMk cId="485455374" sldId="318"/>
        </pc:sldMkLst>
      </pc:sldChg>
      <pc:sldChg chg="add">
        <pc:chgData name="Edmund Gray" userId="f5d1a9c56c02e61d" providerId="LiveId" clId="{B2E668B0-9857-4659-92F8-DA50E0314117}" dt="2022-11-14T12:51:43.343" v="4"/>
        <pc:sldMkLst>
          <pc:docMk/>
          <pc:sldMk cId="1602943797" sldId="3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3307E1-C948-134D-A6F6-C5BFF13E968E}" type="datetimeFigureOut">
              <a:rPr lang="it-IT" smtClean="0"/>
              <a:t>11/01/24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035ED-B6BF-E347-8D53-54624C7AE00E}" type="slidenum">
              <a:rPr lang="it-IT" smtClean="0"/>
              <a:t>‹n.›</a:t>
            </a:fld>
            <a:endParaRPr lang="it-IT"/>
          </a:p>
        </p:txBody>
      </p:sp>
    </p:spTree>
    <p:extLst>
      <p:ext uri="{BB962C8B-B14F-4D97-AF65-F5344CB8AC3E}">
        <p14:creationId xmlns:p14="http://schemas.microsoft.com/office/powerpoint/2010/main" val="125941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34EA2"/>
                </a:solidFill>
                <a:effectLst/>
                <a:latin typeface="+mj-lt"/>
                <a:ea typeface="Calibri" panose="020F0502020204030204" pitchFamily="34" charset="0"/>
                <a:cs typeface="Arial" panose="020B0604020202020204" pitchFamily="34" charset="0"/>
              </a:rPr>
              <a:t>Organization: </a:t>
            </a:r>
            <a:r>
              <a:rPr lang="en-US" sz="1200" dirty="0">
                <a:solidFill>
                  <a:schemeClr val="tx1">
                    <a:lumMod val="50000"/>
                  </a:schemeClr>
                </a:solidFill>
                <a:latin typeface="Arial Narrow" panose="020B0606020202030204" pitchFamily="34" charset="0"/>
                <a:cs typeface="Arial" panose="020B0604020202020204" pitchFamily="34" charset="0"/>
              </a:rPr>
              <a:t>The Italian Revenue Agency (IRS) is preparing to present to small businesses, the self-employed and professionals with an </a:t>
            </a:r>
            <a:r>
              <a:rPr lang="en-US" sz="1200" dirty="0">
                <a:solidFill>
                  <a:srgbClr val="FF0000"/>
                </a:solidFill>
                <a:latin typeface="Arial Narrow" panose="020B0606020202030204" pitchFamily="34" charset="0"/>
                <a:cs typeface="Arial" panose="020B0604020202020204" pitchFamily="34" charset="0"/>
              </a:rPr>
              <a:t>advance</a:t>
            </a:r>
            <a:r>
              <a:rPr lang="en-US" sz="1200" dirty="0">
                <a:solidFill>
                  <a:schemeClr val="tx1">
                    <a:lumMod val="50000"/>
                  </a:schemeClr>
                </a:solidFill>
                <a:latin typeface="Arial Narrow" panose="020B0606020202030204" pitchFamily="34" charset="0"/>
                <a:cs typeface="Arial" panose="020B0604020202020204" pitchFamily="34" charset="0"/>
              </a:rPr>
              <a:t> tax bill.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dirty="0" err="1">
                <a:solidFill>
                  <a:srgbClr val="034EA2"/>
                </a:solidFill>
                <a:latin typeface="+mj-lt"/>
                <a:cs typeface="Arial" panose="020B0604020202020204" pitchFamily="34" charset="0"/>
              </a:rPr>
              <a:t>Problem</a:t>
            </a:r>
            <a:r>
              <a:rPr lang="fr-BE" sz="1200" b="1" dirty="0">
                <a:solidFill>
                  <a:srgbClr val="034EA2"/>
                </a:solidFill>
                <a:latin typeface="+mj-lt"/>
                <a:cs typeface="Arial" panose="020B0604020202020204" pitchFamily="34" charset="0"/>
              </a:rPr>
              <a:t> </a:t>
            </a:r>
            <a:r>
              <a:rPr lang="fr-BE" sz="1200" b="1" dirty="0" err="1">
                <a:solidFill>
                  <a:srgbClr val="034EA2"/>
                </a:solidFill>
                <a:latin typeface="+mj-lt"/>
                <a:cs typeface="Arial" panose="020B0604020202020204" pitchFamily="34" charset="0"/>
              </a:rPr>
              <a:t>statement</a:t>
            </a:r>
            <a:r>
              <a:rPr lang="fr-BE" sz="1200" b="1" dirty="0">
                <a:solidFill>
                  <a:srgbClr val="034EA2"/>
                </a:solidFill>
                <a:latin typeface="+mj-lt"/>
                <a:cs typeface="Arial" panose="020B0604020202020204" pitchFamily="34" charset="0"/>
              </a:rPr>
              <a:t>: </a:t>
            </a:r>
            <a:r>
              <a:rPr lang="en-US" sz="1200" dirty="0">
                <a:solidFill>
                  <a:schemeClr val="tx1">
                    <a:lumMod val="50000"/>
                  </a:schemeClr>
                </a:solidFill>
                <a:latin typeface="Arial Narrow" panose="020B0606020202030204" pitchFamily="34" charset="0"/>
                <a:cs typeface="Arial" panose="020B0604020202020204" pitchFamily="34" charset="0"/>
              </a:rPr>
              <a:t>Monitoring and tracking 2.5 million VAT numbers, now subject to tax reports, is difficult.</a:t>
            </a:r>
            <a:endParaRPr lang="fr-BE" sz="1200" b="1" dirty="0">
              <a:solidFill>
                <a:srgbClr val="034EA2"/>
              </a:solidFill>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b="1" dirty="0">
                <a:solidFill>
                  <a:srgbClr val="034EA2"/>
                </a:solidFill>
                <a:latin typeface="+mj-lt"/>
                <a:cs typeface="Arial" panose="020B0604020202020204" pitchFamily="34" charset="0"/>
              </a:rPr>
              <a:t>Solution: </a:t>
            </a:r>
            <a:r>
              <a:rPr lang="en-US" sz="1200" dirty="0">
                <a:solidFill>
                  <a:schemeClr val="tx1">
                    <a:lumMod val="50000"/>
                  </a:schemeClr>
                </a:solidFill>
                <a:latin typeface="Arial Narrow" panose="020B0606020202030204" pitchFamily="34" charset="0"/>
                <a:cs typeface="Arial" panose="020B0604020202020204" pitchFamily="34" charset="0"/>
              </a:rPr>
              <a:t>Data from </a:t>
            </a:r>
            <a:r>
              <a:rPr lang="en-US" sz="1200" dirty="0" err="1">
                <a:solidFill>
                  <a:schemeClr val="tx1">
                    <a:lumMod val="50000"/>
                  </a:schemeClr>
                </a:solidFill>
                <a:latin typeface="Arial Narrow" panose="020B0606020202030204" pitchFamily="34" charset="0"/>
                <a:cs typeface="Arial" panose="020B0604020202020204" pitchFamily="34" charset="0"/>
              </a:rPr>
              <a:t>elnvoices</a:t>
            </a:r>
            <a:r>
              <a:rPr lang="en-US" sz="1200" dirty="0">
                <a:solidFill>
                  <a:schemeClr val="tx1">
                    <a:lumMod val="50000"/>
                  </a:schemeClr>
                </a:solidFill>
                <a:latin typeface="Arial Narrow" panose="020B0606020202030204" pitchFamily="34" charset="0"/>
                <a:cs typeface="Arial" panose="020B0604020202020204" pitchFamily="34" charset="0"/>
              </a:rPr>
              <a:t> and </a:t>
            </a:r>
            <a:r>
              <a:rPr lang="en-US" sz="1200" dirty="0" err="1">
                <a:solidFill>
                  <a:schemeClr val="tx1">
                    <a:lumMod val="50000"/>
                  </a:schemeClr>
                </a:solidFill>
                <a:latin typeface="Arial Narrow" panose="020B0606020202030204" pitchFamily="34" charset="0"/>
                <a:cs typeface="Arial" panose="020B0604020202020204" pitchFamily="34" charset="0"/>
              </a:rPr>
              <a:t>eReceipts</a:t>
            </a:r>
            <a:r>
              <a:rPr lang="en-US" sz="1200" dirty="0">
                <a:solidFill>
                  <a:schemeClr val="tx1">
                    <a:lumMod val="50000"/>
                  </a:schemeClr>
                </a:solidFill>
                <a:latin typeface="Arial Narrow" panose="020B0606020202030204" pitchFamily="34" charset="0"/>
                <a:cs typeface="Arial" panose="020B0604020202020204" pitchFamily="34" charset="0"/>
              </a:rPr>
              <a:t> and AI will be used as the basis to create a two year tax agreement.</a:t>
            </a:r>
            <a:endParaRPr lang="en-IE" dirty="0"/>
          </a:p>
        </p:txBody>
      </p:sp>
      <p:sp>
        <p:nvSpPr>
          <p:cNvPr id="4" name="Slide Number Placeholder 3"/>
          <p:cNvSpPr>
            <a:spLocks noGrp="1"/>
          </p:cNvSpPr>
          <p:nvPr>
            <p:ph type="sldNum" sz="quarter" idx="5"/>
          </p:nvPr>
        </p:nvSpPr>
        <p:spPr/>
        <p:txBody>
          <a:bodyPr/>
          <a:lstStyle/>
          <a:p>
            <a:fld id="{6D72EDF4-03F5-4BC7-821C-A34AEF0E8CF2}" type="slidenum">
              <a:rPr lang="fr-BE" smtClean="0"/>
              <a:t>25</a:t>
            </a:fld>
            <a:endParaRPr lang="fr-BE"/>
          </a:p>
        </p:txBody>
      </p:sp>
    </p:spTree>
    <p:extLst>
      <p:ext uri="{BB962C8B-B14F-4D97-AF65-F5344CB8AC3E}">
        <p14:creationId xmlns:p14="http://schemas.microsoft.com/office/powerpoint/2010/main" val="1850173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34EA2"/>
                </a:solidFill>
                <a:effectLst/>
                <a:latin typeface="+mj-lt"/>
                <a:ea typeface="Calibri" panose="020F0502020204030204" pitchFamily="34" charset="0"/>
                <a:cs typeface="Arial" panose="020B0604020202020204" pitchFamily="34" charset="0"/>
              </a:rPr>
              <a:t>Organization: </a:t>
            </a:r>
            <a:r>
              <a:rPr lang="en-US" sz="1050" dirty="0">
                <a:solidFill>
                  <a:schemeClr val="tx1">
                    <a:lumMod val="50000"/>
                  </a:schemeClr>
                </a:solidFill>
                <a:latin typeface="Arial Narrow" panose="020B0606020202030204" pitchFamily="34" charset="0"/>
                <a:cs typeface="Arial" panose="020B0604020202020204" pitchFamily="34" charset="0"/>
              </a:rPr>
              <a:t>The European Commission’s VAT in the Digital Age (</a:t>
            </a:r>
            <a:r>
              <a:rPr lang="en-US" sz="1050" dirty="0" err="1">
                <a:solidFill>
                  <a:schemeClr val="tx1">
                    <a:lumMod val="50000"/>
                  </a:schemeClr>
                </a:solidFill>
                <a:latin typeface="Arial Narrow" panose="020B0606020202030204" pitchFamily="34" charset="0"/>
                <a:cs typeface="Arial" panose="020B0604020202020204" pitchFamily="34" charset="0"/>
              </a:rPr>
              <a:t>ViDA</a:t>
            </a:r>
            <a:r>
              <a:rPr lang="en-US" sz="1050" dirty="0">
                <a:solidFill>
                  <a:schemeClr val="tx1">
                    <a:lumMod val="50000"/>
                  </a:schemeClr>
                </a:solidFill>
                <a:latin typeface="Arial Narrow" panose="020B0606020202030204" pitchFamily="34" charset="0"/>
                <a:cs typeface="Arial" panose="020B0604020202020204" pitchFamily="34" charset="0"/>
              </a:rPr>
              <a:t>) proposal foresees a move to real-time digital reporting based on </a:t>
            </a:r>
            <a:r>
              <a:rPr lang="en-US" sz="1050" dirty="0" err="1">
                <a:solidFill>
                  <a:schemeClr val="tx1">
                    <a:lumMod val="50000"/>
                  </a:schemeClr>
                </a:solidFill>
                <a:latin typeface="Arial Narrow" panose="020B0606020202030204" pitchFamily="34" charset="0"/>
                <a:cs typeface="Arial" panose="020B0604020202020204" pitchFamily="34" charset="0"/>
              </a:rPr>
              <a:t>eInvoicing</a:t>
            </a:r>
            <a:r>
              <a:rPr lang="en-US" sz="1050" dirty="0">
                <a:solidFill>
                  <a:schemeClr val="tx1">
                    <a:lumMod val="50000"/>
                  </a:schemeClr>
                </a:solidFill>
                <a:latin typeface="Arial Narrow" panose="020B0606020202030204" pitchFamily="34" charset="0"/>
                <a:cs typeface="Arial" panose="020B0604020202020204" pitchFamily="34" charset="0"/>
              </a:rPr>
              <a:t> for businesses that operate cross-border in the EU.</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050" b="1" dirty="0" err="1">
                <a:solidFill>
                  <a:srgbClr val="034EA2"/>
                </a:solidFill>
                <a:latin typeface="+mj-lt"/>
                <a:cs typeface="Arial" panose="020B0604020202020204" pitchFamily="34" charset="0"/>
              </a:rPr>
              <a:t>Problem</a:t>
            </a:r>
            <a:r>
              <a:rPr lang="fr-BE" sz="1050" b="1" dirty="0">
                <a:solidFill>
                  <a:srgbClr val="034EA2"/>
                </a:solidFill>
                <a:latin typeface="+mj-lt"/>
                <a:cs typeface="Arial" panose="020B0604020202020204" pitchFamily="34" charset="0"/>
              </a:rPr>
              <a:t> </a:t>
            </a:r>
            <a:r>
              <a:rPr lang="fr-BE" sz="1050" b="1" dirty="0" err="1">
                <a:solidFill>
                  <a:srgbClr val="034EA2"/>
                </a:solidFill>
                <a:latin typeface="+mj-lt"/>
                <a:cs typeface="Arial" panose="020B0604020202020204" pitchFamily="34" charset="0"/>
              </a:rPr>
              <a:t>statement</a:t>
            </a:r>
            <a:r>
              <a:rPr lang="fr-BE" sz="1050" b="1" dirty="0">
                <a:solidFill>
                  <a:srgbClr val="034EA2"/>
                </a:solidFill>
                <a:latin typeface="+mj-lt"/>
                <a:cs typeface="Arial" panose="020B0604020202020204" pitchFamily="34" charset="0"/>
              </a:rPr>
              <a:t>: </a:t>
            </a:r>
            <a:r>
              <a:rPr lang="en-US" sz="1050" dirty="0">
                <a:solidFill>
                  <a:schemeClr val="tx1">
                    <a:lumMod val="50000"/>
                  </a:schemeClr>
                </a:solidFill>
                <a:latin typeface="Arial Narrow" panose="020B0606020202030204" pitchFamily="34" charset="0"/>
                <a:cs typeface="Arial" panose="020B0604020202020204" pitchFamily="34" charset="0"/>
              </a:rPr>
              <a:t>EU Member States lost €93 billion in VAT revenues in 2020.</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050" b="1" dirty="0">
                <a:solidFill>
                  <a:srgbClr val="034EA2"/>
                </a:solidFill>
                <a:latin typeface="+mj-lt"/>
                <a:cs typeface="Arial" panose="020B0604020202020204" pitchFamily="34" charset="0"/>
              </a:rPr>
              <a:t>Solution: </a:t>
            </a:r>
            <a:r>
              <a:rPr lang="en-US" sz="1050" dirty="0" err="1">
                <a:solidFill>
                  <a:schemeClr val="tx1">
                    <a:lumMod val="50000"/>
                  </a:schemeClr>
                </a:solidFill>
                <a:latin typeface="Arial Narrow" panose="020B0606020202030204" pitchFamily="34" charset="0"/>
                <a:cs typeface="Arial" panose="020B0604020202020204" pitchFamily="34" charset="0"/>
              </a:rPr>
              <a:t>ViDA</a:t>
            </a:r>
            <a:r>
              <a:rPr lang="en-US" sz="1050" dirty="0">
                <a:solidFill>
                  <a:schemeClr val="tx1">
                    <a:lumMod val="50000"/>
                  </a:schemeClr>
                </a:solidFill>
                <a:latin typeface="Arial Narrow" panose="020B0606020202030204" pitchFamily="34" charset="0"/>
                <a:cs typeface="Arial" panose="020B0604020202020204" pitchFamily="34" charset="0"/>
              </a:rPr>
              <a:t> requires digital VAT returns to be based on a subset of data from an </a:t>
            </a:r>
            <a:r>
              <a:rPr lang="en-US" sz="1050" dirty="0" err="1">
                <a:solidFill>
                  <a:schemeClr val="tx1">
                    <a:lumMod val="50000"/>
                  </a:schemeClr>
                </a:solidFill>
                <a:latin typeface="Arial Narrow" panose="020B0606020202030204" pitchFamily="34" charset="0"/>
                <a:cs typeface="Arial" panose="020B0604020202020204" pitchFamily="34" charset="0"/>
              </a:rPr>
              <a:t>elnvoice</a:t>
            </a:r>
            <a:r>
              <a:rPr lang="en-US" sz="1050" dirty="0">
                <a:solidFill>
                  <a:schemeClr val="tx1">
                    <a:lumMod val="50000"/>
                  </a:schemeClr>
                </a:solidFill>
                <a:latin typeface="Arial Narrow" panose="020B0606020202030204" pitchFamily="34" charset="0"/>
                <a:cs typeface="Arial" panose="020B0604020202020204" pitchFamily="34" charset="0"/>
              </a:rPr>
              <a:t> compliant with EN 16931.</a:t>
            </a:r>
            <a:endParaRPr lang="fr-BE" sz="1050" b="1" dirty="0">
              <a:solidFill>
                <a:srgbClr val="034EA2"/>
              </a:solidFill>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lumMod val="50000"/>
                </a:schemeClr>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050" b="1" dirty="0">
              <a:solidFill>
                <a:srgbClr val="034EA2"/>
              </a:solidFill>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lumMod val="50000"/>
                </a:schemeClr>
              </a:solidFill>
              <a:effectLst/>
              <a:latin typeface="Arial Narrow" panose="020B0606020202030204" pitchFamily="34" charset="0"/>
              <a:ea typeface="Calibri" panose="020F0502020204030204" pitchFamily="34" charset="0"/>
              <a:cs typeface="Arial" panose="020B0604020202020204" pitchFamily="34" charset="0"/>
            </a:endParaRPr>
          </a:p>
          <a:p>
            <a:endParaRPr lang="en-IE" dirty="0"/>
          </a:p>
        </p:txBody>
      </p:sp>
      <p:sp>
        <p:nvSpPr>
          <p:cNvPr id="4" name="Slide Number Placeholder 3"/>
          <p:cNvSpPr>
            <a:spLocks noGrp="1"/>
          </p:cNvSpPr>
          <p:nvPr>
            <p:ph type="sldNum" sz="quarter" idx="5"/>
          </p:nvPr>
        </p:nvSpPr>
        <p:spPr/>
        <p:txBody>
          <a:bodyPr/>
          <a:lstStyle/>
          <a:p>
            <a:fld id="{6D72EDF4-03F5-4BC7-821C-A34AEF0E8CF2}" type="slidenum">
              <a:rPr lang="fr-BE" smtClean="0"/>
              <a:t>26</a:t>
            </a:fld>
            <a:endParaRPr lang="fr-BE"/>
          </a:p>
        </p:txBody>
      </p:sp>
    </p:spTree>
    <p:extLst>
      <p:ext uri="{BB962C8B-B14F-4D97-AF65-F5344CB8AC3E}">
        <p14:creationId xmlns:p14="http://schemas.microsoft.com/office/powerpoint/2010/main" val="392464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48D82EE-A679-DA4F-A567-D47A0BE33915}" type="datetimeFigureOut">
              <a:rPr lang="it-IT" smtClean="0"/>
              <a:pPr/>
              <a:t>11/01/24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8D82EE-A679-DA4F-A567-D47A0BE33915}" type="datetimeFigureOut">
              <a:rPr lang="it-IT" smtClean="0"/>
              <a:pPr/>
              <a:t>11/01/24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8D82EE-A679-DA4F-A567-D47A0BE33915}" type="datetimeFigureOut">
              <a:rPr lang="it-IT" smtClean="0"/>
              <a:pPr/>
              <a:t>11/01/24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8179274" cy="3881904"/>
          </a:xfrm>
        </p:spPr>
        <p:txBody>
          <a:bodyPr>
            <a:noAutofit/>
          </a:bodyPr>
          <a:lstStyle>
            <a:lvl1pPr>
              <a:spcBef>
                <a:spcPts val="0"/>
              </a:spcBef>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a:t>
            </a:fld>
            <a:endParaRPr lang="en-GB"/>
          </a:p>
        </p:txBody>
      </p:sp>
      <p:cxnSp>
        <p:nvCxnSpPr>
          <p:cNvPr id="7" name="Straight Connector 6"/>
          <p:cNvCxnSpPr/>
          <p:nvPr userDrawn="1"/>
        </p:nvCxnSpPr>
        <p:spPr>
          <a:xfrm flipH="1">
            <a:off x="628650" y="1"/>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728042" y="482861"/>
            <a:ext cx="78867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37285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8D82EE-A679-DA4F-A567-D47A0BE33915}" type="datetimeFigureOut">
              <a:rPr lang="it-IT" smtClean="0"/>
              <a:pPr/>
              <a:t>11/01/24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348D82EE-A679-DA4F-A567-D47A0BE33915}" type="datetimeFigureOut">
              <a:rPr lang="it-IT" smtClean="0"/>
              <a:pPr/>
              <a:t>11/01/24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48D82EE-A679-DA4F-A567-D47A0BE33915}" type="datetimeFigureOut">
              <a:rPr lang="it-IT" smtClean="0"/>
              <a:pPr/>
              <a:t>11/01/24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48D82EE-A679-DA4F-A567-D47A0BE33915}" type="datetimeFigureOut">
              <a:rPr lang="it-IT" smtClean="0"/>
              <a:pPr/>
              <a:t>11/01/24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348D82EE-A679-DA4F-A567-D47A0BE33915}" type="datetimeFigureOut">
              <a:rPr lang="it-IT" smtClean="0"/>
              <a:pPr/>
              <a:t>11/01/24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8D82EE-A679-DA4F-A567-D47A0BE33915}" type="datetimeFigureOut">
              <a:rPr lang="it-IT" smtClean="0"/>
              <a:pPr/>
              <a:t>11/01/24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348D82EE-A679-DA4F-A567-D47A0BE33915}" type="datetimeFigureOut">
              <a:rPr lang="it-IT" smtClean="0"/>
              <a:pPr/>
              <a:t>11/01/24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348D82EE-A679-DA4F-A567-D47A0BE33915}" type="datetimeFigureOut">
              <a:rPr lang="it-IT" smtClean="0"/>
              <a:pPr/>
              <a:t>11/01/24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D998288-2C8E-5440-9B60-67E73CFE3BA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D82EE-A679-DA4F-A567-D47A0BE33915}" type="datetimeFigureOut">
              <a:rPr lang="it-IT" smtClean="0"/>
              <a:pPr/>
              <a:t>11/01/24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98288-2C8E-5440-9B60-67E73CFE3BA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ec.europa.eu/digital-building-blocks/sites/display/DIGITAL/eInvoicing+Country+Factsheets+for+each+Member+State+and+other+countrie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sv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sv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hyperlink" Target="mailto:carmen.ciciriello@celeris-group.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1627584"/>
            <a:ext cx="9144000" cy="5257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it-IT"/>
          </a:p>
        </p:txBody>
      </p:sp>
      <p:sp>
        <p:nvSpPr>
          <p:cNvPr id="27651" name="CasellaDiTesto 6"/>
          <p:cNvSpPr txBox="1">
            <a:spLocks noChangeArrowheads="1"/>
          </p:cNvSpPr>
          <p:nvPr/>
        </p:nvSpPr>
        <p:spPr bwMode="auto">
          <a:xfrm>
            <a:off x="971550" y="2492896"/>
            <a:ext cx="8172450" cy="277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lnSpc>
                <a:spcPct val="80000"/>
              </a:lnSpc>
            </a:pPr>
            <a:endParaRPr lang="it-IT" sz="2800" b="1" dirty="0">
              <a:latin typeface="Helvetica" charset="0"/>
              <a:cs typeface="Helvetica" charset="0"/>
            </a:endParaRPr>
          </a:p>
          <a:p>
            <a:r>
              <a:rPr lang="en-GB" sz="2800" b="1" dirty="0">
                <a:latin typeface="Helvetica" charset="0"/>
                <a:cs typeface="Helvetica" charset="0"/>
              </a:rPr>
              <a:t>E-Invoicing </a:t>
            </a:r>
            <a:r>
              <a:rPr lang="it-IT" sz="2800" b="1" dirty="0" err="1">
                <a:latin typeface="Helvetica" charset="0"/>
                <a:cs typeface="Helvetica" charset="0"/>
              </a:rPr>
              <a:t>developments</a:t>
            </a:r>
            <a:r>
              <a:rPr lang="it-IT" sz="2800" b="1" dirty="0">
                <a:latin typeface="Helvetica" charset="0"/>
                <a:cs typeface="Helvetica" charset="0"/>
              </a:rPr>
              <a:t> in the EU</a:t>
            </a:r>
          </a:p>
          <a:p>
            <a:r>
              <a:rPr lang="it-IT" sz="2800" dirty="0" smtClean="0">
                <a:latin typeface="Helvetica Neue"/>
                <a:cs typeface="Helvetica Neue"/>
              </a:rPr>
              <a:t>Symposium</a:t>
            </a:r>
            <a:r>
              <a:rPr lang="it-IT" sz="2800" dirty="0">
                <a:latin typeface="Helvetica Neue"/>
                <a:cs typeface="Helvetica Neue"/>
              </a:rPr>
              <a:t>: e</a:t>
            </a:r>
            <a:r>
              <a:rPr lang="it-IT" sz="2800" dirty="0" smtClean="0">
                <a:latin typeface="Helvetica Neue"/>
                <a:cs typeface="Helvetica Neue"/>
              </a:rPr>
              <a:t>-</a:t>
            </a:r>
            <a:r>
              <a:rPr lang="it-IT" sz="2800" dirty="0" err="1" smtClean="0">
                <a:latin typeface="Helvetica Neue"/>
                <a:cs typeface="Helvetica Neue"/>
              </a:rPr>
              <a:t>Invoicing</a:t>
            </a:r>
            <a:r>
              <a:rPr lang="it-IT" sz="2800" dirty="0" smtClean="0">
                <a:latin typeface="Helvetica Neue"/>
                <a:cs typeface="Helvetica Neue"/>
              </a:rPr>
              <a:t> </a:t>
            </a:r>
            <a:r>
              <a:rPr lang="it-IT" sz="2800" dirty="0">
                <a:latin typeface="Helvetica Neue"/>
                <a:cs typeface="Helvetica Neue"/>
              </a:rPr>
              <a:t>in Austria</a:t>
            </a:r>
            <a:endParaRPr lang="en-GB" sz="2800" dirty="0">
              <a:latin typeface="Helvetica Neue"/>
              <a:cs typeface="Helvetica Neue"/>
            </a:endParaRPr>
          </a:p>
          <a:p>
            <a:endParaRPr lang="it-IT" sz="2400" b="1" dirty="0">
              <a:solidFill>
                <a:schemeClr val="bg2"/>
              </a:solidFill>
              <a:latin typeface="Helvetica" charset="0"/>
              <a:cs typeface="Helvetica" charset="0"/>
            </a:endParaRPr>
          </a:p>
          <a:p>
            <a:r>
              <a:rPr lang="it-IT" sz="2400" b="1" dirty="0">
                <a:solidFill>
                  <a:schemeClr val="bg2"/>
                </a:solidFill>
                <a:latin typeface="Helvetica" charset="0"/>
                <a:cs typeface="Helvetica" charset="0"/>
              </a:rPr>
              <a:t>Carmen </a:t>
            </a:r>
            <a:r>
              <a:rPr lang="it-IT" sz="2400" b="1" dirty="0" smtClean="0">
                <a:solidFill>
                  <a:schemeClr val="bg2"/>
                </a:solidFill>
                <a:latin typeface="Helvetica" charset="0"/>
                <a:cs typeface="Helvetica" charset="0"/>
              </a:rPr>
              <a:t>Ciciriello</a:t>
            </a:r>
          </a:p>
          <a:p>
            <a:endParaRPr lang="it-IT" sz="2400" b="1" dirty="0">
              <a:solidFill>
                <a:schemeClr val="bg2"/>
              </a:solidFill>
              <a:latin typeface="Helvetica" charset="0"/>
              <a:cs typeface="Helvetica" charset="0"/>
            </a:endParaRPr>
          </a:p>
          <a:p>
            <a:endParaRPr lang="en-GB" sz="2400" dirty="0">
              <a:solidFill>
                <a:schemeClr val="bg2"/>
              </a:solidFill>
              <a:latin typeface="Helvetica Light" charset="0"/>
              <a:cs typeface="Helvetica Light" charset="0"/>
            </a:endParaRPr>
          </a:p>
        </p:txBody>
      </p:sp>
      <p:pic>
        <p:nvPicPr>
          <p:cNvPr id="27653" name="Picture 5" descr="celeris logo con nome più grand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4713" y="228600"/>
            <a:ext cx="1462087" cy="1209675"/>
          </a:xfrm>
          <a:prstGeom prst="rect">
            <a:avLst/>
          </a:prstGeom>
          <a:noFill/>
          <a:extLst>
            <a:ext uri="{909E8E84-426E-40dd-AFC4-6F175D3DCCD1}">
              <a14:hiddenFill xmlns:a14="http://schemas.microsoft.com/office/drawing/2010/main">
                <a:solidFill>
                  <a:srgbClr val="FFFFFF"/>
                </a:solidFill>
              </a14:hiddenFill>
            </a:ext>
          </a:extLst>
        </p:spPr>
      </p:pic>
      <p:sp>
        <p:nvSpPr>
          <p:cNvPr id="10" name="CasellaDiTesto 9"/>
          <p:cNvSpPr txBox="1">
            <a:spLocks noChangeArrowheads="1"/>
          </p:cNvSpPr>
          <p:nvPr/>
        </p:nvSpPr>
        <p:spPr bwMode="auto">
          <a:xfrm>
            <a:off x="7218313" y="5956002"/>
            <a:ext cx="1462087" cy="641350"/>
          </a:xfrm>
          <a:prstGeom prst="rect">
            <a:avLst/>
          </a:prstGeom>
          <a:noFill/>
          <a:ln>
            <a:noFill/>
          </a:ln>
          <a:extLst>
            <a:ext uri="{909E8E84-426E-40dd-AFC4-6F175D3DCCD1}">
              <a14:hiddenFill xmlns:a14="http://schemas.microsoft.com/office/drawing/2010/main">
                <a:solidFill>
                  <a:srgbClr val="31859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lgn="r"/>
            <a:r>
              <a:rPr lang="it-IT" dirty="0" smtClean="0">
                <a:solidFill>
                  <a:schemeClr val="bg2"/>
                </a:solidFill>
                <a:latin typeface="Helvetica Light" charset="0"/>
                <a:cs typeface="Helvetica Light" charset="0"/>
              </a:rPr>
              <a:t>11</a:t>
            </a:r>
            <a:r>
              <a:rPr lang="it-IT" dirty="0" smtClean="0">
                <a:solidFill>
                  <a:schemeClr val="bg2"/>
                </a:solidFill>
                <a:latin typeface="Helvetica Light" charset="0"/>
                <a:cs typeface="Helvetica Light" charset="0"/>
              </a:rPr>
              <a:t>.01.2024</a:t>
            </a:r>
            <a:endParaRPr lang="it-IT" dirty="0">
              <a:solidFill>
                <a:schemeClr val="bg2"/>
              </a:solidFill>
              <a:latin typeface="Helvetica Light" charset="0"/>
              <a:cs typeface="Helvetica Light" charset="0"/>
            </a:endParaRPr>
          </a:p>
          <a:p>
            <a:pPr algn="r"/>
            <a:r>
              <a:rPr lang="en-GB" dirty="0" smtClean="0">
                <a:solidFill>
                  <a:schemeClr val="bg2"/>
                </a:solidFill>
                <a:latin typeface="Helvetica Light" charset="0"/>
                <a:cs typeface="Helvetica Light" charset="0"/>
              </a:rPr>
              <a:t>Vienna</a:t>
            </a:r>
            <a:endParaRPr lang="en-GB" dirty="0">
              <a:solidFill>
                <a:srgbClr val="31859C"/>
              </a:solidFill>
              <a:latin typeface="Helvetica Neue UltraLight" charset="0"/>
            </a:endParaRPr>
          </a:p>
        </p:txBody>
      </p:sp>
    </p:spTree>
    <p:extLst>
      <p:ext uri="{BB962C8B-B14F-4D97-AF65-F5344CB8AC3E}">
        <p14:creationId xmlns:p14="http://schemas.microsoft.com/office/powerpoint/2010/main" val="9595286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Proposed changes*</a:t>
            </a:r>
            <a:endParaRPr lang="en-GB" b="1" dirty="0">
              <a:latin typeface="Helvetica"/>
              <a:cs typeface="Helvetica"/>
            </a:endParaRPr>
          </a:p>
        </p:txBody>
      </p:sp>
      <p:sp>
        <p:nvSpPr>
          <p:cNvPr id="5" name="CasellaDiTesto 4"/>
          <p:cNvSpPr txBox="1"/>
          <p:nvPr/>
        </p:nvSpPr>
        <p:spPr>
          <a:xfrm>
            <a:off x="568288" y="2603285"/>
            <a:ext cx="7855024" cy="1969770"/>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E-invoices need to be in a structured electronic format</a:t>
            </a:r>
          </a:p>
          <a:p>
            <a:pPr marL="285750" indent="-285750">
              <a:lnSpc>
                <a:spcPct val="120000"/>
              </a:lnSpc>
              <a:buFont typeface="Wingdings" charset="2"/>
              <a:buChar char="§"/>
            </a:pPr>
            <a:r>
              <a:rPr lang="en-GB" dirty="0">
                <a:latin typeface="Helvetica"/>
                <a:cs typeface="Helvetica"/>
              </a:rPr>
              <a:t>Member States will be able to impose mandatory e-invoicing</a:t>
            </a:r>
          </a:p>
          <a:p>
            <a:pPr marL="285750" indent="-285750">
              <a:lnSpc>
                <a:spcPct val="120000"/>
              </a:lnSpc>
              <a:buFont typeface="Wingdings" charset="2"/>
              <a:buChar char="§"/>
            </a:pPr>
            <a:r>
              <a:rPr lang="en-GB" dirty="0">
                <a:latin typeface="Helvetica"/>
                <a:cs typeface="Helvetica"/>
              </a:rPr>
              <a:t>The European standard will be accepted in all Member States</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err="1" smtClean="0">
                <a:solidFill>
                  <a:schemeClr val="bg1"/>
                </a:solidFill>
                <a:latin typeface="Helvetica" panose="020B0604020202020204" pitchFamily="34" charset="0"/>
                <a:cs typeface="Helvetica" panose="020B0604020202020204" pitchFamily="34" charset="0"/>
              </a:rPr>
              <a:t>eInvoicing</a:t>
            </a:r>
            <a:r>
              <a:rPr lang="en-GB" sz="3200" dirty="0" smtClean="0">
                <a:solidFill>
                  <a:schemeClr val="bg1"/>
                </a:solidFill>
                <a:latin typeface="Helvetica" panose="020B0604020202020204" pitchFamily="34" charset="0"/>
                <a:cs typeface="Helvetica" panose="020B0604020202020204" pitchFamily="34" charset="0"/>
              </a:rPr>
              <a:t>: entry into force of the Directive</a:t>
            </a:r>
          </a:p>
        </p:txBody>
      </p:sp>
    </p:spTree>
    <p:extLst>
      <p:ext uri="{BB962C8B-B14F-4D97-AF65-F5344CB8AC3E}">
        <p14:creationId xmlns:p14="http://schemas.microsoft.com/office/powerpoint/2010/main" val="4737505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Proposed changes*</a:t>
            </a:r>
            <a:endParaRPr lang="en-GB" b="1" dirty="0">
              <a:latin typeface="Helvetica"/>
              <a:cs typeface="Helvetica"/>
            </a:endParaRPr>
          </a:p>
        </p:txBody>
      </p:sp>
      <p:sp>
        <p:nvSpPr>
          <p:cNvPr id="5" name="CasellaDiTesto 4"/>
          <p:cNvSpPr txBox="1"/>
          <p:nvPr/>
        </p:nvSpPr>
        <p:spPr>
          <a:xfrm>
            <a:off x="568288" y="2603285"/>
            <a:ext cx="7855024" cy="3299365"/>
          </a:xfrm>
          <a:prstGeom prst="rect">
            <a:avLst/>
          </a:prstGeom>
          <a:noFill/>
        </p:spPr>
        <p:txBody>
          <a:bodyPr wrap="square" rtlCol="0">
            <a:spAutoFit/>
          </a:bodyPr>
          <a:lstStyle/>
          <a:p>
            <a:pPr marL="285750" indent="-285750">
              <a:lnSpc>
                <a:spcPct val="120000"/>
              </a:lnSpc>
              <a:buFont typeface="Wingdings" charset="2"/>
              <a:buChar char="§"/>
            </a:pPr>
            <a:r>
              <a:rPr lang="en-GB" dirty="0" smtClean="0">
                <a:latin typeface="Helvetica"/>
                <a:cs typeface="Helvetica"/>
              </a:rPr>
              <a:t>Acceptance </a:t>
            </a:r>
            <a:r>
              <a:rPr lang="en-GB" dirty="0">
                <a:latin typeface="Helvetica"/>
                <a:cs typeface="Helvetica"/>
              </a:rPr>
              <a:t>of European standard</a:t>
            </a:r>
          </a:p>
          <a:p>
            <a:pPr marL="285750" indent="-285750">
              <a:lnSpc>
                <a:spcPct val="120000"/>
              </a:lnSpc>
              <a:buFont typeface="Wingdings" charset="2"/>
              <a:buChar char="§"/>
            </a:pPr>
            <a:r>
              <a:rPr lang="en-GB" dirty="0">
                <a:latin typeface="Helvetica"/>
                <a:cs typeface="Helvetica"/>
              </a:rPr>
              <a:t>Inclusion in invoice of payment details and identification of rectified invoice</a:t>
            </a:r>
          </a:p>
          <a:p>
            <a:pPr marL="285750" indent="-285750">
              <a:lnSpc>
                <a:spcPct val="120000"/>
              </a:lnSpc>
              <a:buFont typeface="Wingdings" charset="2"/>
              <a:buChar char="§"/>
            </a:pPr>
            <a:r>
              <a:rPr lang="en-GB" dirty="0">
                <a:latin typeface="Helvetica"/>
                <a:cs typeface="Helvetica"/>
              </a:rPr>
              <a:t>Transmission of </a:t>
            </a:r>
            <a:r>
              <a:rPr lang="en-GB" dirty="0" smtClean="0">
                <a:latin typeface="Helvetica"/>
                <a:cs typeface="Helvetica"/>
              </a:rPr>
              <a:t>e-Invoices </a:t>
            </a:r>
            <a:r>
              <a:rPr lang="en-GB" dirty="0">
                <a:latin typeface="Helvetica"/>
                <a:cs typeface="Helvetica"/>
              </a:rPr>
              <a:t>by service providers or directly between parties</a:t>
            </a:r>
          </a:p>
          <a:p>
            <a:pPr marL="285750" indent="-285750">
              <a:lnSpc>
                <a:spcPct val="120000"/>
              </a:lnSpc>
              <a:buFont typeface="Wingdings" charset="2"/>
              <a:buChar char="§"/>
            </a:pPr>
            <a:r>
              <a:rPr lang="en-GB" dirty="0">
                <a:latin typeface="Helvetica"/>
                <a:cs typeface="Helvetica"/>
              </a:rPr>
              <a:t>Tax administrations can set up a public portal for the transmission of invoices</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e-Invoicing: from 2028</a:t>
            </a:r>
          </a:p>
        </p:txBody>
      </p:sp>
    </p:spTree>
    <p:extLst>
      <p:ext uri="{BB962C8B-B14F-4D97-AF65-F5344CB8AC3E}">
        <p14:creationId xmlns:p14="http://schemas.microsoft.com/office/powerpoint/2010/main" val="22666729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Administrative cooperation*</a:t>
            </a:r>
            <a:endParaRPr lang="en-GB" b="1" dirty="0">
              <a:latin typeface="Helvetica"/>
              <a:cs typeface="Helvetica"/>
            </a:endParaRPr>
          </a:p>
        </p:txBody>
      </p:sp>
      <p:sp>
        <p:nvSpPr>
          <p:cNvPr id="5" name="CasellaDiTesto 4"/>
          <p:cNvSpPr txBox="1"/>
          <p:nvPr/>
        </p:nvSpPr>
        <p:spPr>
          <a:xfrm>
            <a:off x="568288" y="2603285"/>
            <a:ext cx="7855024" cy="2966967"/>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Creation of a new database: central VIES </a:t>
            </a:r>
          </a:p>
          <a:p>
            <a:pPr marL="285750" indent="-285750">
              <a:lnSpc>
                <a:spcPct val="120000"/>
              </a:lnSpc>
              <a:buFont typeface="Wingdings" charset="2"/>
              <a:buChar char="§"/>
            </a:pPr>
            <a:r>
              <a:rPr lang="en-GB" dirty="0">
                <a:latin typeface="Helvetica"/>
                <a:cs typeface="Helvetica"/>
              </a:rPr>
              <a:t>Taxable persons only report to their national tax administration </a:t>
            </a:r>
          </a:p>
          <a:p>
            <a:pPr marL="285750" indent="-285750">
              <a:lnSpc>
                <a:spcPct val="120000"/>
              </a:lnSpc>
              <a:buFont typeface="Wingdings" charset="2"/>
              <a:buChar char="§"/>
            </a:pPr>
            <a:r>
              <a:rPr lang="en-GB" dirty="0">
                <a:latin typeface="Helvetica"/>
                <a:cs typeface="Helvetica"/>
              </a:rPr>
              <a:t>National tax administrations send the data on intra-Community transactions to the central VIES</a:t>
            </a:r>
          </a:p>
          <a:p>
            <a:pPr marL="285750" indent="-285750">
              <a:lnSpc>
                <a:spcPct val="120000"/>
              </a:lnSpc>
              <a:buFont typeface="Wingdings" charset="2"/>
              <a:buChar char="§"/>
            </a:pPr>
            <a:r>
              <a:rPr lang="en-GB" dirty="0">
                <a:latin typeface="Helvetica"/>
                <a:cs typeface="Helvetica"/>
              </a:rPr>
              <a:t>Data format based on European standard</a:t>
            </a:r>
          </a:p>
          <a:p>
            <a:pPr marL="285750" indent="-285750">
              <a:lnSpc>
                <a:spcPct val="120000"/>
              </a:lnSpc>
              <a:buFont typeface="Wingdings" charset="2"/>
              <a:buChar char="§"/>
            </a:pPr>
            <a:r>
              <a:rPr lang="en-GB" dirty="0">
                <a:latin typeface="Helvetica"/>
                <a:cs typeface="Helvetica"/>
              </a:rPr>
              <a:t>Cross-checking of reported supplies and acquisitions</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for intra-Community transactions</a:t>
            </a:r>
          </a:p>
        </p:txBody>
      </p:sp>
    </p:spTree>
    <p:extLst>
      <p:ext uri="{BB962C8B-B14F-4D97-AF65-F5344CB8AC3E}">
        <p14:creationId xmlns:p14="http://schemas.microsoft.com/office/powerpoint/2010/main" val="9522091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The European e-Invoicing Standard</a:t>
            </a:r>
            <a:endParaRPr lang="en-GB" dirty="0">
              <a:latin typeface="Helvetica"/>
              <a:cs typeface="Helvetica"/>
            </a:endParaRPr>
          </a:p>
        </p:txBody>
      </p:sp>
      <p:sp>
        <p:nvSpPr>
          <p:cNvPr id="5" name="CasellaDiTesto 4"/>
          <p:cNvSpPr txBox="1"/>
          <p:nvPr/>
        </p:nvSpPr>
        <p:spPr>
          <a:xfrm>
            <a:off x="568288" y="2603285"/>
            <a:ext cx="7855024" cy="3074689"/>
          </a:xfrm>
          <a:prstGeom prst="rect">
            <a:avLst/>
          </a:prstGeom>
          <a:noFill/>
        </p:spPr>
        <p:txBody>
          <a:bodyPr wrap="square" rtlCol="0">
            <a:spAutoFit/>
          </a:bodyPr>
          <a:lstStyle/>
          <a:p>
            <a:pPr marL="285750" indent="-285750">
              <a:lnSpc>
                <a:spcPct val="120000"/>
              </a:lnSpc>
              <a:buFont typeface="Wingdings" charset="2"/>
              <a:buChar char="§"/>
            </a:pPr>
            <a:r>
              <a:rPr lang="en-GB" dirty="0" smtClean="0">
                <a:latin typeface="Helvetica"/>
                <a:cs typeface="Helvetica"/>
              </a:rPr>
              <a:t>CEN Technical Committee 434 received the mandate from the EC to ensure alignment of the EN 16931 (European </a:t>
            </a:r>
            <a:r>
              <a:rPr lang="en-GB" dirty="0" err="1" smtClean="0">
                <a:latin typeface="Helvetica"/>
                <a:cs typeface="Helvetica"/>
              </a:rPr>
              <a:t>eInvoicing</a:t>
            </a:r>
            <a:r>
              <a:rPr lang="en-GB" dirty="0" smtClean="0">
                <a:latin typeface="Helvetica"/>
                <a:cs typeface="Helvetica"/>
              </a:rPr>
              <a:t> standard) to the EU </a:t>
            </a:r>
            <a:r>
              <a:rPr lang="en-GB" dirty="0" err="1" smtClean="0">
                <a:latin typeface="Helvetica"/>
                <a:cs typeface="Helvetica"/>
              </a:rPr>
              <a:t>eInvoicing</a:t>
            </a:r>
            <a:r>
              <a:rPr lang="en-GB" dirty="0" smtClean="0">
                <a:latin typeface="Helvetica"/>
                <a:cs typeface="Helvetica"/>
              </a:rPr>
              <a:t> priorities, making sure </a:t>
            </a:r>
            <a:r>
              <a:rPr lang="en-GB" dirty="0" smtClean="0">
                <a:latin typeface="Helvetica"/>
                <a:cs typeface="Helvetica"/>
              </a:rPr>
              <a:t>that the standard</a:t>
            </a:r>
            <a:r>
              <a:rPr lang="en-GB" dirty="0" smtClean="0">
                <a:latin typeface="Helvetica"/>
                <a:cs typeface="Helvetica"/>
              </a:rPr>
              <a:t> is also fit for B2B </a:t>
            </a:r>
            <a:r>
              <a:rPr lang="en-GB" dirty="0" err="1" smtClean="0">
                <a:latin typeface="Helvetica"/>
                <a:cs typeface="Helvetica"/>
              </a:rPr>
              <a:t>eInvoicing</a:t>
            </a:r>
            <a:r>
              <a:rPr lang="en-GB" dirty="0" smtClean="0">
                <a:latin typeface="Helvetica"/>
                <a:cs typeface="Helvetica"/>
              </a:rPr>
              <a:t>.</a:t>
            </a:r>
          </a:p>
          <a:p>
            <a:pPr marL="285750" indent="-285750">
              <a:lnSpc>
                <a:spcPct val="120000"/>
              </a:lnSpc>
              <a:buFont typeface="Wingdings" charset="2"/>
              <a:buChar char="§"/>
            </a:pPr>
            <a:r>
              <a:rPr lang="en-GB" dirty="0" smtClean="0">
                <a:latin typeface="Helvetica"/>
                <a:cs typeface="Helvetica"/>
              </a:rPr>
              <a:t>CEN/TC 434 is also identifying the subset for the VAT DRR</a:t>
            </a:r>
          </a:p>
          <a:p>
            <a:pPr marL="285750" indent="-285750">
              <a:lnSpc>
                <a:spcPct val="120000"/>
              </a:lnSpc>
              <a:buFont typeface="Wingdings" charset="2"/>
              <a:buChar char="§"/>
            </a:pPr>
            <a:r>
              <a:rPr lang="en-GB" dirty="0">
                <a:latin typeface="Helvetica"/>
                <a:cs typeface="Helvetica"/>
              </a:rPr>
              <a:t>N</a:t>
            </a:r>
            <a:r>
              <a:rPr lang="en-GB" dirty="0" smtClean="0">
                <a:latin typeface="Helvetica"/>
                <a:cs typeface="Helvetica"/>
              </a:rPr>
              <a:t>ational standardisation bodies are members of CEN TC 434. They are invited to submit requirements and actively participate to the standardisation developments. </a:t>
            </a:r>
          </a:p>
          <a:p>
            <a:pPr>
              <a:lnSpc>
                <a:spcPct val="120000"/>
              </a:lnSpc>
            </a:pPr>
            <a:endParaRPr lang="en-GB" dirty="0" smtClean="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2. </a:t>
            </a:r>
            <a:r>
              <a:rPr lang="en-GB" sz="3200" dirty="0" smtClean="0">
                <a:solidFill>
                  <a:schemeClr val="bg1"/>
                </a:solidFill>
                <a:latin typeface="Helvetica" panose="020B0604020202020204" pitchFamily="34" charset="0"/>
                <a:cs typeface="Helvetica" panose="020B0604020202020204" pitchFamily="34" charset="0"/>
              </a:rPr>
              <a:t>Developments in the EU</a:t>
            </a:r>
            <a:endParaRPr lang="en-GB" sz="3200" dirty="0">
              <a:solidFill>
                <a:schemeClr val="bg1"/>
              </a:solidFill>
              <a:latin typeface="Helvetica" panose="020B0604020202020204" pitchFamily="34" charset="0"/>
              <a:cs typeface="Helvetica" panose="020B0604020202020204" pitchFamily="34" charset="0"/>
            </a:endParaRPr>
          </a:p>
        </p:txBody>
      </p:sp>
      <p:sp>
        <p:nvSpPr>
          <p:cNvPr id="9"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38036935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e-Invoicing mandates (current status)</a:t>
            </a:r>
            <a:endParaRPr lang="en-GB" dirty="0">
              <a:latin typeface="Helvetica"/>
              <a:cs typeface="Helvetica"/>
            </a:endParaRPr>
          </a:p>
        </p:txBody>
      </p:sp>
      <p:sp>
        <p:nvSpPr>
          <p:cNvPr id="5" name="CasellaDiTesto 4"/>
          <p:cNvSpPr txBox="1"/>
          <p:nvPr/>
        </p:nvSpPr>
        <p:spPr>
          <a:xfrm>
            <a:off x="568288" y="2603285"/>
            <a:ext cx="7855024" cy="3739486"/>
          </a:xfrm>
          <a:prstGeom prst="rect">
            <a:avLst/>
          </a:prstGeom>
          <a:noFill/>
        </p:spPr>
        <p:txBody>
          <a:bodyPr wrap="square" rtlCol="0">
            <a:spAutoFit/>
          </a:bodyPr>
          <a:lstStyle/>
          <a:p>
            <a:pPr marL="285750" indent="-285750">
              <a:lnSpc>
                <a:spcPct val="120000"/>
              </a:lnSpc>
              <a:buFont typeface="Wingdings" charset="2"/>
              <a:buChar char="§"/>
            </a:pPr>
            <a:r>
              <a:rPr lang="en-GB" dirty="0" smtClean="0">
                <a:latin typeface="Helvetica"/>
                <a:cs typeface="Helvetica"/>
              </a:rPr>
              <a:t>The majority of EU Member States has mandated suppliers to issue e-Invoices to the Public Sector (B2G)</a:t>
            </a:r>
          </a:p>
          <a:p>
            <a:pPr marL="285750" indent="-285750">
              <a:lnSpc>
                <a:spcPct val="120000"/>
              </a:lnSpc>
              <a:buFont typeface="Wingdings" charset="2"/>
              <a:buChar char="§"/>
            </a:pPr>
            <a:r>
              <a:rPr lang="en-GB" dirty="0" smtClean="0">
                <a:latin typeface="Helvetica"/>
                <a:cs typeface="Helvetica"/>
              </a:rPr>
              <a:t>Several Member States have or are in the process of mandating e-Invoicing between enterprises (B2B)</a:t>
            </a:r>
          </a:p>
          <a:p>
            <a:pPr marL="285750" indent="-285750">
              <a:lnSpc>
                <a:spcPct val="120000"/>
              </a:lnSpc>
              <a:buFont typeface="Wingdings" charset="2"/>
              <a:buChar char="§"/>
            </a:pPr>
            <a:r>
              <a:rPr lang="en-GB" dirty="0" smtClean="0">
                <a:latin typeface="Helvetica"/>
                <a:cs typeface="Helvetica"/>
              </a:rPr>
              <a:t>EC </a:t>
            </a:r>
            <a:r>
              <a:rPr lang="en-GB" dirty="0" err="1" smtClean="0">
                <a:latin typeface="Helvetica"/>
                <a:cs typeface="Helvetica"/>
              </a:rPr>
              <a:t>eInvoicing</a:t>
            </a:r>
            <a:r>
              <a:rPr lang="en-GB" dirty="0" smtClean="0">
                <a:latin typeface="Helvetica"/>
                <a:cs typeface="Helvetica"/>
              </a:rPr>
              <a:t> country factsheets </a:t>
            </a:r>
            <a:r>
              <a:rPr lang="en-GB" dirty="0">
                <a:latin typeface="Helvetica"/>
                <a:cs typeface="Helvetica"/>
              </a:rPr>
              <a:t>are available at: </a:t>
            </a:r>
            <a:r>
              <a:rPr lang="en-GB" dirty="0">
                <a:latin typeface="Helvetica"/>
                <a:cs typeface="Helvetica"/>
                <a:hlinkClick r:id="rId2"/>
              </a:rPr>
              <a:t>https://ec.europa.eu/digital-building-blocks/sites/display/DIGITAL/eInvoicing+Country+Factsheets+for+each+Member+State+and+other+</a:t>
            </a:r>
            <a:r>
              <a:rPr lang="en-GB" dirty="0" smtClean="0">
                <a:latin typeface="Helvetica"/>
                <a:cs typeface="Helvetica"/>
                <a:hlinkClick r:id="rId2"/>
              </a:rPr>
              <a:t>countries</a:t>
            </a:r>
            <a:endParaRPr lang="en-GB" dirty="0" smtClean="0">
              <a:latin typeface="Helvetica"/>
              <a:cs typeface="Helvetica"/>
            </a:endParaRPr>
          </a:p>
          <a:p>
            <a:pPr marL="285750" indent="-285750">
              <a:lnSpc>
                <a:spcPct val="120000"/>
              </a:lnSpc>
              <a:buFont typeface="Wingdings" charset="2"/>
              <a:buChar char="§"/>
            </a:pPr>
            <a:r>
              <a:rPr lang="en-GB" dirty="0" smtClean="0">
                <a:latin typeface="Helvetica"/>
                <a:cs typeface="Helvetica"/>
              </a:rPr>
              <a:t>The Study supporting the Evaluation of Directive 2014/55/EU includes </a:t>
            </a:r>
            <a:r>
              <a:rPr lang="en-GB" dirty="0">
                <a:latin typeface="Helvetica"/>
                <a:cs typeface="Helvetica"/>
              </a:rPr>
              <a:t>c</a:t>
            </a:r>
            <a:r>
              <a:rPr lang="en-GB" dirty="0" smtClean="0">
                <a:latin typeface="Helvetica"/>
                <a:cs typeface="Helvetica"/>
              </a:rPr>
              <a:t>ountry profiles for each Member State (incl. Iceland and Norway)</a:t>
            </a:r>
          </a:p>
          <a:p>
            <a:pPr>
              <a:lnSpc>
                <a:spcPct val="120000"/>
              </a:lnSpc>
            </a:pPr>
            <a:endParaRPr lang="en-GB" dirty="0" smtClean="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Developments in EU Member States</a:t>
            </a:r>
            <a:endParaRPr lang="en-GB" sz="3200" dirty="0">
              <a:solidFill>
                <a:schemeClr val="bg1"/>
              </a:solidFill>
              <a:latin typeface="Helvetica" panose="020B0604020202020204" pitchFamily="34" charset="0"/>
              <a:cs typeface="Helvetica" panose="020B0604020202020204" pitchFamily="34" charset="0"/>
            </a:endParaRPr>
          </a:p>
        </p:txBody>
      </p:sp>
      <p:sp>
        <p:nvSpPr>
          <p:cNvPr id="9"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19935083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it-IT" sz="3200" dirty="0" smtClean="0">
                <a:solidFill>
                  <a:schemeClr val="bg1"/>
                </a:solidFill>
              </a:rPr>
              <a:t>3. </a:t>
            </a:r>
            <a:r>
              <a:rPr lang="en-GB" sz="3200" dirty="0" err="1" smtClean="0">
                <a:solidFill>
                  <a:schemeClr val="bg1"/>
                </a:solidFill>
                <a:latin typeface="Helvetica" panose="020B0604020202020204" pitchFamily="34" charset="0"/>
                <a:cs typeface="Helvetica" panose="020B0604020202020204" pitchFamily="34" charset="0"/>
              </a:rPr>
              <a:t>eInvoicing</a:t>
            </a:r>
            <a:r>
              <a:rPr lang="en-GB" sz="3200" dirty="0" smtClean="0">
                <a:solidFill>
                  <a:schemeClr val="bg1"/>
                </a:solidFill>
                <a:latin typeface="Helvetica" panose="020B0604020202020204" pitchFamily="34" charset="0"/>
                <a:cs typeface="Helvetica" panose="020B0604020202020204" pitchFamily="34" charset="0"/>
              </a:rPr>
              <a:t> </a:t>
            </a:r>
            <a:r>
              <a:rPr lang="en-GB" sz="3200" dirty="0" smtClean="0">
                <a:solidFill>
                  <a:schemeClr val="bg1"/>
                </a:solidFill>
                <a:latin typeface="Helvetica" panose="020B0604020202020204" pitchFamily="34" charset="0"/>
                <a:cs typeface="Helvetica" panose="020B0604020202020204" pitchFamily="34" charset="0"/>
              </a:rPr>
              <a:t>studies and reports</a:t>
            </a:r>
            <a:endParaRPr lang="en-GB" sz="3200" dirty="0">
              <a:solidFill>
                <a:schemeClr val="bg1"/>
              </a:solidFill>
              <a:latin typeface="Helvetica" panose="020B0604020202020204" pitchFamily="34" charset="0"/>
              <a:cs typeface="Helvetica" panose="020B0604020202020204" pitchFamily="34" charset="0"/>
            </a:endParaRPr>
          </a:p>
        </p:txBody>
      </p:sp>
      <p:sp>
        <p:nvSpPr>
          <p:cNvPr id="6" name="Rectangle 14"/>
          <p:cNvSpPr/>
          <p:nvPr/>
        </p:nvSpPr>
        <p:spPr bwMode="auto">
          <a:xfrm>
            <a:off x="1371600" y="5157312"/>
            <a:ext cx="5929051" cy="1080000"/>
          </a:xfrm>
          <a:prstGeom prst="rect">
            <a:avLst/>
          </a:prstGeom>
          <a:solidFill>
            <a:schemeClr val="bg2"/>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F5494"/>
              </a:solidFill>
              <a:effectLst/>
              <a:latin typeface="Verdana" pitchFamily="34" charset="0"/>
            </a:endParaRPr>
          </a:p>
        </p:txBody>
      </p:sp>
      <p:sp>
        <p:nvSpPr>
          <p:cNvPr id="8" name="Rectangle 15"/>
          <p:cNvSpPr/>
          <p:nvPr/>
        </p:nvSpPr>
        <p:spPr bwMode="auto">
          <a:xfrm>
            <a:off x="1371600" y="3931993"/>
            <a:ext cx="5929055" cy="1080000"/>
          </a:xfrm>
          <a:prstGeom prst="rect">
            <a:avLst/>
          </a:prstGeom>
          <a:solidFill>
            <a:schemeClr val="bg2"/>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F5494"/>
              </a:solidFill>
              <a:effectLst/>
              <a:latin typeface="Verdana" pitchFamily="34" charset="0"/>
            </a:endParaRPr>
          </a:p>
        </p:txBody>
      </p:sp>
      <p:sp>
        <p:nvSpPr>
          <p:cNvPr id="10" name="Rectangle 16"/>
          <p:cNvSpPr/>
          <p:nvPr/>
        </p:nvSpPr>
        <p:spPr bwMode="auto">
          <a:xfrm>
            <a:off x="1371600" y="2718912"/>
            <a:ext cx="5929061" cy="1080000"/>
          </a:xfrm>
          <a:prstGeom prst="rect">
            <a:avLst/>
          </a:prstGeom>
          <a:solidFill>
            <a:schemeClr val="bg2"/>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F5494"/>
              </a:solidFill>
              <a:effectLst/>
              <a:latin typeface="Verdana" pitchFamily="34" charset="0"/>
            </a:endParaRPr>
          </a:p>
        </p:txBody>
      </p:sp>
      <p:grpSp>
        <p:nvGrpSpPr>
          <p:cNvPr id="11" name="Group 30"/>
          <p:cNvGrpSpPr/>
          <p:nvPr/>
        </p:nvGrpSpPr>
        <p:grpSpPr>
          <a:xfrm>
            <a:off x="1585665" y="5394312"/>
            <a:ext cx="687600" cy="601200"/>
            <a:chOff x="1293812" y="2237028"/>
            <a:chExt cx="813825" cy="828692"/>
          </a:xfrm>
        </p:grpSpPr>
        <p:sp>
          <p:nvSpPr>
            <p:cNvPr id="12" name="Oval 29"/>
            <p:cNvSpPr/>
            <p:nvPr/>
          </p:nvSpPr>
          <p:spPr>
            <a:xfrm>
              <a:off x="1293812" y="2237028"/>
              <a:ext cx="751231" cy="751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896" y="2322979"/>
              <a:ext cx="742741" cy="742741"/>
            </a:xfrm>
            <a:prstGeom prst="rect">
              <a:avLst/>
            </a:prstGeom>
          </p:spPr>
        </p:pic>
      </p:grpSp>
      <p:grpSp>
        <p:nvGrpSpPr>
          <p:cNvPr id="14" name="Group 31"/>
          <p:cNvGrpSpPr/>
          <p:nvPr/>
        </p:nvGrpSpPr>
        <p:grpSpPr>
          <a:xfrm>
            <a:off x="1616992" y="4133118"/>
            <a:ext cx="687600" cy="601200"/>
            <a:chOff x="1293812" y="2237028"/>
            <a:chExt cx="751231" cy="802414"/>
          </a:xfrm>
        </p:grpSpPr>
        <p:sp>
          <p:nvSpPr>
            <p:cNvPr id="15" name="Oval 32"/>
            <p:cNvSpPr/>
            <p:nvPr/>
          </p:nvSpPr>
          <p:spPr>
            <a:xfrm>
              <a:off x="1293812" y="2237028"/>
              <a:ext cx="751231" cy="751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7533" y="2296701"/>
              <a:ext cx="742741" cy="742741"/>
            </a:xfrm>
            <a:prstGeom prst="rect">
              <a:avLst/>
            </a:prstGeom>
          </p:spPr>
        </p:pic>
      </p:grpSp>
      <p:grpSp>
        <p:nvGrpSpPr>
          <p:cNvPr id="17" name="Group 37"/>
          <p:cNvGrpSpPr/>
          <p:nvPr/>
        </p:nvGrpSpPr>
        <p:grpSpPr>
          <a:xfrm>
            <a:off x="1585665" y="2995477"/>
            <a:ext cx="685800" cy="600092"/>
            <a:chOff x="1293812" y="2237028"/>
            <a:chExt cx="813825" cy="828692"/>
          </a:xfrm>
        </p:grpSpPr>
        <p:sp>
          <p:nvSpPr>
            <p:cNvPr id="18" name="Oval 38"/>
            <p:cNvSpPr/>
            <p:nvPr/>
          </p:nvSpPr>
          <p:spPr>
            <a:xfrm>
              <a:off x="1293812" y="2237028"/>
              <a:ext cx="751231" cy="751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4896" y="2322979"/>
              <a:ext cx="742741" cy="742741"/>
            </a:xfrm>
            <a:prstGeom prst="rect">
              <a:avLst/>
            </a:prstGeom>
          </p:spPr>
        </p:pic>
      </p:grpSp>
      <p:sp>
        <p:nvSpPr>
          <p:cNvPr id="20" name="Freeform 17"/>
          <p:cNvSpPr/>
          <p:nvPr/>
        </p:nvSpPr>
        <p:spPr>
          <a:xfrm>
            <a:off x="2599716" y="3106427"/>
            <a:ext cx="4267199" cy="481758"/>
          </a:xfrm>
          <a:custGeom>
            <a:avLst/>
            <a:gdLst>
              <a:gd name="connsiteX0" fmla="*/ 0 w 4532135"/>
              <a:gd name="connsiteY0" fmla="*/ 0 h 849451"/>
              <a:gd name="connsiteX1" fmla="*/ 4532135 w 4532135"/>
              <a:gd name="connsiteY1" fmla="*/ 0 h 849451"/>
              <a:gd name="connsiteX2" fmla="*/ 4532135 w 4532135"/>
              <a:gd name="connsiteY2" fmla="*/ 849451 h 849451"/>
              <a:gd name="connsiteX3" fmla="*/ 0 w 4532135"/>
              <a:gd name="connsiteY3" fmla="*/ 849451 h 849451"/>
              <a:gd name="connsiteX4" fmla="*/ 0 w 4532135"/>
              <a:gd name="connsiteY4" fmla="*/ 0 h 84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2135" h="849451">
                <a:moveTo>
                  <a:pt x="0" y="0"/>
                </a:moveTo>
                <a:lnTo>
                  <a:pt x="4532135" y="0"/>
                </a:lnTo>
                <a:lnTo>
                  <a:pt x="4532135" y="849451"/>
                </a:lnTo>
                <a:lnTo>
                  <a:pt x="0" y="8494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35560" rIns="0" bIns="35560" numCol="1" spcCol="1270" anchor="t" anchorCtr="0">
            <a:noAutofit/>
          </a:bodyPr>
          <a:lstStyle/>
          <a:p>
            <a:pPr marL="342900" lvl="0" indent="-342900" defTabSz="1244600">
              <a:lnSpc>
                <a:spcPct val="90000"/>
              </a:lnSpc>
              <a:spcAft>
                <a:spcPts val="1200"/>
              </a:spcAft>
              <a:buFont typeface="+mj-lt"/>
              <a:buAutoNum type="arabicPeriod"/>
            </a:pPr>
            <a:r>
              <a:rPr lang="en-US" b="1" dirty="0">
                <a:solidFill>
                  <a:schemeClr val="tx1"/>
                </a:solidFill>
                <a:latin typeface="Arial" panose="020B0604020202020204" pitchFamily="34" charset="0"/>
                <a:cs typeface="Arial" panose="020B0604020202020204" pitchFamily="34" charset="0"/>
              </a:rPr>
              <a:t>Evaluation </a:t>
            </a:r>
            <a:r>
              <a:rPr lang="en-US" b="1" dirty="0" smtClean="0">
                <a:solidFill>
                  <a:schemeClr val="tx1"/>
                </a:solidFill>
                <a:latin typeface="Arial" panose="020B0604020202020204" pitchFamily="34" charset="0"/>
                <a:cs typeface="Arial" panose="020B0604020202020204" pitchFamily="34" charset="0"/>
              </a:rPr>
              <a:t>of </a:t>
            </a:r>
            <a:r>
              <a:rPr lang="en-US" b="1" dirty="0">
                <a:solidFill>
                  <a:schemeClr val="tx1"/>
                </a:solidFill>
                <a:latin typeface="Arial" panose="020B0604020202020204" pitchFamily="34" charset="0"/>
                <a:cs typeface="Arial" panose="020B0604020202020204" pitchFamily="34" charset="0"/>
              </a:rPr>
              <a:t>Directive 2014/55/EU</a:t>
            </a:r>
            <a:endParaRPr lang="en-GB" sz="1800" b="1" kern="1200" dirty="0">
              <a:solidFill>
                <a:schemeClr val="tx1"/>
              </a:solidFill>
              <a:latin typeface="Arial" panose="020B0604020202020204" pitchFamily="34" charset="0"/>
              <a:cs typeface="Arial" panose="020B0604020202020204" pitchFamily="34" charset="0"/>
            </a:endParaRPr>
          </a:p>
        </p:txBody>
      </p:sp>
      <p:sp>
        <p:nvSpPr>
          <p:cNvPr id="21" name="Freeform 18"/>
          <p:cNvSpPr/>
          <p:nvPr/>
        </p:nvSpPr>
        <p:spPr>
          <a:xfrm>
            <a:off x="2573117" y="4226536"/>
            <a:ext cx="4047969" cy="849451"/>
          </a:xfrm>
          <a:custGeom>
            <a:avLst/>
            <a:gdLst>
              <a:gd name="connsiteX0" fmla="*/ 0 w 4532135"/>
              <a:gd name="connsiteY0" fmla="*/ 0 h 849451"/>
              <a:gd name="connsiteX1" fmla="*/ 4532135 w 4532135"/>
              <a:gd name="connsiteY1" fmla="*/ 0 h 849451"/>
              <a:gd name="connsiteX2" fmla="*/ 4532135 w 4532135"/>
              <a:gd name="connsiteY2" fmla="*/ 849451 h 849451"/>
              <a:gd name="connsiteX3" fmla="*/ 0 w 4532135"/>
              <a:gd name="connsiteY3" fmla="*/ 849451 h 849451"/>
              <a:gd name="connsiteX4" fmla="*/ 0 w 4532135"/>
              <a:gd name="connsiteY4" fmla="*/ 0 h 84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2135" h="849451">
                <a:moveTo>
                  <a:pt x="0" y="0"/>
                </a:moveTo>
                <a:lnTo>
                  <a:pt x="4532135" y="0"/>
                </a:lnTo>
                <a:lnTo>
                  <a:pt x="4532135" y="849451"/>
                </a:lnTo>
                <a:lnTo>
                  <a:pt x="0" y="8494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35560" rIns="0" bIns="35560" numCol="1" spcCol="1270" anchor="t" anchorCtr="0">
            <a:noAutofit/>
          </a:bodyPr>
          <a:lstStyle/>
          <a:p>
            <a:pPr marL="342900" indent="-342900" defTabSz="1244600">
              <a:lnSpc>
                <a:spcPct val="90000"/>
              </a:lnSpc>
              <a:spcAft>
                <a:spcPct val="35000"/>
              </a:spcAft>
              <a:buFont typeface="+mj-lt"/>
              <a:buAutoNum type="arabicPeriod" startAt="2"/>
            </a:pPr>
            <a:r>
              <a:rPr lang="en-US" b="1" dirty="0">
                <a:solidFill>
                  <a:schemeClr val="tx1"/>
                </a:solidFill>
                <a:latin typeface="Arial" panose="020B0604020202020204" pitchFamily="34" charset="0"/>
                <a:cs typeface="Arial" panose="020B0604020202020204" pitchFamily="34" charset="0"/>
              </a:rPr>
              <a:t>Report on technical challenges and barriers</a:t>
            </a:r>
            <a:endParaRPr lang="en-GB" b="1" dirty="0">
              <a:solidFill>
                <a:schemeClr val="tx1"/>
              </a:solidFill>
              <a:latin typeface="Arial" panose="020B0604020202020204" pitchFamily="34" charset="0"/>
              <a:cs typeface="Arial" panose="020B0604020202020204" pitchFamily="34" charset="0"/>
            </a:endParaRPr>
          </a:p>
        </p:txBody>
      </p:sp>
      <p:sp>
        <p:nvSpPr>
          <p:cNvPr id="22" name="Freeform 19"/>
          <p:cNvSpPr/>
          <p:nvPr/>
        </p:nvSpPr>
        <p:spPr>
          <a:xfrm>
            <a:off x="2542247" y="5398746"/>
            <a:ext cx="4489421" cy="694550"/>
          </a:xfrm>
          <a:custGeom>
            <a:avLst/>
            <a:gdLst>
              <a:gd name="connsiteX0" fmla="*/ 0 w 4532135"/>
              <a:gd name="connsiteY0" fmla="*/ 0 h 849451"/>
              <a:gd name="connsiteX1" fmla="*/ 4532135 w 4532135"/>
              <a:gd name="connsiteY1" fmla="*/ 0 h 849451"/>
              <a:gd name="connsiteX2" fmla="*/ 4532135 w 4532135"/>
              <a:gd name="connsiteY2" fmla="*/ 849451 h 849451"/>
              <a:gd name="connsiteX3" fmla="*/ 0 w 4532135"/>
              <a:gd name="connsiteY3" fmla="*/ 849451 h 849451"/>
              <a:gd name="connsiteX4" fmla="*/ 0 w 4532135"/>
              <a:gd name="connsiteY4" fmla="*/ 0 h 84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2135" h="849451">
                <a:moveTo>
                  <a:pt x="0" y="0"/>
                </a:moveTo>
                <a:lnTo>
                  <a:pt x="4532135" y="0"/>
                </a:lnTo>
                <a:lnTo>
                  <a:pt x="4532135" y="849451"/>
                </a:lnTo>
                <a:lnTo>
                  <a:pt x="0" y="8494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35560" rIns="0" bIns="35560" numCol="1" spcCol="1270" anchor="t" anchorCtr="0">
            <a:noAutofit/>
          </a:bodyPr>
          <a:lstStyle/>
          <a:p>
            <a:pPr marL="342900" indent="-342900" defTabSz="1244600">
              <a:lnSpc>
                <a:spcPct val="90000"/>
              </a:lnSpc>
              <a:spcAft>
                <a:spcPct val="35000"/>
              </a:spcAft>
              <a:buFont typeface="+mj-lt"/>
              <a:buAutoNum type="arabicPeriod" startAt="3"/>
            </a:pPr>
            <a:r>
              <a:rPr lang="en-US" b="1" dirty="0">
                <a:solidFill>
                  <a:schemeClr val="tx1"/>
                </a:solidFill>
                <a:latin typeface="Arial" panose="020B0604020202020204" pitchFamily="34" charset="0"/>
                <a:cs typeface="Arial" panose="020B0604020202020204" pitchFamily="34" charset="0"/>
              </a:rPr>
              <a:t>New </a:t>
            </a:r>
            <a:r>
              <a:rPr lang="en-US" b="1" dirty="0" err="1">
                <a:solidFill>
                  <a:schemeClr val="tx1"/>
                </a:solidFill>
                <a:latin typeface="Arial" panose="020B0604020202020204" pitchFamily="34" charset="0"/>
                <a:cs typeface="Arial" panose="020B0604020202020204" pitchFamily="34" charset="0"/>
              </a:rPr>
              <a:t>eInvoicing</a:t>
            </a:r>
            <a:r>
              <a:rPr lang="en-US" b="1" dirty="0">
                <a:solidFill>
                  <a:schemeClr val="tx1"/>
                </a:solidFill>
                <a:latin typeface="Arial" panose="020B0604020202020204" pitchFamily="34" charset="0"/>
                <a:cs typeface="Arial" panose="020B0604020202020204" pitchFamily="34" charset="0"/>
              </a:rPr>
              <a:t> applications and use of emerging technologies</a:t>
            </a:r>
            <a:endParaRPr lang="en-GB" b="1" dirty="0">
              <a:solidFill>
                <a:schemeClr val="tx1"/>
              </a:solidFill>
              <a:latin typeface="Arial" panose="020B0604020202020204" pitchFamily="34" charset="0"/>
              <a:cs typeface="Arial" panose="020B0604020202020204" pitchFamily="34" charset="0"/>
            </a:endParaRPr>
          </a:p>
        </p:txBody>
      </p:sp>
      <p:sp>
        <p:nvSpPr>
          <p:cNvPr id="23"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3999140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3407088"/>
          </a:xfrm>
          <a:prstGeom prst="rect">
            <a:avLst/>
          </a:prstGeom>
          <a:noFill/>
        </p:spPr>
        <p:txBody>
          <a:bodyPr wrap="square" rtlCol="0">
            <a:spAutoFit/>
          </a:bodyPr>
          <a:lstStyle/>
          <a:p>
            <a:pPr>
              <a:lnSpc>
                <a:spcPct val="120000"/>
              </a:lnSpc>
            </a:pPr>
            <a:r>
              <a:rPr lang="en-GB" b="1" dirty="0">
                <a:latin typeface="Helvetica"/>
                <a:cs typeface="Helvetica"/>
              </a:rPr>
              <a:t>Scope</a:t>
            </a:r>
            <a:r>
              <a:rPr lang="en-GB" dirty="0">
                <a:latin typeface="Helvetica"/>
                <a:cs typeface="Helvetica"/>
              </a:rPr>
              <a:t>: evaluate how the Directive 2014/55/EU has performed compared to the objectives set at the time of its introduction. </a:t>
            </a:r>
          </a:p>
          <a:p>
            <a:pPr>
              <a:lnSpc>
                <a:spcPct val="120000"/>
              </a:lnSpc>
            </a:pPr>
            <a:endParaRPr lang="en-GB" dirty="0" smtClean="0">
              <a:latin typeface="Helvetica"/>
              <a:cs typeface="Helvetica"/>
            </a:endParaRPr>
          </a:p>
          <a:p>
            <a:pPr>
              <a:lnSpc>
                <a:spcPct val="120000"/>
              </a:lnSpc>
            </a:pPr>
            <a:r>
              <a:rPr lang="en-GB" b="1" dirty="0" smtClean="0">
                <a:latin typeface="Helvetica"/>
                <a:cs typeface="Helvetica"/>
              </a:rPr>
              <a:t>Objectives</a:t>
            </a:r>
            <a:r>
              <a:rPr lang="en-GB" dirty="0">
                <a:latin typeface="Helvetica"/>
                <a:cs typeface="Helvetica"/>
              </a:rPr>
              <a:t>:</a:t>
            </a:r>
          </a:p>
          <a:p>
            <a:pPr marL="285750" indent="-285750">
              <a:lnSpc>
                <a:spcPct val="120000"/>
              </a:lnSpc>
              <a:buFont typeface="Wingdings" charset="2"/>
              <a:buChar char="§"/>
            </a:pPr>
            <a:r>
              <a:rPr lang="en-GB" dirty="0">
                <a:latin typeface="Helvetica"/>
                <a:cs typeface="Helvetica"/>
              </a:rPr>
              <a:t>General objective: Improve the functioning of the internal market</a:t>
            </a:r>
          </a:p>
          <a:p>
            <a:pPr marL="285750" indent="-285750">
              <a:lnSpc>
                <a:spcPct val="120000"/>
              </a:lnSpc>
              <a:buFont typeface="Wingdings" charset="2"/>
              <a:buChar char="§"/>
            </a:pPr>
            <a:r>
              <a:rPr lang="en-GB" dirty="0">
                <a:latin typeface="Helvetica"/>
                <a:cs typeface="Helvetica"/>
              </a:rPr>
              <a:t>Specific objectives: </a:t>
            </a:r>
          </a:p>
          <a:p>
            <a:pPr marL="742950" lvl="1" indent="-285750">
              <a:lnSpc>
                <a:spcPct val="120000"/>
              </a:lnSpc>
              <a:buFont typeface="Wingdings" charset="2"/>
              <a:buChar char="§"/>
            </a:pPr>
            <a:r>
              <a:rPr lang="en-GB" dirty="0">
                <a:latin typeface="Helvetica"/>
                <a:cs typeface="Helvetica"/>
              </a:rPr>
              <a:t>Improve legal clarity and reduce technical complexity</a:t>
            </a:r>
          </a:p>
          <a:p>
            <a:pPr marL="742950" lvl="1" indent="-285750">
              <a:lnSpc>
                <a:spcPct val="120000"/>
              </a:lnSpc>
              <a:buFont typeface="Wingdings" charset="2"/>
              <a:buChar char="§"/>
            </a:pPr>
            <a:r>
              <a:rPr lang="en-GB" dirty="0">
                <a:latin typeface="Helvetica"/>
                <a:cs typeface="Helvetica"/>
              </a:rPr>
              <a:t>Lower operating costs for economic operators</a:t>
            </a:r>
          </a:p>
          <a:p>
            <a:pPr>
              <a:lnSpc>
                <a:spcPct val="120000"/>
              </a:lnSpc>
            </a:pPr>
            <a:endParaRPr lang="en-GB" dirty="0" smtClean="0">
              <a:latin typeface="Helvetica"/>
              <a:cs typeface="Helvetica"/>
            </a:endParaRPr>
          </a:p>
          <a:p>
            <a:pPr>
              <a:lnSpc>
                <a:spcPct val="120000"/>
              </a:lnSpc>
            </a:pPr>
            <a:r>
              <a:rPr lang="en-GB" b="1" dirty="0" smtClean="0">
                <a:latin typeface="Helvetica"/>
                <a:cs typeface="Helvetica"/>
              </a:rPr>
              <a:t>Evaluation </a:t>
            </a:r>
            <a:r>
              <a:rPr lang="en-GB" b="1" dirty="0">
                <a:latin typeface="Helvetica"/>
                <a:cs typeface="Helvetica"/>
              </a:rPr>
              <a:t>criteria </a:t>
            </a: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of Directive 2014/55/EU</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6" name="Group 9">
            <a:extLst>
              <a:ext uri="{FF2B5EF4-FFF2-40B4-BE49-F238E27FC236}">
                <a16:creationId xmlns="" xmlns:a16="http://schemas.microsoft.com/office/drawing/2014/main" id="{0EB1985A-B838-B711-36BC-50D433B217C0}"/>
              </a:ext>
            </a:extLst>
          </p:cNvPr>
          <p:cNvGrpSpPr/>
          <p:nvPr/>
        </p:nvGrpSpPr>
        <p:grpSpPr>
          <a:xfrm>
            <a:off x="827584" y="5551512"/>
            <a:ext cx="7646505" cy="685800"/>
            <a:chOff x="2030895" y="4876800"/>
            <a:chExt cx="6990525" cy="324679"/>
          </a:xfrm>
        </p:grpSpPr>
        <p:sp>
          <p:nvSpPr>
            <p:cNvPr id="8"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0"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1"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12"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13"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4"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39401907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39580"/>
            <a:ext cx="8324192" cy="3408112"/>
          </a:xfrm>
          <a:prstGeom prst="rect">
            <a:avLst/>
          </a:prstGeom>
          <a:noFill/>
        </p:spPr>
        <p:txBody>
          <a:bodyPr wrap="square" rtlCol="0">
            <a:spAutoFit/>
          </a:bodyPr>
          <a:lstStyle/>
          <a:p>
            <a:pPr>
              <a:lnSpc>
                <a:spcPct val="120000"/>
              </a:lnSpc>
            </a:pPr>
            <a:r>
              <a:rPr lang="en-GB" dirty="0">
                <a:latin typeface="Helvetica"/>
                <a:cs typeface="Helvetica"/>
              </a:rPr>
              <a:t>The Directive and the introduction of the European </a:t>
            </a:r>
            <a:r>
              <a:rPr lang="en-GB" dirty="0" err="1">
                <a:latin typeface="Helvetica"/>
                <a:cs typeface="Helvetica"/>
              </a:rPr>
              <a:t>eInvoicing</a:t>
            </a:r>
            <a:r>
              <a:rPr lang="en-GB" dirty="0">
                <a:latin typeface="Helvetica"/>
                <a:cs typeface="Helvetica"/>
              </a:rPr>
              <a:t> standard </a:t>
            </a:r>
            <a:r>
              <a:rPr lang="en-GB" dirty="0" smtClean="0">
                <a:latin typeface="Helvetica"/>
                <a:cs typeface="Helvetica"/>
              </a:rPr>
              <a:t>(EN </a:t>
            </a:r>
            <a:r>
              <a:rPr lang="en-GB" dirty="0">
                <a:latin typeface="Helvetica"/>
                <a:cs typeface="Helvetica"/>
              </a:rPr>
              <a:t>16931) established the foundation for the harmonisation of </a:t>
            </a:r>
            <a:r>
              <a:rPr lang="en-GB" dirty="0" err="1" smtClean="0">
                <a:latin typeface="Helvetica"/>
                <a:cs typeface="Helvetica"/>
              </a:rPr>
              <a:t>eInvoicing</a:t>
            </a:r>
            <a:r>
              <a:rPr lang="en-GB" dirty="0" smtClean="0">
                <a:latin typeface="Helvetica"/>
                <a:cs typeface="Helvetica"/>
              </a:rPr>
              <a:t> </a:t>
            </a:r>
            <a:r>
              <a:rPr lang="en-GB" dirty="0">
                <a:latin typeface="Helvetica"/>
                <a:cs typeface="Helvetica"/>
              </a:rPr>
              <a:t>in </a:t>
            </a:r>
            <a:r>
              <a:rPr lang="en-GB" dirty="0" smtClean="0">
                <a:latin typeface="Helvetica"/>
                <a:cs typeface="Helvetica"/>
              </a:rPr>
              <a:t>Europe:</a:t>
            </a:r>
          </a:p>
          <a:p>
            <a:pPr>
              <a:lnSpc>
                <a:spcPct val="120000"/>
              </a:lnSpc>
            </a:pPr>
            <a:endParaRPr lang="en-GB" sz="1600" dirty="0">
              <a:latin typeface="Helvetica"/>
              <a:cs typeface="Helvetica"/>
            </a:endParaRPr>
          </a:p>
          <a:p>
            <a:pPr marL="285750" indent="-285750">
              <a:lnSpc>
                <a:spcPct val="120000"/>
              </a:lnSpc>
              <a:buFont typeface="Arial"/>
              <a:buChar char="•"/>
            </a:pPr>
            <a:r>
              <a:rPr lang="en-GB" sz="1600" dirty="0">
                <a:latin typeface="Helvetica"/>
                <a:cs typeface="Helvetica"/>
              </a:rPr>
              <a:t>Since its publication in October 2017, EN 16931 fostered the internal market, as EU governments have not mandated any new national formats for </a:t>
            </a:r>
            <a:r>
              <a:rPr lang="en-GB" sz="1600" dirty="0" err="1">
                <a:latin typeface="Helvetica"/>
                <a:cs typeface="Helvetica"/>
              </a:rPr>
              <a:t>eInvoicing</a:t>
            </a:r>
            <a:r>
              <a:rPr lang="en-GB" sz="1600" dirty="0">
                <a:latin typeface="Helvetica"/>
                <a:cs typeface="Helvetica"/>
              </a:rPr>
              <a:t> to the public sector (B2G</a:t>
            </a:r>
            <a:r>
              <a:rPr lang="en-GB" sz="1600" dirty="0" smtClean="0">
                <a:latin typeface="Helvetica"/>
                <a:cs typeface="Helvetica"/>
              </a:rPr>
              <a:t>).</a:t>
            </a:r>
            <a:endParaRPr lang="en-GB" sz="1600" dirty="0">
              <a:latin typeface="Helvetica"/>
              <a:cs typeface="Helvetica"/>
            </a:endParaRPr>
          </a:p>
          <a:p>
            <a:pPr marL="285750" indent="-285750">
              <a:lnSpc>
                <a:spcPct val="120000"/>
              </a:lnSpc>
              <a:buFont typeface="Arial"/>
              <a:buChar char="•"/>
            </a:pPr>
            <a:r>
              <a:rPr lang="en-GB" sz="1600" dirty="0">
                <a:latin typeface="Helvetica"/>
                <a:cs typeface="Helvetica"/>
              </a:rPr>
              <a:t>The Directive aimed at tackling interoperability challenges mainly at semantic and syntax levels but did not mandate a common standard for the transmission of </a:t>
            </a:r>
            <a:r>
              <a:rPr lang="en-GB" sz="1600" dirty="0" err="1">
                <a:latin typeface="Helvetica"/>
                <a:cs typeface="Helvetica"/>
              </a:rPr>
              <a:t>eInvoices</a:t>
            </a:r>
            <a:r>
              <a:rPr lang="en-GB" sz="1600" dirty="0">
                <a:latin typeface="Helvetica"/>
                <a:cs typeface="Helvetica"/>
              </a:rPr>
              <a:t>.</a:t>
            </a:r>
          </a:p>
          <a:p>
            <a:pPr marL="285750" indent="-285750">
              <a:lnSpc>
                <a:spcPct val="120000"/>
              </a:lnSpc>
              <a:buFont typeface="Arial"/>
              <a:buChar char="•"/>
            </a:pPr>
            <a:r>
              <a:rPr lang="en-GB" sz="1600" dirty="0" err="1">
                <a:latin typeface="Helvetica"/>
                <a:cs typeface="Helvetica"/>
              </a:rPr>
              <a:t>eInvocing</a:t>
            </a:r>
            <a:r>
              <a:rPr lang="en-GB" sz="1600" dirty="0">
                <a:latin typeface="Helvetica"/>
                <a:cs typeface="Helvetica"/>
              </a:rPr>
              <a:t> adoption increased mainly in Member States that had mandated B2G </a:t>
            </a:r>
            <a:r>
              <a:rPr lang="en-GB" sz="1600" dirty="0" err="1">
                <a:latin typeface="Helvetica"/>
                <a:cs typeface="Helvetica"/>
              </a:rPr>
              <a:t>eInvoicing</a:t>
            </a:r>
            <a:r>
              <a:rPr lang="en-GB" sz="1600" dirty="0">
                <a:latin typeface="Helvetica"/>
                <a:cs typeface="Helvetica"/>
              </a:rPr>
              <a:t> to their suppliers. </a:t>
            </a: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a:t>
            </a:r>
            <a:r>
              <a:rPr lang="it-IT" sz="3200" dirty="0" err="1">
                <a:solidFill>
                  <a:schemeClr val="bg1"/>
                </a:solidFill>
                <a:latin typeface="Helvetica" panose="020B0604020202020204" pitchFamily="34" charset="0"/>
                <a:cs typeface="Helvetica" panose="020B0604020202020204" pitchFamily="34" charset="0"/>
              </a:rPr>
              <a:t>criteria</a:t>
            </a:r>
            <a:r>
              <a:rPr lang="it-IT" sz="3200" dirty="0">
                <a:solidFill>
                  <a:schemeClr val="bg1"/>
                </a:solidFill>
                <a:latin typeface="Helvetica" panose="020B0604020202020204" pitchFamily="34" charset="0"/>
                <a:cs typeface="Helvetica" panose="020B0604020202020204" pitchFamily="34" charset="0"/>
              </a:rPr>
              <a:t>: </a:t>
            </a:r>
            <a:r>
              <a:rPr lang="it-IT" sz="3200" dirty="0" err="1">
                <a:solidFill>
                  <a:schemeClr val="bg1"/>
                </a:solidFill>
                <a:latin typeface="Helvetica" panose="020B0604020202020204" pitchFamily="34" charset="0"/>
                <a:cs typeface="Helvetica" panose="020B0604020202020204" pitchFamily="34" charset="0"/>
              </a:rPr>
              <a:t>Effectiveness</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14" name="Group 9">
            <a:extLst>
              <a:ext uri="{FF2B5EF4-FFF2-40B4-BE49-F238E27FC236}">
                <a16:creationId xmlns="" xmlns:a16="http://schemas.microsoft.com/office/drawing/2014/main" id="{0EB1985A-B838-B711-36BC-50D433B217C0}"/>
              </a:ext>
            </a:extLst>
          </p:cNvPr>
          <p:cNvGrpSpPr/>
          <p:nvPr/>
        </p:nvGrpSpPr>
        <p:grpSpPr>
          <a:xfrm>
            <a:off x="683568" y="5695528"/>
            <a:ext cx="7646505" cy="685800"/>
            <a:chOff x="2030895" y="4876800"/>
            <a:chExt cx="6990525" cy="324679"/>
          </a:xfrm>
        </p:grpSpPr>
        <p:sp>
          <p:nvSpPr>
            <p:cNvPr id="15"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6"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7"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18"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19"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0"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23286970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3445046"/>
          </a:xfrm>
          <a:prstGeom prst="rect">
            <a:avLst/>
          </a:prstGeom>
          <a:noFill/>
        </p:spPr>
        <p:txBody>
          <a:bodyPr wrap="square" rtlCol="0">
            <a:spAutoFit/>
          </a:bodyPr>
          <a:lstStyle/>
          <a:p>
            <a:pPr>
              <a:lnSpc>
                <a:spcPct val="120000"/>
              </a:lnSpc>
            </a:pPr>
            <a:r>
              <a:rPr lang="en-GB" dirty="0">
                <a:latin typeface="Helvetica"/>
                <a:cs typeface="Helvetica"/>
              </a:rPr>
              <a:t>The costs of implementing the mandate of the Directive for contracting authorities to receive and process </a:t>
            </a:r>
            <a:r>
              <a:rPr lang="en-GB" dirty="0" err="1">
                <a:latin typeface="Helvetica"/>
                <a:cs typeface="Helvetica"/>
              </a:rPr>
              <a:t>eInvoices</a:t>
            </a:r>
            <a:r>
              <a:rPr lang="en-GB" dirty="0">
                <a:latin typeface="Helvetica"/>
                <a:cs typeface="Helvetica"/>
              </a:rPr>
              <a:t> compliant with the European standard largely depend on the level of IT maturity of the public sector</a:t>
            </a:r>
            <a:r>
              <a:rPr lang="en-GB" dirty="0" smtClean="0">
                <a:latin typeface="Helvetica"/>
                <a:cs typeface="Helvetica"/>
              </a:rPr>
              <a:t>.</a:t>
            </a:r>
            <a:endParaRPr lang="en-GB" sz="1400" dirty="0">
              <a:latin typeface="Helvetica"/>
              <a:cs typeface="Helvetica"/>
            </a:endParaRPr>
          </a:p>
          <a:p>
            <a:pPr marL="285750" indent="-285750">
              <a:lnSpc>
                <a:spcPct val="120000"/>
              </a:lnSpc>
              <a:buFont typeface="Arial"/>
              <a:buChar char="•"/>
            </a:pPr>
            <a:r>
              <a:rPr lang="en-GB" sz="1600" dirty="0">
                <a:latin typeface="Helvetica"/>
                <a:cs typeface="Helvetica"/>
              </a:rPr>
              <a:t>The highest costs are related to the </a:t>
            </a:r>
            <a:r>
              <a:rPr lang="en-GB" sz="1600" b="1" dirty="0">
                <a:latin typeface="Helvetica"/>
                <a:cs typeface="Helvetica"/>
              </a:rPr>
              <a:t>establishment and maintenance </a:t>
            </a:r>
            <a:r>
              <a:rPr lang="en-GB" sz="1600" dirty="0">
                <a:latin typeface="Helvetica"/>
                <a:cs typeface="Helvetica"/>
              </a:rPr>
              <a:t>of a national </a:t>
            </a:r>
            <a:r>
              <a:rPr lang="en-GB" sz="1600" dirty="0" err="1">
                <a:latin typeface="Helvetica"/>
                <a:cs typeface="Helvetica"/>
              </a:rPr>
              <a:t>eInvoicing</a:t>
            </a:r>
            <a:r>
              <a:rPr lang="en-GB" sz="1600" dirty="0">
                <a:latin typeface="Helvetica"/>
                <a:cs typeface="Helvetica"/>
              </a:rPr>
              <a:t> </a:t>
            </a:r>
            <a:r>
              <a:rPr lang="en-GB" sz="1600" dirty="0" smtClean="0">
                <a:latin typeface="Helvetica"/>
                <a:cs typeface="Helvetica"/>
              </a:rPr>
              <a:t>infrastructure, particularly for software and hardware. </a:t>
            </a:r>
            <a:r>
              <a:rPr lang="en-GB" sz="1600" dirty="0">
                <a:latin typeface="Helvetica"/>
                <a:cs typeface="Helvetica"/>
              </a:rPr>
              <a:t>The adjustment costs linked to </a:t>
            </a:r>
            <a:r>
              <a:rPr lang="en-GB" sz="1600" b="1" dirty="0">
                <a:latin typeface="Helvetica"/>
                <a:cs typeface="Helvetica"/>
              </a:rPr>
              <a:t>the implementation of EN 16931 </a:t>
            </a:r>
            <a:r>
              <a:rPr lang="en-GB" sz="1600" dirty="0">
                <a:latin typeface="Helvetica"/>
                <a:cs typeface="Helvetica"/>
              </a:rPr>
              <a:t>are much lower and vary based on the existence of a national standard, which had to be adapted to the European standard for ensuring compliance. </a:t>
            </a:r>
          </a:p>
          <a:p>
            <a:pPr marL="285750" indent="-285750">
              <a:lnSpc>
                <a:spcPct val="120000"/>
              </a:lnSpc>
              <a:buFont typeface="Arial"/>
              <a:buChar char="•"/>
            </a:pPr>
            <a:r>
              <a:rPr lang="en-GB" sz="1600" dirty="0" smtClean="0">
                <a:latin typeface="Helvetica"/>
                <a:cs typeface="Helvetica"/>
              </a:rPr>
              <a:t>Cost </a:t>
            </a:r>
            <a:r>
              <a:rPr lang="en-GB" sz="1600" dirty="0">
                <a:latin typeface="Helvetica"/>
                <a:cs typeface="Helvetica"/>
              </a:rPr>
              <a:t>for economic operators, particularly </a:t>
            </a:r>
            <a:r>
              <a:rPr lang="en-GB" sz="1600" b="1" dirty="0">
                <a:latin typeface="Helvetica"/>
                <a:cs typeface="Helvetica"/>
              </a:rPr>
              <a:t>SMEs</a:t>
            </a:r>
            <a:r>
              <a:rPr lang="en-GB" sz="1600" dirty="0">
                <a:latin typeface="Helvetica"/>
                <a:cs typeface="Helvetica"/>
              </a:rPr>
              <a:t>, vary significantly depending on </a:t>
            </a:r>
            <a:r>
              <a:rPr lang="en-GB" sz="1600" dirty="0" err="1">
                <a:latin typeface="Helvetica"/>
                <a:cs typeface="Helvetica"/>
              </a:rPr>
              <a:t>eInvoicing</a:t>
            </a:r>
            <a:r>
              <a:rPr lang="en-GB" sz="1600" dirty="0">
                <a:latin typeface="Helvetica"/>
                <a:cs typeface="Helvetica"/>
              </a:rPr>
              <a:t> service packages and transaction volumes.  </a:t>
            </a:r>
          </a:p>
          <a:p>
            <a:pPr marL="285750" indent="-285750">
              <a:lnSpc>
                <a:spcPct val="120000"/>
              </a:lnSpc>
              <a:buFont typeface="Arial"/>
              <a:buChar char="•"/>
            </a:pPr>
            <a:r>
              <a:rPr lang="en-GB" sz="1600" dirty="0">
                <a:latin typeface="Helvetica"/>
                <a:cs typeface="Helvetica"/>
              </a:rPr>
              <a:t>CEF Telecom </a:t>
            </a:r>
            <a:r>
              <a:rPr lang="en-GB" sz="1600" dirty="0" err="1">
                <a:latin typeface="Helvetica"/>
                <a:cs typeface="Helvetica"/>
              </a:rPr>
              <a:t>eInvoicing</a:t>
            </a:r>
            <a:r>
              <a:rPr lang="en-GB" sz="1600" dirty="0">
                <a:latin typeface="Helvetica"/>
                <a:cs typeface="Helvetica"/>
              </a:rPr>
              <a:t> </a:t>
            </a:r>
            <a:r>
              <a:rPr lang="en-GB" sz="1600" b="1" dirty="0">
                <a:latin typeface="Helvetica"/>
                <a:cs typeface="Helvetica"/>
              </a:rPr>
              <a:t>projects funded </a:t>
            </a:r>
            <a:r>
              <a:rPr lang="en-GB" sz="1600" dirty="0">
                <a:latin typeface="Helvetica"/>
                <a:cs typeface="Helvetica"/>
              </a:rPr>
              <a:t>implementations in </a:t>
            </a:r>
            <a:r>
              <a:rPr lang="en-GB" sz="1600" b="1" dirty="0">
                <a:latin typeface="Helvetica"/>
                <a:cs typeface="Helvetica"/>
              </a:rPr>
              <a:t>24</a:t>
            </a:r>
            <a:r>
              <a:rPr lang="en-GB" sz="1600" dirty="0">
                <a:latin typeface="Helvetica"/>
                <a:cs typeface="Helvetica"/>
              </a:rPr>
              <a:t> Member </a:t>
            </a:r>
            <a:r>
              <a:rPr lang="en-GB" sz="1600" dirty="0" smtClean="0">
                <a:latin typeface="Helvetica"/>
                <a:cs typeface="Helvetica"/>
              </a:rPr>
              <a:t>States. </a:t>
            </a:r>
            <a:endParaRPr lang="en-GB" sz="16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a:t>
            </a:r>
            <a:r>
              <a:rPr lang="it-IT" sz="3200" dirty="0" err="1">
                <a:solidFill>
                  <a:schemeClr val="bg1"/>
                </a:solidFill>
                <a:latin typeface="Helvetica" panose="020B0604020202020204" pitchFamily="34" charset="0"/>
                <a:cs typeface="Helvetica" panose="020B0604020202020204" pitchFamily="34" charset="0"/>
              </a:rPr>
              <a:t>criteria</a:t>
            </a:r>
            <a:r>
              <a:rPr lang="it-IT" sz="3200" dirty="0">
                <a:solidFill>
                  <a:schemeClr val="bg1"/>
                </a:solidFill>
                <a:latin typeface="Helvetica" panose="020B0604020202020204" pitchFamily="34" charset="0"/>
                <a:cs typeface="Helvetica" panose="020B0604020202020204" pitchFamily="34" charset="0"/>
              </a:rPr>
              <a:t>: </a:t>
            </a:r>
            <a:r>
              <a:rPr lang="it-IT" sz="3200" dirty="0" err="1">
                <a:solidFill>
                  <a:schemeClr val="bg1"/>
                </a:solidFill>
                <a:latin typeface="Helvetica" panose="020B0604020202020204" pitchFamily="34" charset="0"/>
                <a:cs typeface="Helvetica" panose="020B0604020202020204" pitchFamily="34" charset="0"/>
              </a:rPr>
              <a:t>Efficiency</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14" name="Group 9">
            <a:extLst>
              <a:ext uri="{FF2B5EF4-FFF2-40B4-BE49-F238E27FC236}">
                <a16:creationId xmlns="" xmlns:a16="http://schemas.microsoft.com/office/drawing/2014/main" id="{0EB1985A-B838-B711-36BC-50D433B217C0}"/>
              </a:ext>
            </a:extLst>
          </p:cNvPr>
          <p:cNvGrpSpPr/>
          <p:nvPr/>
        </p:nvGrpSpPr>
        <p:grpSpPr>
          <a:xfrm>
            <a:off x="611560" y="5733256"/>
            <a:ext cx="7646505" cy="685800"/>
            <a:chOff x="2030895" y="4876800"/>
            <a:chExt cx="6990525" cy="324679"/>
          </a:xfrm>
        </p:grpSpPr>
        <p:sp>
          <p:nvSpPr>
            <p:cNvPr id="15"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6"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7"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18"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19"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0"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19414342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3480953"/>
          </a:xfrm>
          <a:prstGeom prst="rect">
            <a:avLst/>
          </a:prstGeom>
          <a:noFill/>
        </p:spPr>
        <p:txBody>
          <a:bodyPr wrap="square" rtlCol="0">
            <a:spAutoFit/>
          </a:bodyPr>
          <a:lstStyle/>
          <a:p>
            <a:pPr>
              <a:lnSpc>
                <a:spcPct val="120000"/>
              </a:lnSpc>
            </a:pPr>
            <a:r>
              <a:rPr lang="en-GB" dirty="0">
                <a:latin typeface="Helvetica"/>
                <a:cs typeface="Helvetica"/>
              </a:rPr>
              <a:t>The Directive remains highly relevant today as it continues to address existing challenges: </a:t>
            </a:r>
            <a:endParaRPr lang="en-GB" dirty="0" smtClean="0">
              <a:latin typeface="Helvetica"/>
              <a:cs typeface="Helvetica"/>
            </a:endParaRPr>
          </a:p>
          <a:p>
            <a:pPr>
              <a:lnSpc>
                <a:spcPct val="120000"/>
              </a:lnSpc>
            </a:pPr>
            <a:endParaRPr lang="en-GB" dirty="0">
              <a:latin typeface="Helvetica"/>
              <a:cs typeface="Helvetica"/>
            </a:endParaRPr>
          </a:p>
          <a:p>
            <a:pPr marL="285750" indent="-285750">
              <a:lnSpc>
                <a:spcPct val="120000"/>
              </a:lnSpc>
              <a:buFont typeface="Arial"/>
              <a:buChar char="•"/>
            </a:pPr>
            <a:r>
              <a:rPr lang="en-GB" sz="1600" b="1" dirty="0">
                <a:latin typeface="Helvetica"/>
                <a:cs typeface="Helvetica"/>
              </a:rPr>
              <a:t>Use of EN 16931 </a:t>
            </a:r>
            <a:r>
              <a:rPr lang="en-GB" sz="1600" dirty="0">
                <a:latin typeface="Helvetica"/>
                <a:cs typeface="Helvetica"/>
              </a:rPr>
              <a:t>is not very high, due to the lack of B2G mandates on suppliers and the existence of national standards in some Member States.</a:t>
            </a:r>
          </a:p>
          <a:p>
            <a:pPr marL="285750" indent="-285750">
              <a:lnSpc>
                <a:spcPct val="120000"/>
              </a:lnSpc>
              <a:buFont typeface="Arial"/>
              <a:buChar char="•"/>
            </a:pPr>
            <a:r>
              <a:rPr lang="en-GB" sz="1600" dirty="0">
                <a:latin typeface="Helvetica"/>
                <a:cs typeface="Helvetica"/>
              </a:rPr>
              <a:t>Interoperability challenges still exist for the </a:t>
            </a:r>
            <a:r>
              <a:rPr lang="en-GB" sz="1600" b="1" dirty="0">
                <a:latin typeface="Helvetica"/>
                <a:cs typeface="Helvetica"/>
              </a:rPr>
              <a:t>transmission</a:t>
            </a:r>
            <a:r>
              <a:rPr lang="en-GB" sz="1600" dirty="0">
                <a:latin typeface="Helvetica"/>
                <a:cs typeface="Helvetica"/>
              </a:rPr>
              <a:t> of </a:t>
            </a:r>
            <a:r>
              <a:rPr lang="en-GB" sz="1600" dirty="0" err="1">
                <a:latin typeface="Helvetica"/>
                <a:cs typeface="Helvetica"/>
              </a:rPr>
              <a:t>eInvoices</a:t>
            </a:r>
            <a:r>
              <a:rPr lang="en-GB" sz="1600" dirty="0">
                <a:latin typeface="Helvetica"/>
                <a:cs typeface="Helvetica"/>
              </a:rPr>
              <a:t>.</a:t>
            </a:r>
          </a:p>
          <a:p>
            <a:pPr marL="285750" indent="-285750">
              <a:lnSpc>
                <a:spcPct val="120000"/>
              </a:lnSpc>
              <a:buFont typeface="Arial"/>
              <a:buChar char="•"/>
            </a:pPr>
            <a:r>
              <a:rPr lang="en-GB" sz="1600" dirty="0">
                <a:latin typeface="Helvetica"/>
                <a:cs typeface="Helvetica"/>
              </a:rPr>
              <a:t>The evolution of the </a:t>
            </a:r>
            <a:r>
              <a:rPr lang="en-GB" sz="1600" b="1" dirty="0">
                <a:latin typeface="Helvetica"/>
                <a:cs typeface="Helvetica"/>
              </a:rPr>
              <a:t>EN 16931 for B2B </a:t>
            </a:r>
            <a:r>
              <a:rPr lang="en-GB" sz="1600" dirty="0" err="1">
                <a:latin typeface="Helvetica"/>
                <a:cs typeface="Helvetica"/>
              </a:rPr>
              <a:t>eInvoicing</a:t>
            </a:r>
            <a:r>
              <a:rPr lang="en-GB" sz="1600" dirty="0">
                <a:latin typeface="Helvetica"/>
                <a:cs typeface="Helvetica"/>
              </a:rPr>
              <a:t> is necessary under the </a:t>
            </a:r>
            <a:r>
              <a:rPr lang="en-GB" sz="1600" dirty="0" err="1">
                <a:latin typeface="Helvetica"/>
                <a:cs typeface="Helvetica"/>
              </a:rPr>
              <a:t>ViDA</a:t>
            </a:r>
            <a:r>
              <a:rPr lang="en-GB" sz="1600" dirty="0">
                <a:latin typeface="Helvetica"/>
                <a:cs typeface="Helvetica"/>
              </a:rPr>
              <a:t> proposal.</a:t>
            </a:r>
          </a:p>
          <a:p>
            <a:pPr marL="285750" indent="-285750">
              <a:lnSpc>
                <a:spcPct val="120000"/>
              </a:lnSpc>
              <a:buFont typeface="Arial"/>
              <a:buChar char="•"/>
            </a:pPr>
            <a:r>
              <a:rPr lang="en-GB" sz="1600" dirty="0">
                <a:latin typeface="Helvetica"/>
                <a:cs typeface="Helvetica"/>
              </a:rPr>
              <a:t>Market barriers have been created by stringent </a:t>
            </a:r>
            <a:r>
              <a:rPr lang="en-GB" sz="1600" b="1" dirty="0" smtClean="0">
                <a:latin typeface="Helvetica"/>
                <a:cs typeface="Helvetica"/>
              </a:rPr>
              <a:t>certification </a:t>
            </a:r>
            <a:r>
              <a:rPr lang="en-GB" sz="1600" b="1" dirty="0">
                <a:latin typeface="Helvetica"/>
                <a:cs typeface="Helvetica"/>
              </a:rPr>
              <a:t>requirements </a:t>
            </a:r>
            <a:r>
              <a:rPr lang="en-GB" sz="1600" dirty="0">
                <a:latin typeface="Helvetica"/>
                <a:cs typeface="Helvetica"/>
              </a:rPr>
              <a:t>in some Member States.</a:t>
            </a:r>
          </a:p>
          <a:p>
            <a:pPr>
              <a:lnSpc>
                <a:spcPct val="120000"/>
              </a:lnSpc>
            </a:pPr>
            <a:endParaRPr lang="en-GB" b="1"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a:t>
            </a:r>
            <a:r>
              <a:rPr lang="it-IT" sz="3200" dirty="0" err="1">
                <a:solidFill>
                  <a:schemeClr val="bg1"/>
                </a:solidFill>
                <a:latin typeface="Helvetica" panose="020B0604020202020204" pitchFamily="34" charset="0"/>
                <a:cs typeface="Helvetica" panose="020B0604020202020204" pitchFamily="34" charset="0"/>
              </a:rPr>
              <a:t>criteria</a:t>
            </a:r>
            <a:r>
              <a:rPr lang="it-IT" sz="3200" dirty="0">
                <a:solidFill>
                  <a:schemeClr val="bg1"/>
                </a:solidFill>
                <a:latin typeface="Helvetica" panose="020B0604020202020204" pitchFamily="34" charset="0"/>
                <a:cs typeface="Helvetica" panose="020B0604020202020204" pitchFamily="34" charset="0"/>
              </a:rPr>
              <a:t>: </a:t>
            </a:r>
            <a:r>
              <a:rPr lang="it-IT" sz="3200" dirty="0" err="1">
                <a:solidFill>
                  <a:schemeClr val="bg1"/>
                </a:solidFill>
                <a:latin typeface="Helvetica" panose="020B0604020202020204" pitchFamily="34" charset="0"/>
                <a:cs typeface="Helvetica" panose="020B0604020202020204" pitchFamily="34" charset="0"/>
              </a:rPr>
              <a:t>Relevance</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14" name="Group 9">
            <a:extLst>
              <a:ext uri="{FF2B5EF4-FFF2-40B4-BE49-F238E27FC236}">
                <a16:creationId xmlns="" xmlns:a16="http://schemas.microsoft.com/office/drawing/2014/main" id="{0EB1985A-B838-B711-36BC-50D433B217C0}"/>
              </a:ext>
            </a:extLst>
          </p:cNvPr>
          <p:cNvGrpSpPr/>
          <p:nvPr/>
        </p:nvGrpSpPr>
        <p:grpSpPr>
          <a:xfrm>
            <a:off x="794742" y="5335488"/>
            <a:ext cx="7646505" cy="685800"/>
            <a:chOff x="2030895" y="4876800"/>
            <a:chExt cx="6990525" cy="324679"/>
          </a:xfrm>
        </p:grpSpPr>
        <p:sp>
          <p:nvSpPr>
            <p:cNvPr id="15"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6"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7"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18"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19"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0"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27985811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1. </a:t>
            </a:r>
            <a:r>
              <a:rPr lang="en-GB" sz="3200" dirty="0" smtClean="0">
                <a:solidFill>
                  <a:schemeClr val="bg1"/>
                </a:solidFill>
                <a:latin typeface="Helvetica" panose="020B0604020202020204" pitchFamily="34" charset="0"/>
                <a:cs typeface="Helvetica" panose="020B0604020202020204" pitchFamily="34" charset="0"/>
              </a:rPr>
              <a:t>VAT in the Digital Age (</a:t>
            </a:r>
            <a:r>
              <a:rPr lang="en-GB" sz="3200" dirty="0" err="1" smtClean="0">
                <a:solidFill>
                  <a:schemeClr val="bg1"/>
                </a:solidFill>
                <a:latin typeface="Helvetica" panose="020B0604020202020204" pitchFamily="34" charset="0"/>
                <a:cs typeface="Helvetica" panose="020B0604020202020204" pitchFamily="34" charset="0"/>
              </a:rPr>
              <a:t>ViDA</a:t>
            </a:r>
            <a:r>
              <a:rPr lang="en-GB" sz="3200" dirty="0" smtClean="0">
                <a:solidFill>
                  <a:schemeClr val="bg1"/>
                </a:solidFill>
                <a:latin typeface="Helvetica" panose="020B0604020202020204" pitchFamily="34" charset="0"/>
                <a:cs typeface="Helvetica" panose="020B0604020202020204" pitchFamily="34" charset="0"/>
              </a:rPr>
              <a:t>)*</a:t>
            </a:r>
            <a:r>
              <a:rPr lang="en-GB" sz="3200" dirty="0" smtClean="0">
                <a:solidFill>
                  <a:schemeClr val="bg1"/>
                </a:solidFill>
                <a:latin typeface="Helvetica" panose="020B0604020202020204" pitchFamily="34" charset="0"/>
                <a:cs typeface="Helvetica" panose="020B0604020202020204" pitchFamily="34" charset="0"/>
              </a:rPr>
              <a:t> </a:t>
            </a:r>
            <a:endParaRPr lang="en-GB" sz="3200" dirty="0">
              <a:solidFill>
                <a:schemeClr val="bg1"/>
              </a:solidFill>
              <a:latin typeface="Helvetica" panose="020B0604020202020204" pitchFamily="34" charset="0"/>
              <a:cs typeface="Helvetica" panose="020B0604020202020204" pitchFamily="34" charset="0"/>
            </a:endParaRPr>
          </a:p>
        </p:txBody>
      </p:sp>
      <p:sp>
        <p:nvSpPr>
          <p:cNvPr id="19" name="TextBox 20">
            <a:extLst>
              <a:ext uri="{FF2B5EF4-FFF2-40B4-BE49-F238E27FC236}">
                <a16:creationId xmlns="" xmlns:a16="http://schemas.microsoft.com/office/drawing/2014/main" id="{0E99F528-0C1B-4029-B66B-861F47705590}"/>
              </a:ext>
            </a:extLst>
          </p:cNvPr>
          <p:cNvSpPr txBox="1"/>
          <p:nvPr/>
        </p:nvSpPr>
        <p:spPr>
          <a:xfrm>
            <a:off x="654573" y="4870901"/>
            <a:ext cx="2976118" cy="646331"/>
          </a:xfrm>
          <a:prstGeom prst="rect">
            <a:avLst/>
          </a:prstGeom>
          <a:noFill/>
        </p:spPr>
        <p:txBody>
          <a:bodyPr wrap="square" lIns="0" tIns="0" rIns="0" bIns="0" rtlCol="0">
            <a:spAutoFit/>
          </a:bodyPr>
          <a:lstStyle/>
          <a:p>
            <a:pPr algn="r"/>
            <a:r>
              <a:rPr lang="en-US" sz="1400" dirty="0"/>
              <a:t>Platforms </a:t>
            </a:r>
            <a:r>
              <a:rPr lang="en-GB" sz="1400" dirty="0"/>
              <a:t>in transport and short term accommodation</a:t>
            </a:r>
            <a:r>
              <a:rPr lang="en-US" sz="1400" dirty="0"/>
              <a:t> sectors to account for the VAT rather than underlying supplier </a:t>
            </a:r>
          </a:p>
        </p:txBody>
      </p:sp>
      <p:sp>
        <p:nvSpPr>
          <p:cNvPr id="20" name="TextBox 21">
            <a:extLst>
              <a:ext uri="{FF2B5EF4-FFF2-40B4-BE49-F238E27FC236}">
                <a16:creationId xmlns="" xmlns:a16="http://schemas.microsoft.com/office/drawing/2014/main" id="{99D9643F-ED81-40E7-A51E-833F54847741}"/>
              </a:ext>
            </a:extLst>
          </p:cNvPr>
          <p:cNvSpPr txBox="1"/>
          <p:nvPr/>
        </p:nvSpPr>
        <p:spPr>
          <a:xfrm>
            <a:off x="963900" y="3429000"/>
            <a:ext cx="2671996" cy="646331"/>
          </a:xfrm>
          <a:prstGeom prst="rect">
            <a:avLst/>
          </a:prstGeom>
          <a:noFill/>
        </p:spPr>
        <p:txBody>
          <a:bodyPr wrap="square" lIns="0" tIns="0" rIns="0" bIns="0" rtlCol="0">
            <a:spAutoFit/>
          </a:bodyPr>
          <a:lstStyle/>
          <a:p>
            <a:pPr algn="r"/>
            <a:r>
              <a:rPr lang="en-US" sz="1400" dirty="0"/>
              <a:t>Introduction of DRR for intra-EU supplies and ensuring interoperability </a:t>
            </a:r>
          </a:p>
        </p:txBody>
      </p:sp>
      <p:sp>
        <p:nvSpPr>
          <p:cNvPr id="21" name="TextBox 22">
            <a:extLst>
              <a:ext uri="{FF2B5EF4-FFF2-40B4-BE49-F238E27FC236}">
                <a16:creationId xmlns="" xmlns:a16="http://schemas.microsoft.com/office/drawing/2014/main" id="{F310E72B-5D59-4BB2-B7E7-EE1E0031F476}"/>
              </a:ext>
            </a:extLst>
          </p:cNvPr>
          <p:cNvSpPr txBox="1"/>
          <p:nvPr/>
        </p:nvSpPr>
        <p:spPr>
          <a:xfrm>
            <a:off x="5161152" y="4797152"/>
            <a:ext cx="2359133" cy="800219"/>
          </a:xfrm>
          <a:prstGeom prst="rect">
            <a:avLst/>
          </a:prstGeom>
          <a:noFill/>
        </p:spPr>
        <p:txBody>
          <a:bodyPr wrap="square" lIns="0" tIns="0" rIns="0" bIns="0" rtlCol="0">
            <a:spAutoFit/>
          </a:bodyPr>
          <a:lstStyle/>
          <a:p>
            <a:pPr marL="285750" indent="-285750">
              <a:spcAft>
                <a:spcPts val="600"/>
              </a:spcAft>
              <a:buFontTx/>
              <a:buChar char="-"/>
            </a:pPr>
            <a:r>
              <a:rPr lang="en-US" sz="1400" dirty="0"/>
              <a:t>VAT Directive </a:t>
            </a:r>
          </a:p>
          <a:p>
            <a:pPr marL="285750" indent="-285750">
              <a:spcAft>
                <a:spcPts val="600"/>
              </a:spcAft>
              <a:buFontTx/>
              <a:buChar char="-"/>
            </a:pPr>
            <a:r>
              <a:rPr lang="en-US" sz="1400" dirty="0"/>
              <a:t>Implementing Regulation</a:t>
            </a:r>
          </a:p>
          <a:p>
            <a:pPr marL="285750" indent="-285750">
              <a:spcAft>
                <a:spcPts val="600"/>
              </a:spcAft>
              <a:buFontTx/>
              <a:buChar char="-"/>
            </a:pPr>
            <a:r>
              <a:rPr lang="en-US" sz="1400" dirty="0"/>
              <a:t>Admin. Coop. Regulation</a:t>
            </a:r>
          </a:p>
        </p:txBody>
      </p:sp>
      <p:sp>
        <p:nvSpPr>
          <p:cNvPr id="22" name="TextBox 23">
            <a:extLst>
              <a:ext uri="{FF2B5EF4-FFF2-40B4-BE49-F238E27FC236}">
                <a16:creationId xmlns="" xmlns:a16="http://schemas.microsoft.com/office/drawing/2014/main" id="{FB4EE953-F568-46D6-B4C7-E1D2116799AB}"/>
              </a:ext>
            </a:extLst>
          </p:cNvPr>
          <p:cNvSpPr txBox="1"/>
          <p:nvPr/>
        </p:nvSpPr>
        <p:spPr>
          <a:xfrm>
            <a:off x="5181765" y="3150303"/>
            <a:ext cx="1910515" cy="646331"/>
          </a:xfrm>
          <a:prstGeom prst="rect">
            <a:avLst/>
          </a:prstGeom>
          <a:noFill/>
        </p:spPr>
        <p:txBody>
          <a:bodyPr wrap="square" lIns="0" tIns="0" rIns="0" bIns="0" rtlCol="0">
            <a:spAutoFit/>
          </a:bodyPr>
          <a:lstStyle/>
          <a:p>
            <a:r>
              <a:rPr lang="en-US" sz="1400" dirty="0"/>
              <a:t>Reducing the need for business to register in another Member State </a:t>
            </a:r>
          </a:p>
        </p:txBody>
      </p:sp>
      <p:sp>
        <p:nvSpPr>
          <p:cNvPr id="23" name="TextBox 38">
            <a:extLst>
              <a:ext uri="{FF2B5EF4-FFF2-40B4-BE49-F238E27FC236}">
                <a16:creationId xmlns="" xmlns:a16="http://schemas.microsoft.com/office/drawing/2014/main" id="{E5A46198-B9FD-40C2-A3B3-9C1D846E8D01}"/>
              </a:ext>
            </a:extLst>
          </p:cNvPr>
          <p:cNvSpPr txBox="1"/>
          <p:nvPr/>
        </p:nvSpPr>
        <p:spPr>
          <a:xfrm>
            <a:off x="1190775" y="5589240"/>
            <a:ext cx="2445120" cy="553998"/>
          </a:xfrm>
          <a:prstGeom prst="rect">
            <a:avLst/>
          </a:prstGeom>
          <a:noFill/>
        </p:spPr>
        <p:txBody>
          <a:bodyPr wrap="square" lIns="0" tIns="0" rIns="0" bIns="0" rtlCol="0">
            <a:spAutoFit/>
          </a:bodyPr>
          <a:lstStyle/>
          <a:p>
            <a:pPr algn="r"/>
            <a:r>
              <a:rPr lang="en-GB" b="1" dirty="0"/>
              <a:t>D</a:t>
            </a:r>
            <a:r>
              <a:rPr lang="en-GB" sz="1800" b="1" i="0" dirty="0"/>
              <a:t>eemed supplier in </a:t>
            </a:r>
            <a:r>
              <a:rPr lang="en-US" b="1" dirty="0"/>
              <a:t>Platform economy</a:t>
            </a:r>
          </a:p>
        </p:txBody>
      </p:sp>
      <p:sp>
        <p:nvSpPr>
          <p:cNvPr id="24" name="TextBox 39">
            <a:extLst>
              <a:ext uri="{FF2B5EF4-FFF2-40B4-BE49-F238E27FC236}">
                <a16:creationId xmlns="" xmlns:a16="http://schemas.microsoft.com/office/drawing/2014/main" id="{2B1D1518-6A1F-4C18-95B9-3F6121B4EE48}"/>
              </a:ext>
            </a:extLst>
          </p:cNvPr>
          <p:cNvSpPr txBox="1"/>
          <p:nvPr/>
        </p:nvSpPr>
        <p:spPr>
          <a:xfrm>
            <a:off x="5364088" y="5683314"/>
            <a:ext cx="2338520" cy="553998"/>
          </a:xfrm>
          <a:prstGeom prst="rect">
            <a:avLst/>
          </a:prstGeom>
          <a:noFill/>
        </p:spPr>
        <p:txBody>
          <a:bodyPr wrap="square" lIns="0" tIns="0" rIns="0" bIns="0" rtlCol="0">
            <a:spAutoFit/>
          </a:bodyPr>
          <a:lstStyle/>
          <a:p>
            <a:r>
              <a:rPr lang="en-US" b="1" dirty="0"/>
              <a:t>A legislative package with three parts</a:t>
            </a:r>
          </a:p>
        </p:txBody>
      </p:sp>
      <p:sp>
        <p:nvSpPr>
          <p:cNvPr id="25" name="TextBox 40">
            <a:extLst>
              <a:ext uri="{FF2B5EF4-FFF2-40B4-BE49-F238E27FC236}">
                <a16:creationId xmlns="" xmlns:a16="http://schemas.microsoft.com/office/drawing/2014/main" id="{E7F6CE45-088E-474E-8B81-2F76CE08AF0A}"/>
              </a:ext>
            </a:extLst>
          </p:cNvPr>
          <p:cNvSpPr txBox="1"/>
          <p:nvPr/>
        </p:nvSpPr>
        <p:spPr>
          <a:xfrm>
            <a:off x="755577" y="2723253"/>
            <a:ext cx="2880320" cy="584775"/>
          </a:xfrm>
          <a:prstGeom prst="rect">
            <a:avLst/>
          </a:prstGeom>
          <a:noFill/>
        </p:spPr>
        <p:txBody>
          <a:bodyPr wrap="square" lIns="0" tIns="0" rIns="0" bIns="0" rtlCol="0">
            <a:spAutoFit/>
          </a:bodyPr>
          <a:lstStyle/>
          <a:p>
            <a:pPr algn="r"/>
            <a:r>
              <a:rPr lang="en-US" b="1" dirty="0"/>
              <a:t>Introduction of Digital Reporting Requirement (DRR</a:t>
            </a:r>
            <a:r>
              <a:rPr lang="en-US" sz="2000" b="1" dirty="0"/>
              <a:t>)</a:t>
            </a:r>
          </a:p>
        </p:txBody>
      </p:sp>
      <p:sp>
        <p:nvSpPr>
          <p:cNvPr id="26" name="TextBox 41">
            <a:extLst>
              <a:ext uri="{FF2B5EF4-FFF2-40B4-BE49-F238E27FC236}">
                <a16:creationId xmlns="" xmlns:a16="http://schemas.microsoft.com/office/drawing/2014/main" id="{E6C21E9C-6448-4A76-B3C0-4651B9F73BF3}"/>
              </a:ext>
            </a:extLst>
          </p:cNvPr>
          <p:cNvSpPr txBox="1"/>
          <p:nvPr/>
        </p:nvSpPr>
        <p:spPr>
          <a:xfrm>
            <a:off x="5181765" y="2708920"/>
            <a:ext cx="2338521" cy="276999"/>
          </a:xfrm>
          <a:prstGeom prst="rect">
            <a:avLst/>
          </a:prstGeom>
          <a:noFill/>
        </p:spPr>
        <p:txBody>
          <a:bodyPr wrap="square" lIns="0" tIns="0" rIns="0" bIns="0" rtlCol="0">
            <a:spAutoFit/>
          </a:bodyPr>
          <a:lstStyle/>
          <a:p>
            <a:r>
              <a:rPr lang="en-GB" sz="1800" b="1" dirty="0"/>
              <a:t>Single VAT Registration</a:t>
            </a:r>
            <a:endParaRPr lang="en-US" b="1" dirty="0"/>
          </a:p>
        </p:txBody>
      </p:sp>
      <p:sp>
        <p:nvSpPr>
          <p:cNvPr id="27" name="Rectangle 1">
            <a:extLst>
              <a:ext uri="{FF2B5EF4-FFF2-40B4-BE49-F238E27FC236}">
                <a16:creationId xmlns="" xmlns:a16="http://schemas.microsoft.com/office/drawing/2014/main" id="{87C1CFC9-F32F-4543-B539-7954F1ACF5F5}"/>
              </a:ext>
            </a:extLst>
          </p:cNvPr>
          <p:cNvSpPr/>
          <p:nvPr/>
        </p:nvSpPr>
        <p:spPr>
          <a:xfrm>
            <a:off x="1190775" y="2158965"/>
            <a:ext cx="2445121" cy="438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u="sng" dirty="0">
                <a:solidFill>
                  <a:schemeClr val="accent5">
                    <a:lumMod val="75000"/>
                  </a:schemeClr>
                </a:solidFill>
              </a:rPr>
              <a:t>Pillar 1</a:t>
            </a:r>
            <a:endParaRPr lang="en-IE" b="1" u="sng" dirty="0">
              <a:solidFill>
                <a:schemeClr val="accent5">
                  <a:lumMod val="75000"/>
                </a:schemeClr>
              </a:solidFill>
            </a:endParaRPr>
          </a:p>
        </p:txBody>
      </p:sp>
      <p:sp>
        <p:nvSpPr>
          <p:cNvPr id="28" name="Rectangle 67">
            <a:extLst>
              <a:ext uri="{FF2B5EF4-FFF2-40B4-BE49-F238E27FC236}">
                <a16:creationId xmlns="" xmlns:a16="http://schemas.microsoft.com/office/drawing/2014/main" id="{4042FBAF-7168-4480-ABC0-8F6AA248DD0B}"/>
              </a:ext>
            </a:extLst>
          </p:cNvPr>
          <p:cNvSpPr/>
          <p:nvPr/>
        </p:nvSpPr>
        <p:spPr>
          <a:xfrm>
            <a:off x="1319154" y="4253608"/>
            <a:ext cx="2061934" cy="438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u="sng" dirty="0">
                <a:solidFill>
                  <a:schemeClr val="accent5">
                    <a:lumMod val="75000"/>
                  </a:schemeClr>
                </a:solidFill>
              </a:rPr>
              <a:t>Pillar 2</a:t>
            </a:r>
            <a:endParaRPr lang="en-IE" b="1" u="sng" dirty="0">
              <a:solidFill>
                <a:schemeClr val="accent5">
                  <a:lumMod val="75000"/>
                </a:schemeClr>
              </a:solidFill>
            </a:endParaRPr>
          </a:p>
        </p:txBody>
      </p:sp>
      <p:sp>
        <p:nvSpPr>
          <p:cNvPr id="29" name="Rectangle 68">
            <a:extLst>
              <a:ext uri="{FF2B5EF4-FFF2-40B4-BE49-F238E27FC236}">
                <a16:creationId xmlns="" xmlns:a16="http://schemas.microsoft.com/office/drawing/2014/main" id="{704F2DD3-3565-4B87-A496-2920A4404C75}"/>
              </a:ext>
            </a:extLst>
          </p:cNvPr>
          <p:cNvSpPr/>
          <p:nvPr/>
        </p:nvSpPr>
        <p:spPr>
          <a:xfrm>
            <a:off x="4427984" y="2149427"/>
            <a:ext cx="2456358" cy="438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u="sng" dirty="0">
                <a:solidFill>
                  <a:schemeClr val="accent5">
                    <a:lumMod val="75000"/>
                  </a:schemeClr>
                </a:solidFill>
              </a:rPr>
              <a:t>Pillar 3</a:t>
            </a:r>
            <a:endParaRPr lang="en-IE" b="1" u="sng" dirty="0">
              <a:solidFill>
                <a:schemeClr val="accent5">
                  <a:lumMod val="75000"/>
                </a:schemeClr>
              </a:solidFill>
            </a:endParaRPr>
          </a:p>
        </p:txBody>
      </p:sp>
      <p:sp>
        <p:nvSpPr>
          <p:cNvPr id="30" name="Rectangle 69">
            <a:extLst>
              <a:ext uri="{FF2B5EF4-FFF2-40B4-BE49-F238E27FC236}">
                <a16:creationId xmlns="" xmlns:a16="http://schemas.microsoft.com/office/drawing/2014/main" id="{704F2DD3-3565-4B87-A496-2920A4404C75}"/>
              </a:ext>
            </a:extLst>
          </p:cNvPr>
          <p:cNvSpPr/>
          <p:nvPr/>
        </p:nvSpPr>
        <p:spPr>
          <a:xfrm>
            <a:off x="5148064" y="4221088"/>
            <a:ext cx="2338521" cy="438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u="sng" dirty="0">
                <a:solidFill>
                  <a:schemeClr val="accent5">
                    <a:lumMod val="75000"/>
                  </a:schemeClr>
                </a:solidFill>
              </a:rPr>
              <a:t>Legislation</a:t>
            </a:r>
            <a:endParaRPr lang="en-IE" b="1" u="sng" dirty="0">
              <a:solidFill>
                <a:schemeClr val="accent5">
                  <a:lumMod val="75000"/>
                </a:schemeClr>
              </a:solidFill>
            </a:endParaRPr>
          </a:p>
        </p:txBody>
      </p:sp>
      <p:sp>
        <p:nvSpPr>
          <p:cNvPr id="2" name="CasellaDiTesto 1"/>
          <p:cNvSpPr txBox="1"/>
          <p:nvPr/>
        </p:nvSpPr>
        <p:spPr>
          <a:xfrm>
            <a:off x="911121" y="6585337"/>
            <a:ext cx="2199716" cy="276999"/>
          </a:xfrm>
          <a:prstGeom prst="rect">
            <a:avLst/>
          </a:prstGeom>
          <a:noFill/>
        </p:spPr>
        <p:txBody>
          <a:bodyPr wrap="none" rtlCol="0">
            <a:spAutoFit/>
          </a:bodyPr>
          <a:lstStyle/>
          <a:p>
            <a:r>
              <a:rPr lang="en-GB" sz="1200" smtClean="0"/>
              <a:t>* Source: European Commission</a:t>
            </a:r>
            <a:endParaRPr lang="en-GB" sz="1200"/>
          </a:p>
        </p:txBody>
      </p:sp>
    </p:spTree>
    <p:extLst>
      <p:ext uri="{BB962C8B-B14F-4D97-AF65-F5344CB8AC3E}">
        <p14:creationId xmlns:p14="http://schemas.microsoft.com/office/powerpoint/2010/main" val="19360931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3074689"/>
          </a:xfrm>
          <a:prstGeom prst="rect">
            <a:avLst/>
          </a:prstGeom>
          <a:noFill/>
        </p:spPr>
        <p:txBody>
          <a:bodyPr wrap="square" rtlCol="0">
            <a:spAutoFit/>
          </a:bodyPr>
          <a:lstStyle/>
          <a:p>
            <a:pPr>
              <a:lnSpc>
                <a:spcPct val="120000"/>
              </a:lnSpc>
            </a:pPr>
            <a:r>
              <a:rPr lang="en-GB" dirty="0">
                <a:latin typeface="Helvetica"/>
                <a:cs typeface="Helvetica"/>
              </a:rPr>
              <a:t>The Directive demonstrates both internal and external coherence. </a:t>
            </a:r>
            <a:endParaRPr lang="en-GB" dirty="0" smtClean="0">
              <a:latin typeface="Helvetica"/>
              <a:cs typeface="Helvetica"/>
            </a:endParaRPr>
          </a:p>
          <a:p>
            <a:pPr>
              <a:lnSpc>
                <a:spcPct val="120000"/>
              </a:lnSpc>
            </a:pPr>
            <a:endParaRPr lang="en-GB" dirty="0">
              <a:latin typeface="Helvetica"/>
              <a:cs typeface="Helvetica"/>
            </a:endParaRPr>
          </a:p>
          <a:p>
            <a:pPr marL="285750" indent="-285750">
              <a:lnSpc>
                <a:spcPct val="120000"/>
              </a:lnSpc>
              <a:buFont typeface="Arial"/>
              <a:buChar char="•"/>
            </a:pPr>
            <a:r>
              <a:rPr lang="en-GB" dirty="0">
                <a:latin typeface="Helvetica"/>
                <a:cs typeface="Helvetica"/>
              </a:rPr>
              <a:t>Its objectives are aligned with the development of the European </a:t>
            </a:r>
            <a:r>
              <a:rPr lang="en-GB" dirty="0" err="1">
                <a:latin typeface="Helvetica"/>
                <a:cs typeface="Helvetica"/>
              </a:rPr>
              <a:t>eInvoicing</a:t>
            </a:r>
            <a:r>
              <a:rPr lang="en-GB" dirty="0">
                <a:latin typeface="Helvetica"/>
                <a:cs typeface="Helvetica"/>
              </a:rPr>
              <a:t> standard, ensuring consistency between legislative objectives and standardisation development. </a:t>
            </a:r>
          </a:p>
          <a:p>
            <a:pPr marL="285750" indent="-285750">
              <a:lnSpc>
                <a:spcPct val="120000"/>
              </a:lnSpc>
              <a:buFont typeface="Arial"/>
              <a:buChar char="•"/>
            </a:pPr>
            <a:r>
              <a:rPr lang="en-GB" dirty="0">
                <a:latin typeface="Helvetica"/>
                <a:cs typeface="Helvetica"/>
              </a:rPr>
              <a:t>It aligns with EU policies such as </a:t>
            </a:r>
            <a:r>
              <a:rPr lang="en-GB" b="1" dirty="0">
                <a:latin typeface="Helvetica"/>
                <a:cs typeface="Helvetica"/>
              </a:rPr>
              <a:t>Public Procurement Directives</a:t>
            </a:r>
            <a:r>
              <a:rPr lang="en-GB" dirty="0">
                <a:latin typeface="Helvetica"/>
                <a:cs typeface="Helvetica"/>
              </a:rPr>
              <a:t>, </a:t>
            </a:r>
            <a:r>
              <a:rPr lang="en-GB" b="1" dirty="0">
                <a:latin typeface="Helvetica"/>
                <a:cs typeface="Helvetica"/>
              </a:rPr>
              <a:t>Late Payment Directive</a:t>
            </a:r>
            <a:r>
              <a:rPr lang="en-GB" dirty="0">
                <a:latin typeface="Helvetica"/>
                <a:cs typeface="Helvetica"/>
              </a:rPr>
              <a:t>, and VAT in the Digital Age (</a:t>
            </a:r>
            <a:r>
              <a:rPr lang="en-GB" b="1" dirty="0" err="1">
                <a:latin typeface="Helvetica"/>
                <a:cs typeface="Helvetica"/>
              </a:rPr>
              <a:t>ViDA</a:t>
            </a:r>
            <a:r>
              <a:rPr lang="en-GB" dirty="0">
                <a:latin typeface="Helvetica"/>
                <a:cs typeface="Helvetica"/>
              </a:rPr>
              <a:t>) </a:t>
            </a:r>
            <a:r>
              <a:rPr lang="en-GB" dirty="0" smtClean="0">
                <a:latin typeface="Helvetica"/>
                <a:cs typeface="Helvetica"/>
              </a:rPr>
              <a:t>proposal, </a:t>
            </a:r>
            <a:r>
              <a:rPr lang="en-GB" dirty="0">
                <a:latin typeface="Helvetica"/>
                <a:cs typeface="Helvetica"/>
              </a:rPr>
              <a:t>contributing to harmonisation and interoperability.</a:t>
            </a:r>
          </a:p>
          <a:p>
            <a:pPr>
              <a:lnSpc>
                <a:spcPct val="120000"/>
              </a:lnSpc>
            </a:pPr>
            <a:endParaRPr lang="en-GB" b="1"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a:t>
            </a:r>
            <a:r>
              <a:rPr lang="it-IT" sz="3200" dirty="0" err="1">
                <a:solidFill>
                  <a:schemeClr val="bg1"/>
                </a:solidFill>
                <a:latin typeface="Helvetica" panose="020B0604020202020204" pitchFamily="34" charset="0"/>
                <a:cs typeface="Helvetica" panose="020B0604020202020204" pitchFamily="34" charset="0"/>
              </a:rPr>
              <a:t>criteria</a:t>
            </a:r>
            <a:r>
              <a:rPr lang="it-IT" sz="3200" dirty="0">
                <a:solidFill>
                  <a:schemeClr val="bg1"/>
                </a:solidFill>
                <a:latin typeface="Helvetica" panose="020B0604020202020204" pitchFamily="34" charset="0"/>
                <a:cs typeface="Helvetica" panose="020B0604020202020204" pitchFamily="34" charset="0"/>
              </a:rPr>
              <a:t>: </a:t>
            </a:r>
            <a:r>
              <a:rPr lang="it-IT" sz="3200" dirty="0" err="1">
                <a:solidFill>
                  <a:schemeClr val="bg1"/>
                </a:solidFill>
                <a:latin typeface="Helvetica" panose="020B0604020202020204" pitchFamily="34" charset="0"/>
                <a:cs typeface="Helvetica" panose="020B0604020202020204" pitchFamily="34" charset="0"/>
              </a:rPr>
              <a:t>Coherence</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10" name="Group 9">
            <a:extLst>
              <a:ext uri="{FF2B5EF4-FFF2-40B4-BE49-F238E27FC236}">
                <a16:creationId xmlns="" xmlns:a16="http://schemas.microsoft.com/office/drawing/2014/main" id="{0EB1985A-B838-B711-36BC-50D433B217C0}"/>
              </a:ext>
            </a:extLst>
          </p:cNvPr>
          <p:cNvGrpSpPr/>
          <p:nvPr/>
        </p:nvGrpSpPr>
        <p:grpSpPr>
          <a:xfrm>
            <a:off x="568288" y="5295900"/>
            <a:ext cx="7646505" cy="685800"/>
            <a:chOff x="2030895" y="4876800"/>
            <a:chExt cx="6990525" cy="324679"/>
          </a:xfrm>
        </p:grpSpPr>
        <p:sp>
          <p:nvSpPr>
            <p:cNvPr id="11"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2"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3"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20"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21"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4"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232437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2742290"/>
          </a:xfrm>
          <a:prstGeom prst="rect">
            <a:avLst/>
          </a:prstGeom>
          <a:noFill/>
        </p:spPr>
        <p:txBody>
          <a:bodyPr wrap="square" rtlCol="0">
            <a:spAutoFit/>
          </a:bodyPr>
          <a:lstStyle/>
          <a:p>
            <a:pPr>
              <a:lnSpc>
                <a:spcPct val="120000"/>
              </a:lnSpc>
            </a:pPr>
            <a:r>
              <a:rPr lang="en-GB" dirty="0">
                <a:latin typeface="Helvetica"/>
                <a:cs typeface="Helvetica"/>
              </a:rPr>
              <a:t>There is a broad consensus among EU Member States that the Directive has produced significant value at EU level. </a:t>
            </a:r>
            <a:endParaRPr lang="en-GB" dirty="0" smtClean="0">
              <a:latin typeface="Helvetica"/>
              <a:cs typeface="Helvetica"/>
            </a:endParaRPr>
          </a:p>
          <a:p>
            <a:pPr>
              <a:lnSpc>
                <a:spcPct val="120000"/>
              </a:lnSpc>
            </a:pPr>
            <a:endParaRPr lang="en-GB" dirty="0">
              <a:latin typeface="Helvetica"/>
              <a:cs typeface="Helvetica"/>
            </a:endParaRPr>
          </a:p>
          <a:p>
            <a:pPr marL="285750" indent="-285750">
              <a:lnSpc>
                <a:spcPct val="120000"/>
              </a:lnSpc>
              <a:buFont typeface="Arial"/>
              <a:buChar char="•"/>
            </a:pPr>
            <a:r>
              <a:rPr lang="en-GB" dirty="0">
                <a:latin typeface="Helvetica"/>
                <a:cs typeface="Helvetica"/>
              </a:rPr>
              <a:t>The main EU contribution consists of limiting the emergence of various national </a:t>
            </a:r>
            <a:r>
              <a:rPr lang="en-GB" dirty="0" err="1">
                <a:latin typeface="Helvetica"/>
                <a:cs typeface="Helvetica"/>
              </a:rPr>
              <a:t>eInvoicing</a:t>
            </a:r>
            <a:r>
              <a:rPr lang="en-GB" dirty="0">
                <a:latin typeface="Helvetica"/>
                <a:cs typeface="Helvetica"/>
              </a:rPr>
              <a:t> standards and providing legal clarity. </a:t>
            </a:r>
          </a:p>
          <a:p>
            <a:pPr marL="285750" indent="-285750">
              <a:lnSpc>
                <a:spcPct val="120000"/>
              </a:lnSpc>
              <a:buFont typeface="Arial"/>
              <a:buChar char="•"/>
            </a:pPr>
            <a:r>
              <a:rPr lang="en-GB" dirty="0">
                <a:latin typeface="Helvetica"/>
                <a:cs typeface="Helvetica"/>
              </a:rPr>
              <a:t>Beyond its immediate impact within public procurement, the Directive is playing a pivotal role in promoting </a:t>
            </a:r>
            <a:r>
              <a:rPr lang="en-GB" b="1" dirty="0" smtClean="0">
                <a:latin typeface="Helvetica"/>
                <a:cs typeface="Helvetica"/>
              </a:rPr>
              <a:t>harmonisation </a:t>
            </a:r>
            <a:r>
              <a:rPr lang="en-GB" b="1" dirty="0">
                <a:latin typeface="Helvetica"/>
                <a:cs typeface="Helvetica"/>
              </a:rPr>
              <a:t>in the B2B </a:t>
            </a:r>
            <a:r>
              <a:rPr lang="en-GB" dirty="0">
                <a:latin typeface="Helvetica"/>
                <a:cs typeface="Helvetica"/>
              </a:rPr>
              <a:t>context.</a:t>
            </a:r>
          </a:p>
          <a:p>
            <a:pPr>
              <a:lnSpc>
                <a:spcPct val="120000"/>
              </a:lnSpc>
            </a:pPr>
            <a:endParaRPr lang="en-GB" b="1"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Evaluation </a:t>
            </a:r>
            <a:r>
              <a:rPr lang="it-IT" sz="3200" dirty="0" err="1">
                <a:solidFill>
                  <a:schemeClr val="bg1"/>
                </a:solidFill>
                <a:latin typeface="Helvetica" panose="020B0604020202020204" pitchFamily="34" charset="0"/>
                <a:cs typeface="Helvetica" panose="020B0604020202020204" pitchFamily="34" charset="0"/>
              </a:rPr>
              <a:t>criteria</a:t>
            </a:r>
            <a:r>
              <a:rPr lang="it-IT" sz="3200" dirty="0">
                <a:solidFill>
                  <a:schemeClr val="bg1"/>
                </a:solidFill>
                <a:latin typeface="Helvetica" panose="020B0604020202020204" pitchFamily="34" charset="0"/>
                <a:cs typeface="Helvetica" panose="020B0604020202020204" pitchFamily="34" charset="0"/>
              </a:rPr>
              <a:t>: EU </a:t>
            </a:r>
            <a:r>
              <a:rPr lang="it-IT" sz="3200" dirty="0" err="1">
                <a:solidFill>
                  <a:schemeClr val="bg1"/>
                </a:solidFill>
                <a:latin typeface="Helvetica" panose="020B0604020202020204" pitchFamily="34" charset="0"/>
                <a:cs typeface="Helvetica" panose="020B0604020202020204" pitchFamily="34" charset="0"/>
              </a:rPr>
              <a:t>Added</a:t>
            </a:r>
            <a:r>
              <a:rPr lang="it-IT" sz="3200" dirty="0">
                <a:solidFill>
                  <a:schemeClr val="bg1"/>
                </a:solidFill>
                <a:latin typeface="Helvetica" panose="020B0604020202020204" pitchFamily="34" charset="0"/>
                <a:cs typeface="Helvetica" panose="020B0604020202020204" pitchFamily="34" charset="0"/>
              </a:rPr>
              <a:t> Value</a:t>
            </a:r>
            <a:endParaRPr lang="en-GB" sz="3200" dirty="0">
              <a:solidFill>
                <a:schemeClr val="bg1"/>
              </a:solidFill>
              <a:latin typeface="Helvetica" panose="020B0604020202020204" pitchFamily="34" charset="0"/>
              <a:cs typeface="Helvetica" panose="020B0604020202020204" pitchFamily="34" charset="0"/>
            </a:endParaRPr>
          </a:p>
        </p:txBody>
      </p:sp>
      <p:grpSp>
        <p:nvGrpSpPr>
          <p:cNvPr id="14" name="Group 9">
            <a:extLst>
              <a:ext uri="{FF2B5EF4-FFF2-40B4-BE49-F238E27FC236}">
                <a16:creationId xmlns="" xmlns:a16="http://schemas.microsoft.com/office/drawing/2014/main" id="{0EB1985A-B838-B711-36BC-50D433B217C0}"/>
              </a:ext>
            </a:extLst>
          </p:cNvPr>
          <p:cNvGrpSpPr/>
          <p:nvPr/>
        </p:nvGrpSpPr>
        <p:grpSpPr>
          <a:xfrm>
            <a:off x="987949" y="5295900"/>
            <a:ext cx="7646505" cy="685800"/>
            <a:chOff x="2030895" y="4876800"/>
            <a:chExt cx="6990525" cy="324679"/>
          </a:xfrm>
        </p:grpSpPr>
        <p:sp>
          <p:nvSpPr>
            <p:cNvPr id="15" name="Parallelogram 4">
              <a:extLst>
                <a:ext uri="{FF2B5EF4-FFF2-40B4-BE49-F238E27FC236}">
                  <a16:creationId xmlns="" xmlns:a16="http://schemas.microsoft.com/office/drawing/2014/main" id="{59AB8C05-8F5F-FE16-A313-C97764FD8D17}"/>
                </a:ext>
              </a:extLst>
            </p:cNvPr>
            <p:cNvSpPr/>
            <p:nvPr/>
          </p:nvSpPr>
          <p:spPr>
            <a:xfrm>
              <a:off x="203089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1.Effectivness</a:t>
              </a:r>
              <a:endParaRPr lang="en-GB" dirty="0"/>
            </a:p>
          </p:txBody>
        </p:sp>
        <p:sp>
          <p:nvSpPr>
            <p:cNvPr id="16" name="Parallelogram 5">
              <a:extLst>
                <a:ext uri="{FF2B5EF4-FFF2-40B4-BE49-F238E27FC236}">
                  <a16:creationId xmlns="" xmlns:a16="http://schemas.microsoft.com/office/drawing/2014/main" id="{3FA698CD-13CA-A584-E20D-05E958C43519}"/>
                </a:ext>
              </a:extLst>
            </p:cNvPr>
            <p:cNvSpPr/>
            <p:nvPr/>
          </p:nvSpPr>
          <p:spPr>
            <a:xfrm>
              <a:off x="3429000"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2. Efficiency</a:t>
              </a:r>
            </a:p>
          </p:txBody>
        </p:sp>
        <p:sp>
          <p:nvSpPr>
            <p:cNvPr id="17" name="Parallelogram 6">
              <a:extLst>
                <a:ext uri="{FF2B5EF4-FFF2-40B4-BE49-F238E27FC236}">
                  <a16:creationId xmlns="" xmlns:a16="http://schemas.microsoft.com/office/drawing/2014/main" id="{22519533-03E3-2749-F90E-0327FC335872}"/>
                </a:ext>
              </a:extLst>
            </p:cNvPr>
            <p:cNvSpPr/>
            <p:nvPr/>
          </p:nvSpPr>
          <p:spPr>
            <a:xfrm>
              <a:off x="4827105"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3. Relevance</a:t>
              </a:r>
            </a:p>
          </p:txBody>
        </p:sp>
        <p:sp>
          <p:nvSpPr>
            <p:cNvPr id="18" name="Parallelogram 7">
              <a:extLst>
                <a:ext uri="{FF2B5EF4-FFF2-40B4-BE49-F238E27FC236}">
                  <a16:creationId xmlns="" xmlns:a16="http://schemas.microsoft.com/office/drawing/2014/main" id="{0CB8404D-42A4-BC07-00D1-D65D2C142D2C}"/>
                </a:ext>
              </a:extLst>
            </p:cNvPr>
            <p:cNvSpPr/>
            <p:nvPr/>
          </p:nvSpPr>
          <p:spPr>
            <a:xfrm>
              <a:off x="6225210" y="4876800"/>
              <a:ext cx="1398105" cy="324679"/>
            </a:xfrm>
            <a:prstGeom prst="parallelogram">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4. Coherence</a:t>
              </a:r>
            </a:p>
          </p:txBody>
        </p:sp>
        <p:sp>
          <p:nvSpPr>
            <p:cNvPr id="19" name="Parallelogram 8">
              <a:extLst>
                <a:ext uri="{FF2B5EF4-FFF2-40B4-BE49-F238E27FC236}">
                  <a16:creationId xmlns="" xmlns:a16="http://schemas.microsoft.com/office/drawing/2014/main" id="{A0784EF8-5E93-3E18-AD10-EEF4990951AC}"/>
                </a:ext>
              </a:extLst>
            </p:cNvPr>
            <p:cNvSpPr/>
            <p:nvPr/>
          </p:nvSpPr>
          <p:spPr>
            <a:xfrm>
              <a:off x="7623315" y="4876800"/>
              <a:ext cx="1398105" cy="324679"/>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a:t>5. EU added value</a:t>
              </a:r>
            </a:p>
          </p:txBody>
        </p:sp>
      </p:grpSp>
      <p:sp>
        <p:nvSpPr>
          <p:cNvPr id="10"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1719457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4294509"/>
          </a:xfrm>
          <a:prstGeom prst="rect">
            <a:avLst/>
          </a:prstGeom>
          <a:noFill/>
        </p:spPr>
        <p:txBody>
          <a:bodyPr wrap="square" rtlCol="0">
            <a:spAutoFit/>
          </a:bodyPr>
          <a:lstStyle/>
          <a:p>
            <a:pPr>
              <a:lnSpc>
                <a:spcPct val="120000"/>
              </a:lnSpc>
            </a:pPr>
            <a:r>
              <a:rPr lang="en-GB" dirty="0">
                <a:latin typeface="Helvetica"/>
                <a:cs typeface="Helvetica"/>
              </a:rPr>
              <a:t>Require </a:t>
            </a:r>
            <a:r>
              <a:rPr lang="en-GB" b="1" dirty="0">
                <a:latin typeface="Helvetica"/>
                <a:cs typeface="Helvetica"/>
              </a:rPr>
              <a:t>EU-wide interoperability for </a:t>
            </a:r>
            <a:r>
              <a:rPr lang="en-GB" b="1" dirty="0" err="1">
                <a:latin typeface="Helvetica"/>
                <a:cs typeface="Helvetica"/>
              </a:rPr>
              <a:t>eInvoicing</a:t>
            </a:r>
            <a:r>
              <a:rPr lang="en-GB" b="1" dirty="0">
                <a:latin typeface="Helvetica"/>
                <a:cs typeface="Helvetica"/>
              </a:rPr>
              <a:t> solutions and services </a:t>
            </a:r>
            <a:r>
              <a:rPr lang="en-GB" dirty="0">
                <a:latin typeface="Helvetica"/>
                <a:cs typeface="Helvetica"/>
              </a:rPr>
              <a:t>in accordance with the European Interoperability </a:t>
            </a:r>
            <a:r>
              <a:rPr lang="en-GB" dirty="0" smtClean="0">
                <a:latin typeface="Helvetica"/>
                <a:cs typeface="Helvetica"/>
              </a:rPr>
              <a:t>Framework (EIF):</a:t>
            </a:r>
            <a:endParaRPr lang="en-GB" dirty="0">
              <a:latin typeface="Helvetica"/>
              <a:cs typeface="Helvetica"/>
            </a:endParaRPr>
          </a:p>
          <a:p>
            <a:pPr marL="285750" indent="-285750">
              <a:lnSpc>
                <a:spcPct val="120000"/>
              </a:lnSpc>
              <a:buFont typeface="Arial"/>
              <a:buChar char="•"/>
            </a:pPr>
            <a:r>
              <a:rPr lang="en-GB" sz="1600" b="1" dirty="0">
                <a:latin typeface="Helvetica"/>
                <a:cs typeface="Helvetica"/>
              </a:rPr>
              <a:t>Semantic interoperability</a:t>
            </a:r>
            <a:r>
              <a:rPr lang="en-GB" sz="1600" dirty="0">
                <a:latin typeface="Helvetica"/>
                <a:cs typeface="Helvetica"/>
              </a:rPr>
              <a:t>: the evolution of semantic data model (EN 16931-1) and its application to B2B transactions should be primarily driven by business needs. A </a:t>
            </a:r>
            <a:r>
              <a:rPr lang="en-GB" sz="1600" b="1" dirty="0">
                <a:latin typeface="Helvetica"/>
                <a:cs typeface="Helvetica"/>
              </a:rPr>
              <a:t>Working Group (WG) </a:t>
            </a:r>
            <a:r>
              <a:rPr lang="en-GB" sz="1600" dirty="0">
                <a:latin typeface="Helvetica"/>
                <a:cs typeface="Helvetica"/>
              </a:rPr>
              <a:t>should be established by </a:t>
            </a:r>
            <a:r>
              <a:rPr lang="en-GB" sz="1600" dirty="0" err="1" smtClean="0">
                <a:latin typeface="Helvetica"/>
                <a:cs typeface="Helvetica"/>
              </a:rPr>
              <a:t>theEC</a:t>
            </a:r>
            <a:r>
              <a:rPr lang="en-GB" sz="1600" dirty="0" smtClean="0">
                <a:latin typeface="Helvetica"/>
                <a:cs typeface="Helvetica"/>
              </a:rPr>
              <a:t> to </a:t>
            </a:r>
            <a:r>
              <a:rPr lang="en-GB" sz="1600" dirty="0">
                <a:latin typeface="Helvetica"/>
                <a:cs typeface="Helvetica"/>
              </a:rPr>
              <a:t>facilitate gathering of B2B requirements. The WG output will be brought to CEN TC 434. In parallel, national standardisation bodies will bring specific national requirements. </a:t>
            </a:r>
          </a:p>
          <a:p>
            <a:pPr marL="285750" indent="-285750">
              <a:lnSpc>
                <a:spcPct val="120000"/>
              </a:lnSpc>
              <a:buFont typeface="Arial"/>
              <a:buChar char="•"/>
            </a:pPr>
            <a:r>
              <a:rPr lang="en-GB" sz="1600" dirty="0">
                <a:latin typeface="Helvetica"/>
                <a:cs typeface="Helvetica"/>
              </a:rPr>
              <a:t>Member States that have implemented </a:t>
            </a:r>
            <a:r>
              <a:rPr lang="en-GB" sz="1600" b="1" dirty="0">
                <a:latin typeface="Helvetica"/>
                <a:cs typeface="Helvetica"/>
              </a:rPr>
              <a:t>national </a:t>
            </a:r>
            <a:r>
              <a:rPr lang="en-GB" sz="1600" b="1" dirty="0" err="1">
                <a:latin typeface="Helvetica"/>
                <a:cs typeface="Helvetica"/>
              </a:rPr>
              <a:t>eInvoicing</a:t>
            </a:r>
            <a:r>
              <a:rPr lang="en-GB" sz="1600" b="1" dirty="0">
                <a:latin typeface="Helvetica"/>
                <a:cs typeface="Helvetica"/>
              </a:rPr>
              <a:t> formats </a:t>
            </a:r>
            <a:r>
              <a:rPr lang="en-GB" sz="1600" dirty="0">
                <a:latin typeface="Helvetica"/>
                <a:cs typeface="Helvetica"/>
              </a:rPr>
              <a:t>in B2G should create plans to gradually </a:t>
            </a:r>
            <a:r>
              <a:rPr lang="en-GB" sz="1600" b="1" dirty="0">
                <a:latin typeface="Helvetica"/>
                <a:cs typeface="Helvetica"/>
              </a:rPr>
              <a:t>phase out </a:t>
            </a:r>
            <a:r>
              <a:rPr lang="en-GB" sz="1600" dirty="0">
                <a:latin typeface="Helvetica"/>
                <a:cs typeface="Helvetica"/>
              </a:rPr>
              <a:t>these formats.</a:t>
            </a:r>
          </a:p>
          <a:p>
            <a:pPr marL="285750" indent="-285750">
              <a:lnSpc>
                <a:spcPct val="120000"/>
              </a:lnSpc>
              <a:buFont typeface="Arial"/>
              <a:buChar char="•"/>
            </a:pPr>
            <a:r>
              <a:rPr lang="en-GB" sz="1600" dirty="0">
                <a:latin typeface="Helvetica"/>
                <a:cs typeface="Helvetica"/>
              </a:rPr>
              <a:t>To ensure interoperability between </a:t>
            </a:r>
            <a:r>
              <a:rPr lang="en-GB" sz="1600" dirty="0" err="1">
                <a:latin typeface="Helvetica"/>
                <a:cs typeface="Helvetica"/>
              </a:rPr>
              <a:t>eInvoicing</a:t>
            </a:r>
            <a:r>
              <a:rPr lang="en-GB" sz="1600" dirty="0">
                <a:latin typeface="Helvetica"/>
                <a:cs typeface="Helvetica"/>
              </a:rPr>
              <a:t> networks, </a:t>
            </a:r>
            <a:r>
              <a:rPr lang="en-GB" sz="1600" b="1" dirty="0">
                <a:latin typeface="Helvetica"/>
                <a:cs typeface="Helvetica"/>
              </a:rPr>
              <a:t>common secure transmission protocols</a:t>
            </a:r>
            <a:r>
              <a:rPr lang="en-GB" sz="1600" dirty="0">
                <a:latin typeface="Helvetica"/>
                <a:cs typeface="Helvetica"/>
              </a:rPr>
              <a:t>, defined at the EU level, should be supported by public and private </a:t>
            </a:r>
            <a:r>
              <a:rPr lang="en-GB" sz="1600" dirty="0" err="1">
                <a:latin typeface="Helvetica"/>
                <a:cs typeface="Helvetica"/>
              </a:rPr>
              <a:t>eInvoicing</a:t>
            </a:r>
            <a:r>
              <a:rPr lang="en-GB" sz="1600" dirty="0">
                <a:latin typeface="Helvetica"/>
                <a:cs typeface="Helvetica"/>
              </a:rPr>
              <a:t> platforms.</a:t>
            </a:r>
          </a:p>
          <a:p>
            <a:pPr marL="285750" indent="-285750">
              <a:lnSpc>
                <a:spcPct val="120000"/>
              </a:lnSpc>
              <a:buFont typeface="Arial"/>
              <a:buChar char="•"/>
            </a:pPr>
            <a:r>
              <a:rPr lang="en-GB" sz="1600" dirty="0">
                <a:latin typeface="Helvetica"/>
                <a:cs typeface="Helvetica"/>
              </a:rPr>
              <a:t>A </a:t>
            </a:r>
            <a:r>
              <a:rPr lang="en-GB" sz="1600" b="1" dirty="0">
                <a:latin typeface="Helvetica"/>
                <a:cs typeface="Helvetica"/>
              </a:rPr>
              <a:t>Governance Framework </a:t>
            </a:r>
            <a:r>
              <a:rPr lang="en-GB" sz="1600" dirty="0">
                <a:latin typeface="Helvetica"/>
                <a:cs typeface="Helvetica"/>
              </a:rPr>
              <a:t>for </a:t>
            </a:r>
            <a:r>
              <a:rPr lang="en-GB" sz="1600" dirty="0" err="1">
                <a:latin typeface="Helvetica"/>
                <a:cs typeface="Helvetica"/>
              </a:rPr>
              <a:t>eInvoicing</a:t>
            </a:r>
            <a:r>
              <a:rPr lang="en-GB" sz="1600" dirty="0">
                <a:latin typeface="Helvetica"/>
                <a:cs typeface="Helvetica"/>
              </a:rPr>
              <a:t> should be established at the EU-level to promote openness, transparency, and trust. </a:t>
            </a: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Report on Technical </a:t>
            </a:r>
            <a:r>
              <a:rPr lang="it-IT" sz="3200" dirty="0" err="1">
                <a:solidFill>
                  <a:schemeClr val="bg1"/>
                </a:solidFill>
                <a:latin typeface="Helvetica" panose="020B0604020202020204" pitchFamily="34" charset="0"/>
                <a:cs typeface="Helvetica" panose="020B0604020202020204" pitchFamily="34" charset="0"/>
              </a:rPr>
              <a:t>Challenges</a:t>
            </a:r>
            <a:r>
              <a:rPr lang="it-IT" sz="3200" dirty="0">
                <a:solidFill>
                  <a:schemeClr val="bg1"/>
                </a:solidFill>
                <a:latin typeface="Helvetica" panose="020B0604020202020204" pitchFamily="34" charset="0"/>
                <a:cs typeface="Helvetica" panose="020B0604020202020204" pitchFamily="34" charset="0"/>
              </a:rPr>
              <a:t> and </a:t>
            </a:r>
            <a:r>
              <a:rPr lang="it-IT" sz="3200" dirty="0" err="1">
                <a:solidFill>
                  <a:schemeClr val="bg1"/>
                </a:solidFill>
                <a:latin typeface="Helvetica" panose="020B0604020202020204" pitchFamily="34" charset="0"/>
                <a:cs typeface="Helvetica" panose="020B0604020202020204" pitchFamily="34" charset="0"/>
              </a:rPr>
              <a:t>Barriers</a:t>
            </a:r>
            <a:r>
              <a:rPr lang="it-IT" sz="3200" dirty="0">
                <a:solidFill>
                  <a:schemeClr val="bg1"/>
                </a:solidFill>
                <a:latin typeface="Helvetica" panose="020B0604020202020204" pitchFamily="34" charset="0"/>
                <a:cs typeface="Helvetica" panose="020B0604020202020204" pitchFamily="34" charset="0"/>
              </a:rPr>
              <a:t> </a:t>
            </a:r>
            <a:endParaRPr lang="it-IT" sz="3200" dirty="0" smtClean="0">
              <a:solidFill>
                <a:schemeClr val="bg1"/>
              </a:solidFill>
              <a:latin typeface="Helvetica" panose="020B0604020202020204" pitchFamily="34" charset="0"/>
              <a:cs typeface="Helvetica" panose="020B0604020202020204" pitchFamily="34" charset="0"/>
            </a:endParaRPr>
          </a:p>
          <a:p>
            <a:r>
              <a:rPr lang="it-IT" sz="3200" dirty="0">
                <a:solidFill>
                  <a:schemeClr val="bg1"/>
                </a:solidFill>
                <a:latin typeface="Helvetica" panose="020B0604020202020204" pitchFamily="34" charset="0"/>
                <a:cs typeface="Helvetica" panose="020B0604020202020204" pitchFamily="34" charset="0"/>
              </a:rPr>
              <a:t>	</a:t>
            </a:r>
            <a:r>
              <a:rPr lang="it-IT" sz="3200" dirty="0" smtClean="0">
                <a:solidFill>
                  <a:schemeClr val="bg1"/>
                </a:solidFill>
                <a:latin typeface="Helvetica" panose="020B0604020202020204" pitchFamily="34" charset="0"/>
                <a:cs typeface="Helvetica" panose="020B0604020202020204" pitchFamily="34" charset="0"/>
              </a:rPr>
              <a:t> </a:t>
            </a:r>
            <a:r>
              <a:rPr lang="it-IT" sz="3200" dirty="0" err="1" smtClean="0">
                <a:solidFill>
                  <a:schemeClr val="bg1"/>
                </a:solidFill>
                <a:latin typeface="Helvetica" panose="020B0604020202020204" pitchFamily="34" charset="0"/>
                <a:cs typeface="Helvetica" panose="020B0604020202020204" pitchFamily="34" charset="0"/>
              </a:rPr>
              <a:t>Recommendations</a:t>
            </a:r>
            <a:r>
              <a:rPr lang="it-IT" sz="3200" dirty="0" smtClean="0">
                <a:solidFill>
                  <a:schemeClr val="bg1"/>
                </a:solidFill>
                <a:latin typeface="Helvetica" panose="020B0604020202020204" pitchFamily="34" charset="0"/>
                <a:cs typeface="Helvetica" panose="020B0604020202020204" pitchFamily="34" charset="0"/>
              </a:rPr>
              <a:t> </a:t>
            </a:r>
            <a:r>
              <a:rPr lang="it-IT" sz="3200" dirty="0">
                <a:solidFill>
                  <a:schemeClr val="bg1"/>
                </a:solidFill>
                <a:latin typeface="Helvetica" panose="020B0604020202020204" pitchFamily="34" charset="0"/>
                <a:cs typeface="Helvetica" panose="020B0604020202020204" pitchFamily="34" charset="0"/>
              </a:rPr>
              <a:t>(part 1)</a:t>
            </a:r>
            <a:endParaRPr lang="en-GB" sz="3200" dirty="0">
              <a:solidFill>
                <a:schemeClr val="bg1"/>
              </a:solidFill>
              <a:latin typeface="Helvetica" panose="020B0604020202020204" pitchFamily="34" charset="0"/>
              <a:cs typeface="Helvetica" panose="020B0604020202020204" pitchFamily="34" charset="0"/>
            </a:endParaRPr>
          </a:p>
        </p:txBody>
      </p:sp>
      <p:sp>
        <p:nvSpPr>
          <p:cNvPr id="4"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209038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4736683"/>
          </a:xfrm>
          <a:prstGeom prst="rect">
            <a:avLst/>
          </a:prstGeom>
          <a:noFill/>
        </p:spPr>
        <p:txBody>
          <a:bodyPr wrap="square" rtlCol="0">
            <a:spAutoFit/>
          </a:bodyPr>
          <a:lstStyle/>
          <a:p>
            <a:pPr marL="285750" indent="-285750">
              <a:lnSpc>
                <a:spcPct val="120000"/>
              </a:lnSpc>
              <a:buFont typeface="Arial"/>
              <a:buChar char="•"/>
            </a:pPr>
            <a:r>
              <a:rPr lang="en-GB" dirty="0">
                <a:latin typeface="Helvetica"/>
                <a:cs typeface="Helvetica"/>
              </a:rPr>
              <a:t>It is essential for </a:t>
            </a:r>
            <a:r>
              <a:rPr lang="en-GB" b="1" dirty="0">
                <a:latin typeface="Helvetica"/>
                <a:cs typeface="Helvetica"/>
              </a:rPr>
              <a:t>all ERP and accounting software in Europe</a:t>
            </a:r>
            <a:r>
              <a:rPr lang="en-GB" dirty="0">
                <a:latin typeface="Helvetica"/>
                <a:cs typeface="Helvetica"/>
              </a:rPr>
              <a:t> to include </a:t>
            </a:r>
            <a:r>
              <a:rPr lang="en-GB" dirty="0" err="1">
                <a:latin typeface="Helvetica"/>
                <a:cs typeface="Helvetica"/>
              </a:rPr>
              <a:t>eInvoicing</a:t>
            </a:r>
            <a:r>
              <a:rPr lang="en-GB" dirty="0">
                <a:latin typeface="Helvetica"/>
                <a:cs typeface="Helvetica"/>
              </a:rPr>
              <a:t> functionality </a:t>
            </a:r>
            <a:r>
              <a:rPr lang="en-GB" b="1" dirty="0">
                <a:latin typeface="Helvetica"/>
                <a:cs typeface="Helvetica"/>
              </a:rPr>
              <a:t>compliant with EN 16931</a:t>
            </a:r>
            <a:r>
              <a:rPr lang="en-GB" dirty="0">
                <a:latin typeface="Helvetica"/>
                <a:cs typeface="Helvetica"/>
              </a:rPr>
              <a:t>. This is key to increase SMEs adoption.</a:t>
            </a:r>
          </a:p>
          <a:p>
            <a:pPr marL="285750" indent="-285750">
              <a:lnSpc>
                <a:spcPct val="120000"/>
              </a:lnSpc>
              <a:buFont typeface="Arial"/>
              <a:buChar char="•"/>
            </a:pPr>
            <a:r>
              <a:rPr lang="en-GB" b="1" dirty="0">
                <a:latin typeface="Helvetica"/>
                <a:cs typeface="Helvetica"/>
              </a:rPr>
              <a:t>Technical specifications for the implementation of VAT DRR</a:t>
            </a:r>
            <a:r>
              <a:rPr lang="en-GB" dirty="0">
                <a:latin typeface="Helvetica"/>
                <a:cs typeface="Helvetica"/>
              </a:rPr>
              <a:t> must be made available by the European Commission within </a:t>
            </a:r>
            <a:r>
              <a:rPr lang="en-GB" b="1" dirty="0">
                <a:latin typeface="Helvetica"/>
                <a:cs typeface="Helvetica"/>
              </a:rPr>
              <a:t>18 months </a:t>
            </a:r>
            <a:r>
              <a:rPr lang="en-GB" dirty="0">
                <a:latin typeface="Helvetica"/>
                <a:cs typeface="Helvetica"/>
              </a:rPr>
              <a:t>prior to its mandatory implementation. </a:t>
            </a:r>
          </a:p>
          <a:p>
            <a:pPr marL="285750" indent="-285750">
              <a:lnSpc>
                <a:spcPct val="120000"/>
              </a:lnSpc>
              <a:buFont typeface="Arial"/>
              <a:buChar char="•"/>
            </a:pPr>
            <a:r>
              <a:rPr lang="en-GB" dirty="0">
                <a:latin typeface="Helvetica"/>
                <a:cs typeface="Helvetica"/>
              </a:rPr>
              <a:t>The </a:t>
            </a:r>
            <a:r>
              <a:rPr lang="en-GB" dirty="0" smtClean="0">
                <a:latin typeface="Helvetica"/>
                <a:cs typeface="Helvetica"/>
              </a:rPr>
              <a:t>EC must </a:t>
            </a:r>
            <a:r>
              <a:rPr lang="en-GB" dirty="0">
                <a:latin typeface="Helvetica"/>
                <a:cs typeface="Helvetica"/>
              </a:rPr>
              <a:t>oversee the </a:t>
            </a:r>
            <a:r>
              <a:rPr lang="en-GB" b="1" dirty="0">
                <a:latin typeface="Helvetica"/>
                <a:cs typeface="Helvetica"/>
              </a:rPr>
              <a:t>technical compliance </a:t>
            </a:r>
            <a:r>
              <a:rPr lang="en-GB" dirty="0">
                <a:latin typeface="Helvetica"/>
                <a:cs typeface="Helvetica"/>
              </a:rPr>
              <a:t>of national </a:t>
            </a:r>
            <a:r>
              <a:rPr lang="en-GB" dirty="0" err="1">
                <a:latin typeface="Helvetica"/>
                <a:cs typeface="Helvetica"/>
              </a:rPr>
              <a:t>eInvoicing</a:t>
            </a:r>
            <a:r>
              <a:rPr lang="en-GB" dirty="0">
                <a:latin typeface="Helvetica"/>
                <a:cs typeface="Helvetica"/>
              </a:rPr>
              <a:t> platforms to ensure support for the EU standard and technical specifications for VAT DRR.</a:t>
            </a:r>
          </a:p>
          <a:p>
            <a:pPr marL="285750" indent="-285750">
              <a:lnSpc>
                <a:spcPct val="120000"/>
              </a:lnSpc>
              <a:buFont typeface="Arial"/>
              <a:buChar char="•"/>
            </a:pPr>
            <a:r>
              <a:rPr lang="en-GB" dirty="0">
                <a:latin typeface="Helvetica"/>
                <a:cs typeface="Helvetica"/>
              </a:rPr>
              <a:t>EU governments should refrain in the future from mandating national </a:t>
            </a:r>
            <a:r>
              <a:rPr lang="en-GB" dirty="0" err="1">
                <a:latin typeface="Helvetica"/>
                <a:cs typeface="Helvetica"/>
              </a:rPr>
              <a:t>eInvoicing</a:t>
            </a:r>
            <a:r>
              <a:rPr lang="en-GB" dirty="0">
                <a:latin typeface="Helvetica"/>
                <a:cs typeface="Helvetica"/>
              </a:rPr>
              <a:t> formats (in B2G and B2B). The use of </a:t>
            </a:r>
            <a:r>
              <a:rPr lang="en-GB" b="1" dirty="0">
                <a:latin typeface="Helvetica"/>
                <a:cs typeface="Helvetica"/>
              </a:rPr>
              <a:t>EN 16931 must always be allowed for B2G and B2B </a:t>
            </a:r>
            <a:r>
              <a:rPr lang="en-GB" dirty="0" err="1">
                <a:latin typeface="Helvetica"/>
                <a:cs typeface="Helvetica"/>
              </a:rPr>
              <a:t>eInvoicing</a:t>
            </a:r>
            <a:r>
              <a:rPr lang="en-GB" dirty="0">
                <a:latin typeface="Helvetica"/>
                <a:cs typeface="Helvetica"/>
              </a:rPr>
              <a:t> transactions, at the </a:t>
            </a:r>
            <a:r>
              <a:rPr lang="en-GB" b="1" dirty="0">
                <a:latin typeface="Helvetica"/>
                <a:cs typeface="Helvetica"/>
              </a:rPr>
              <a:t>domestic and cross-border</a:t>
            </a:r>
            <a:r>
              <a:rPr lang="en-GB" dirty="0">
                <a:latin typeface="Helvetica"/>
                <a:cs typeface="Helvetica"/>
              </a:rPr>
              <a:t> level. National </a:t>
            </a:r>
            <a:r>
              <a:rPr lang="en-GB" dirty="0" err="1">
                <a:latin typeface="Helvetica"/>
                <a:cs typeface="Helvetica"/>
              </a:rPr>
              <a:t>eInvoicing</a:t>
            </a:r>
            <a:r>
              <a:rPr lang="en-GB" dirty="0">
                <a:latin typeface="Helvetica"/>
                <a:cs typeface="Helvetica"/>
              </a:rPr>
              <a:t> formats should never be required for cross-border transactions.</a:t>
            </a: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Report on Technical </a:t>
            </a:r>
            <a:r>
              <a:rPr lang="it-IT" sz="3200" dirty="0" err="1">
                <a:solidFill>
                  <a:schemeClr val="bg1"/>
                </a:solidFill>
                <a:latin typeface="Helvetica" panose="020B0604020202020204" pitchFamily="34" charset="0"/>
                <a:cs typeface="Helvetica" panose="020B0604020202020204" pitchFamily="34" charset="0"/>
              </a:rPr>
              <a:t>Challenges</a:t>
            </a:r>
            <a:r>
              <a:rPr lang="it-IT" sz="3200" dirty="0">
                <a:solidFill>
                  <a:schemeClr val="bg1"/>
                </a:solidFill>
                <a:latin typeface="Helvetica" panose="020B0604020202020204" pitchFamily="34" charset="0"/>
                <a:cs typeface="Helvetica" panose="020B0604020202020204" pitchFamily="34" charset="0"/>
              </a:rPr>
              <a:t> and </a:t>
            </a:r>
            <a:r>
              <a:rPr lang="it-IT" sz="3200" dirty="0" err="1">
                <a:solidFill>
                  <a:schemeClr val="bg1"/>
                </a:solidFill>
                <a:latin typeface="Helvetica" panose="020B0604020202020204" pitchFamily="34" charset="0"/>
                <a:cs typeface="Helvetica" panose="020B0604020202020204" pitchFamily="34" charset="0"/>
              </a:rPr>
              <a:t>Barriers</a:t>
            </a:r>
            <a:r>
              <a:rPr lang="it-IT" sz="3200" dirty="0">
                <a:solidFill>
                  <a:schemeClr val="bg1"/>
                </a:solidFill>
                <a:latin typeface="Helvetica" panose="020B0604020202020204" pitchFamily="34" charset="0"/>
                <a:cs typeface="Helvetica" panose="020B0604020202020204" pitchFamily="34" charset="0"/>
              </a:rPr>
              <a:t> </a:t>
            </a:r>
            <a:endParaRPr lang="it-IT" sz="3200" dirty="0" smtClean="0">
              <a:solidFill>
                <a:schemeClr val="bg1"/>
              </a:solidFill>
              <a:latin typeface="Helvetica" panose="020B0604020202020204" pitchFamily="34" charset="0"/>
              <a:cs typeface="Helvetica" panose="020B0604020202020204" pitchFamily="34" charset="0"/>
            </a:endParaRPr>
          </a:p>
          <a:p>
            <a:r>
              <a:rPr lang="it-IT" sz="3200" dirty="0">
                <a:solidFill>
                  <a:schemeClr val="bg1"/>
                </a:solidFill>
                <a:latin typeface="Helvetica" panose="020B0604020202020204" pitchFamily="34" charset="0"/>
                <a:cs typeface="Helvetica" panose="020B0604020202020204" pitchFamily="34" charset="0"/>
              </a:rPr>
              <a:t>	</a:t>
            </a:r>
            <a:r>
              <a:rPr lang="it-IT" sz="3200" dirty="0" smtClean="0">
                <a:solidFill>
                  <a:schemeClr val="bg1"/>
                </a:solidFill>
                <a:latin typeface="Helvetica" panose="020B0604020202020204" pitchFamily="34" charset="0"/>
                <a:cs typeface="Helvetica" panose="020B0604020202020204" pitchFamily="34" charset="0"/>
              </a:rPr>
              <a:t> </a:t>
            </a:r>
            <a:r>
              <a:rPr lang="it-IT" sz="3200" dirty="0" err="1" smtClean="0">
                <a:solidFill>
                  <a:schemeClr val="bg1"/>
                </a:solidFill>
                <a:latin typeface="Helvetica" panose="020B0604020202020204" pitchFamily="34" charset="0"/>
                <a:cs typeface="Helvetica" panose="020B0604020202020204" pitchFamily="34" charset="0"/>
              </a:rPr>
              <a:t>Recommendations</a:t>
            </a:r>
            <a:r>
              <a:rPr lang="it-IT" sz="3200" dirty="0" smtClean="0">
                <a:solidFill>
                  <a:schemeClr val="bg1"/>
                </a:solidFill>
                <a:latin typeface="Helvetica" panose="020B0604020202020204" pitchFamily="34" charset="0"/>
                <a:cs typeface="Helvetica" panose="020B0604020202020204" pitchFamily="34" charset="0"/>
              </a:rPr>
              <a:t> </a:t>
            </a:r>
            <a:r>
              <a:rPr lang="it-IT" sz="3200" dirty="0">
                <a:solidFill>
                  <a:schemeClr val="bg1"/>
                </a:solidFill>
                <a:latin typeface="Helvetica" panose="020B0604020202020204" pitchFamily="34" charset="0"/>
                <a:cs typeface="Helvetica" panose="020B0604020202020204" pitchFamily="34" charset="0"/>
              </a:rPr>
              <a:t>(part </a:t>
            </a:r>
            <a:r>
              <a:rPr lang="it-IT" sz="3200" dirty="0" smtClean="0">
                <a:solidFill>
                  <a:schemeClr val="bg1"/>
                </a:solidFill>
                <a:latin typeface="Helvetica" panose="020B0604020202020204" pitchFamily="34" charset="0"/>
                <a:cs typeface="Helvetica" panose="020B0604020202020204" pitchFamily="34" charset="0"/>
              </a:rPr>
              <a:t>2)</a:t>
            </a:r>
            <a:endParaRPr lang="en-GB" sz="3200" dirty="0">
              <a:solidFill>
                <a:schemeClr val="bg1"/>
              </a:solidFill>
              <a:latin typeface="Helvetica" panose="020B0604020202020204" pitchFamily="34" charset="0"/>
              <a:cs typeface="Helvetica" panose="020B0604020202020204" pitchFamily="34" charset="0"/>
            </a:endParaRPr>
          </a:p>
        </p:txBody>
      </p:sp>
      <p:sp>
        <p:nvSpPr>
          <p:cNvPr id="4"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592267"/>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3340170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68288" y="2060848"/>
            <a:ext cx="7964152" cy="4404284"/>
          </a:xfrm>
          <a:prstGeom prst="rect">
            <a:avLst/>
          </a:prstGeom>
          <a:noFill/>
        </p:spPr>
        <p:txBody>
          <a:bodyPr wrap="square" rtlCol="0">
            <a:spAutoFit/>
          </a:bodyPr>
          <a:lstStyle/>
          <a:p>
            <a:pPr marL="285750" indent="-285750">
              <a:lnSpc>
                <a:spcPct val="120000"/>
              </a:lnSpc>
              <a:buFont typeface="Arial"/>
              <a:buChar char="•"/>
            </a:pPr>
            <a:r>
              <a:rPr lang="en-GB" dirty="0">
                <a:latin typeface="Helvetica"/>
                <a:cs typeface="Helvetica"/>
              </a:rPr>
              <a:t>The </a:t>
            </a:r>
            <a:r>
              <a:rPr lang="en-GB" b="1" dirty="0">
                <a:latin typeface="Helvetica"/>
                <a:cs typeface="Helvetica"/>
              </a:rPr>
              <a:t>EC</a:t>
            </a:r>
            <a:r>
              <a:rPr lang="en-GB" dirty="0">
                <a:latin typeface="Helvetica"/>
                <a:cs typeface="Helvetica"/>
              </a:rPr>
              <a:t> should consider developing </a:t>
            </a:r>
            <a:r>
              <a:rPr lang="en-GB" b="1" dirty="0">
                <a:latin typeface="Helvetica"/>
                <a:cs typeface="Helvetica"/>
              </a:rPr>
              <a:t>open source tools</a:t>
            </a:r>
            <a:r>
              <a:rPr lang="en-GB" dirty="0">
                <a:latin typeface="Helvetica"/>
                <a:cs typeface="Helvetica"/>
              </a:rPr>
              <a:t> for the </a:t>
            </a:r>
            <a:r>
              <a:rPr lang="en-GB" dirty="0" smtClean="0">
                <a:latin typeface="Helvetica"/>
                <a:cs typeface="Helvetica"/>
              </a:rPr>
              <a:t>creation </a:t>
            </a:r>
            <a:r>
              <a:rPr lang="en-GB" dirty="0">
                <a:latin typeface="Helvetica"/>
                <a:cs typeface="Helvetica"/>
              </a:rPr>
              <a:t>of digital VAT reports from EN 16931 compliant </a:t>
            </a:r>
            <a:r>
              <a:rPr lang="en-GB" dirty="0" err="1">
                <a:latin typeface="Helvetica"/>
                <a:cs typeface="Helvetica"/>
              </a:rPr>
              <a:t>eInvoices</a:t>
            </a:r>
            <a:r>
              <a:rPr lang="en-GB" dirty="0">
                <a:latin typeface="Helvetica"/>
                <a:cs typeface="Helvetica"/>
              </a:rPr>
              <a:t> - based on the </a:t>
            </a:r>
            <a:r>
              <a:rPr lang="en-GB" dirty="0" err="1">
                <a:latin typeface="Helvetica"/>
                <a:cs typeface="Helvetica"/>
              </a:rPr>
              <a:t>ViDA’s</a:t>
            </a:r>
            <a:r>
              <a:rPr lang="en-GB" dirty="0">
                <a:latin typeface="Helvetica"/>
                <a:cs typeface="Helvetica"/>
              </a:rPr>
              <a:t> technical specifications - and make them available within 12 months prior to its mandatory implementation. </a:t>
            </a:r>
          </a:p>
          <a:p>
            <a:pPr marL="285750" indent="-285750">
              <a:lnSpc>
                <a:spcPct val="120000"/>
              </a:lnSpc>
              <a:buFont typeface="Arial"/>
              <a:buChar char="•"/>
            </a:pPr>
            <a:r>
              <a:rPr lang="en-GB" b="1" dirty="0">
                <a:latin typeface="Helvetica"/>
                <a:cs typeface="Helvetica"/>
              </a:rPr>
              <a:t>EU governments </a:t>
            </a:r>
            <a:r>
              <a:rPr lang="en-GB" dirty="0">
                <a:latin typeface="Helvetica"/>
                <a:cs typeface="Helvetica"/>
              </a:rPr>
              <a:t>that have mandated national </a:t>
            </a:r>
            <a:r>
              <a:rPr lang="en-GB" dirty="0" err="1">
                <a:latin typeface="Helvetica"/>
                <a:cs typeface="Helvetica"/>
              </a:rPr>
              <a:t>eInvoicing</a:t>
            </a:r>
            <a:r>
              <a:rPr lang="en-GB" dirty="0">
                <a:latin typeface="Helvetica"/>
                <a:cs typeface="Helvetica"/>
              </a:rPr>
              <a:t> standards should provide </a:t>
            </a:r>
            <a:r>
              <a:rPr lang="en-GB" b="1" dirty="0">
                <a:latin typeface="Helvetica"/>
                <a:cs typeface="Helvetica"/>
              </a:rPr>
              <a:t>mappings to EN 16931 </a:t>
            </a:r>
            <a:r>
              <a:rPr lang="en-GB" dirty="0">
                <a:latin typeface="Helvetica"/>
                <a:cs typeface="Helvetica"/>
              </a:rPr>
              <a:t>and ensure they are updated. Open-source </a:t>
            </a:r>
            <a:r>
              <a:rPr lang="en-GB" b="1" dirty="0">
                <a:latin typeface="Helvetica"/>
                <a:cs typeface="Helvetica"/>
              </a:rPr>
              <a:t>converters</a:t>
            </a:r>
            <a:r>
              <a:rPr lang="en-GB" dirty="0">
                <a:latin typeface="Helvetica"/>
                <a:cs typeface="Helvetica"/>
              </a:rPr>
              <a:t> that can transform </a:t>
            </a:r>
            <a:r>
              <a:rPr lang="en-GB" dirty="0" err="1">
                <a:latin typeface="Helvetica"/>
                <a:cs typeface="Helvetica"/>
              </a:rPr>
              <a:t>eInvoices</a:t>
            </a:r>
            <a:r>
              <a:rPr lang="en-GB" dirty="0">
                <a:latin typeface="Helvetica"/>
                <a:cs typeface="Helvetica"/>
              </a:rPr>
              <a:t> into EN-compliant </a:t>
            </a:r>
            <a:r>
              <a:rPr lang="en-GB" dirty="0" err="1">
                <a:latin typeface="Helvetica"/>
                <a:cs typeface="Helvetica"/>
              </a:rPr>
              <a:t>eInvoices</a:t>
            </a:r>
            <a:r>
              <a:rPr lang="en-GB" dirty="0">
                <a:latin typeface="Helvetica"/>
                <a:cs typeface="Helvetica"/>
              </a:rPr>
              <a:t> should be made available.</a:t>
            </a:r>
          </a:p>
          <a:p>
            <a:pPr marL="285750" indent="-285750">
              <a:lnSpc>
                <a:spcPct val="120000"/>
              </a:lnSpc>
              <a:buFont typeface="Arial"/>
              <a:buChar char="•"/>
            </a:pPr>
            <a:r>
              <a:rPr lang="en-GB" dirty="0">
                <a:latin typeface="Helvetica"/>
                <a:cs typeface="Helvetica"/>
              </a:rPr>
              <a:t>Facilitating mass adoption of </a:t>
            </a:r>
            <a:r>
              <a:rPr lang="en-GB" dirty="0" err="1">
                <a:latin typeface="Helvetica"/>
                <a:cs typeface="Helvetica"/>
              </a:rPr>
              <a:t>eInvoicing</a:t>
            </a:r>
            <a:r>
              <a:rPr lang="en-GB" dirty="0">
                <a:latin typeface="Helvetica"/>
                <a:cs typeface="Helvetica"/>
              </a:rPr>
              <a:t> by EU enterprises will require substantial investment. </a:t>
            </a:r>
            <a:r>
              <a:rPr lang="en-GB" b="1" dirty="0">
                <a:latin typeface="Helvetica"/>
                <a:cs typeface="Helvetica"/>
              </a:rPr>
              <a:t>European and national funds </a:t>
            </a:r>
            <a:r>
              <a:rPr lang="en-GB" dirty="0">
                <a:latin typeface="Helvetica"/>
                <a:cs typeface="Helvetica"/>
              </a:rPr>
              <a:t>should be made available to ensure compliance with the </a:t>
            </a:r>
            <a:r>
              <a:rPr lang="en-GB" dirty="0" err="1">
                <a:latin typeface="Helvetica"/>
                <a:cs typeface="Helvetica"/>
              </a:rPr>
              <a:t>ViDA</a:t>
            </a:r>
            <a:r>
              <a:rPr lang="en-GB" dirty="0">
                <a:latin typeface="Helvetica"/>
                <a:cs typeface="Helvetica"/>
              </a:rPr>
              <a:t> technical specifications and provide </a:t>
            </a:r>
            <a:r>
              <a:rPr lang="en-GB" b="1" dirty="0">
                <a:latin typeface="Helvetica"/>
                <a:cs typeface="Helvetica"/>
              </a:rPr>
              <a:t>incentives and/or free tools </a:t>
            </a:r>
            <a:r>
              <a:rPr lang="en-GB" dirty="0">
                <a:latin typeface="Helvetica"/>
                <a:cs typeface="Helvetica"/>
              </a:rPr>
              <a:t>to companies with low volumes of </a:t>
            </a:r>
            <a:r>
              <a:rPr lang="en-GB" dirty="0" err="1">
                <a:latin typeface="Helvetica"/>
                <a:cs typeface="Helvetica"/>
              </a:rPr>
              <a:t>eInvoices</a:t>
            </a:r>
            <a:r>
              <a:rPr lang="en-GB" dirty="0">
                <a:latin typeface="Helvetica"/>
                <a:cs typeface="Helvetica"/>
              </a:rPr>
              <a:t>.</a:t>
            </a: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a:solidFill>
                  <a:schemeClr val="bg1"/>
                </a:solidFill>
              </a:rPr>
              <a:t>      </a:t>
            </a:r>
            <a:r>
              <a:rPr lang="it-IT" sz="3200" dirty="0">
                <a:solidFill>
                  <a:schemeClr val="bg1"/>
                </a:solidFill>
                <a:latin typeface="Helvetica" panose="020B0604020202020204" pitchFamily="34" charset="0"/>
                <a:cs typeface="Helvetica" panose="020B0604020202020204" pitchFamily="34" charset="0"/>
              </a:rPr>
              <a:t>Report on Technical </a:t>
            </a:r>
            <a:r>
              <a:rPr lang="it-IT" sz="3200" dirty="0" err="1">
                <a:solidFill>
                  <a:schemeClr val="bg1"/>
                </a:solidFill>
                <a:latin typeface="Helvetica" panose="020B0604020202020204" pitchFamily="34" charset="0"/>
                <a:cs typeface="Helvetica" panose="020B0604020202020204" pitchFamily="34" charset="0"/>
              </a:rPr>
              <a:t>Challenges</a:t>
            </a:r>
            <a:r>
              <a:rPr lang="it-IT" sz="3200" dirty="0">
                <a:solidFill>
                  <a:schemeClr val="bg1"/>
                </a:solidFill>
                <a:latin typeface="Helvetica" panose="020B0604020202020204" pitchFamily="34" charset="0"/>
                <a:cs typeface="Helvetica" panose="020B0604020202020204" pitchFamily="34" charset="0"/>
              </a:rPr>
              <a:t> and </a:t>
            </a:r>
            <a:r>
              <a:rPr lang="it-IT" sz="3200" dirty="0" err="1">
                <a:solidFill>
                  <a:schemeClr val="bg1"/>
                </a:solidFill>
                <a:latin typeface="Helvetica" panose="020B0604020202020204" pitchFamily="34" charset="0"/>
                <a:cs typeface="Helvetica" panose="020B0604020202020204" pitchFamily="34" charset="0"/>
              </a:rPr>
              <a:t>Barriers</a:t>
            </a:r>
            <a:r>
              <a:rPr lang="it-IT" sz="3200" dirty="0">
                <a:solidFill>
                  <a:schemeClr val="bg1"/>
                </a:solidFill>
                <a:latin typeface="Helvetica" panose="020B0604020202020204" pitchFamily="34" charset="0"/>
                <a:cs typeface="Helvetica" panose="020B0604020202020204" pitchFamily="34" charset="0"/>
              </a:rPr>
              <a:t> </a:t>
            </a:r>
            <a:endParaRPr lang="it-IT" sz="3200" dirty="0" smtClean="0">
              <a:solidFill>
                <a:schemeClr val="bg1"/>
              </a:solidFill>
              <a:latin typeface="Helvetica" panose="020B0604020202020204" pitchFamily="34" charset="0"/>
              <a:cs typeface="Helvetica" panose="020B0604020202020204" pitchFamily="34" charset="0"/>
            </a:endParaRPr>
          </a:p>
          <a:p>
            <a:r>
              <a:rPr lang="it-IT" sz="3200" dirty="0">
                <a:solidFill>
                  <a:schemeClr val="bg1"/>
                </a:solidFill>
                <a:latin typeface="Helvetica" panose="020B0604020202020204" pitchFamily="34" charset="0"/>
                <a:cs typeface="Helvetica" panose="020B0604020202020204" pitchFamily="34" charset="0"/>
              </a:rPr>
              <a:t>	</a:t>
            </a:r>
            <a:r>
              <a:rPr lang="it-IT" sz="3200" dirty="0" smtClean="0">
                <a:solidFill>
                  <a:schemeClr val="bg1"/>
                </a:solidFill>
                <a:latin typeface="Helvetica" panose="020B0604020202020204" pitchFamily="34" charset="0"/>
                <a:cs typeface="Helvetica" panose="020B0604020202020204" pitchFamily="34" charset="0"/>
              </a:rPr>
              <a:t> </a:t>
            </a:r>
            <a:r>
              <a:rPr lang="it-IT" sz="3200" dirty="0" err="1" smtClean="0">
                <a:solidFill>
                  <a:schemeClr val="bg1"/>
                </a:solidFill>
                <a:latin typeface="Helvetica" panose="020B0604020202020204" pitchFamily="34" charset="0"/>
                <a:cs typeface="Helvetica" panose="020B0604020202020204" pitchFamily="34" charset="0"/>
              </a:rPr>
              <a:t>Recommendations</a:t>
            </a:r>
            <a:r>
              <a:rPr lang="it-IT" sz="3200" dirty="0" smtClean="0">
                <a:solidFill>
                  <a:schemeClr val="bg1"/>
                </a:solidFill>
                <a:latin typeface="Helvetica" panose="020B0604020202020204" pitchFamily="34" charset="0"/>
                <a:cs typeface="Helvetica" panose="020B0604020202020204" pitchFamily="34" charset="0"/>
              </a:rPr>
              <a:t> </a:t>
            </a:r>
            <a:r>
              <a:rPr lang="it-IT" sz="3200" dirty="0">
                <a:solidFill>
                  <a:schemeClr val="bg1"/>
                </a:solidFill>
                <a:latin typeface="Helvetica" panose="020B0604020202020204" pitchFamily="34" charset="0"/>
                <a:cs typeface="Helvetica" panose="020B0604020202020204" pitchFamily="34" charset="0"/>
              </a:rPr>
              <a:t>(part 3</a:t>
            </a:r>
            <a:r>
              <a:rPr lang="it-IT" sz="3200" dirty="0" smtClean="0">
                <a:solidFill>
                  <a:schemeClr val="bg1"/>
                </a:solidFill>
                <a:latin typeface="Helvetica" panose="020B0604020202020204" pitchFamily="34" charset="0"/>
                <a:cs typeface="Helvetica" panose="020B0604020202020204" pitchFamily="34" charset="0"/>
              </a:rPr>
              <a:t>)</a:t>
            </a:r>
            <a:endParaRPr lang="en-GB" sz="3200" dirty="0">
              <a:solidFill>
                <a:schemeClr val="bg1"/>
              </a:solidFill>
              <a:latin typeface="Helvetica" panose="020B0604020202020204" pitchFamily="34" charset="0"/>
              <a:cs typeface="Helvetica" panose="020B0604020202020204" pitchFamily="34" charset="0"/>
            </a:endParaRPr>
          </a:p>
        </p:txBody>
      </p:sp>
      <p:sp>
        <p:nvSpPr>
          <p:cNvPr id="4" name="Segnaposto piè di pagina 1">
            <a:extLst>
              <a:ext uri="{FF2B5EF4-FFF2-40B4-BE49-F238E27FC236}">
                <a16:creationId xmlns:a16="http://schemas.microsoft.com/office/drawing/2014/main" xmlns="" id="{047FDE31-E9F0-408E-9E2C-E98DC6AB1F50}"/>
              </a:ext>
            </a:extLst>
          </p:cNvPr>
          <p:cNvSpPr>
            <a:spLocks noGrp="1"/>
          </p:cNvSpPr>
          <p:nvPr>
            <p:ph type="ftr" sz="quarter" idx="11"/>
          </p:nvPr>
        </p:nvSpPr>
        <p:spPr>
          <a:xfrm>
            <a:off x="2699792" y="6356350"/>
            <a:ext cx="4472136" cy="365125"/>
          </a:xfrm>
        </p:spPr>
        <p:txBody>
          <a:bodyPr/>
          <a:lstStyle/>
          <a:p>
            <a:r>
              <a:rPr lang="en-US" sz="900" dirty="0"/>
              <a:t>Copyright </a:t>
            </a:r>
            <a:r>
              <a:rPr lang="en-US" sz="900" dirty="0" smtClean="0"/>
              <a:t>2023 </a:t>
            </a:r>
            <a:r>
              <a:rPr lang="en-US" sz="900" dirty="0"/>
              <a:t>Celeris </a:t>
            </a:r>
            <a:r>
              <a:rPr lang="en-US" sz="900" dirty="0" smtClean="0"/>
              <a:t>Group Limited </a:t>
            </a:r>
            <a:r>
              <a:rPr lang="en-US" sz="900" dirty="0"/>
              <a:t>- All rights reserved</a:t>
            </a:r>
            <a:endParaRPr lang="it-IT" sz="900" dirty="0"/>
          </a:p>
        </p:txBody>
      </p:sp>
    </p:spTree>
    <p:extLst>
      <p:ext uri="{BB962C8B-B14F-4D97-AF65-F5344CB8AC3E}">
        <p14:creationId xmlns:p14="http://schemas.microsoft.com/office/powerpoint/2010/main" val="1513530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olo 3">
            <a:extLst>
              <a:ext uri="{FF2B5EF4-FFF2-40B4-BE49-F238E27FC236}">
                <a16:creationId xmlns:a16="http://schemas.microsoft.com/office/drawing/2014/main" xmlns="" id="{956D504B-7678-E7C4-F77E-AB08E788FD6F}"/>
              </a:ext>
            </a:extLst>
          </p:cNvPr>
          <p:cNvSpPr>
            <a:spLocks noGrp="1"/>
          </p:cNvSpPr>
          <p:nvPr>
            <p:ph type="title"/>
          </p:nvPr>
        </p:nvSpPr>
        <p:spPr>
          <a:xfrm>
            <a:off x="685800" y="1"/>
            <a:ext cx="7886700" cy="782357"/>
          </a:xfrm>
        </p:spPr>
        <p:txBody>
          <a:bodyPr/>
          <a:lstStyle/>
          <a:p>
            <a:r>
              <a:rPr lang="en-GB" sz="2800" dirty="0"/>
              <a:t>Case </a:t>
            </a:r>
            <a:r>
              <a:rPr lang="en-GB" sz="2800" dirty="0" smtClean="0"/>
              <a:t>Study: </a:t>
            </a:r>
            <a:r>
              <a:rPr lang="en-GB" sz="2800" dirty="0"/>
              <a:t>AI for Predictive Tax Reporting</a:t>
            </a:r>
          </a:p>
        </p:txBody>
      </p:sp>
      <p:grpSp>
        <p:nvGrpSpPr>
          <p:cNvPr id="23" name="Group 22">
            <a:extLst>
              <a:ext uri="{FF2B5EF4-FFF2-40B4-BE49-F238E27FC236}">
                <a16:creationId xmlns:a16="http://schemas.microsoft.com/office/drawing/2014/main" xmlns="" id="{E66452BD-303F-7D07-1E04-4D46ADCB41F4}"/>
              </a:ext>
            </a:extLst>
          </p:cNvPr>
          <p:cNvGrpSpPr/>
          <p:nvPr/>
        </p:nvGrpSpPr>
        <p:grpSpPr>
          <a:xfrm>
            <a:off x="428625" y="1143000"/>
            <a:ext cx="8286750" cy="5454353"/>
            <a:chOff x="609600" y="1524000"/>
            <a:chExt cx="10694581" cy="5112401"/>
          </a:xfrm>
        </p:grpSpPr>
        <p:sp>
          <p:nvSpPr>
            <p:cNvPr id="19" name="Rectangle 18">
              <a:extLst>
                <a:ext uri="{FF2B5EF4-FFF2-40B4-BE49-F238E27FC236}">
                  <a16:creationId xmlns:a16="http://schemas.microsoft.com/office/drawing/2014/main" xmlns="" id="{85C8CE5C-90EE-1480-DC4B-AB59AE109728}"/>
                </a:ext>
              </a:extLst>
            </p:cNvPr>
            <p:cNvSpPr/>
            <p:nvPr/>
          </p:nvSpPr>
          <p:spPr>
            <a:xfrm>
              <a:off x="609600" y="1524000"/>
              <a:ext cx="5257800" cy="1905000"/>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spcAft>
                  <a:spcPts val="600"/>
                </a:spcAft>
              </a:pPr>
              <a:r>
                <a:rPr lang="en-US" sz="1600" b="1" dirty="0">
                  <a:solidFill>
                    <a:srgbClr val="034EA2"/>
                  </a:solidFill>
                  <a:effectLst/>
                  <a:latin typeface="+mj-lt"/>
                  <a:ea typeface="Calibri" panose="020F0502020204030204" pitchFamily="34" charset="0"/>
                  <a:cs typeface="Arial" panose="020B0604020202020204" pitchFamily="34" charset="0"/>
                </a:rPr>
                <a:t>Organization </a:t>
              </a:r>
              <a:endParaRPr lang="en-US" sz="1200" dirty="0">
                <a:solidFill>
                  <a:schemeClr val="tx1">
                    <a:lumMod val="50000"/>
                  </a:schemeClr>
                </a:solidFill>
                <a:effectLst/>
                <a:latin typeface="Arial Narrow" panose="020B0606020202030204" pitchFamily="34" charset="0"/>
                <a:ea typeface="Calibri" panose="020F0502020204030204" pitchFamily="34" charset="0"/>
                <a:cs typeface="Arial" panose="020B0604020202020204" pitchFamily="34" charset="0"/>
              </a:endParaRPr>
            </a:p>
            <a:p>
              <a:r>
                <a:rPr lang="en-US" sz="1150" dirty="0">
                  <a:solidFill>
                    <a:schemeClr val="tx1">
                      <a:lumMod val="50000"/>
                    </a:schemeClr>
                  </a:solidFill>
                  <a:latin typeface="Arial Narrow" panose="020B0606020202030204" pitchFamily="34" charset="0"/>
                  <a:cs typeface="Arial" panose="020B0604020202020204" pitchFamily="34" charset="0"/>
                </a:rPr>
                <a:t>The Italian Revenue Agency (IRS) is preparing to present to small businesses, the self-employed and professionals </a:t>
              </a:r>
              <a:r>
                <a:rPr lang="en-US" sz="1150" dirty="0" smtClean="0">
                  <a:solidFill>
                    <a:schemeClr val="tx1">
                      <a:lumMod val="50000"/>
                    </a:schemeClr>
                  </a:solidFill>
                  <a:latin typeface="Arial Narrow" panose="020B0606020202030204" pitchFamily="34" charset="0"/>
                  <a:cs typeface="Arial" panose="020B0604020202020204" pitchFamily="34" charset="0"/>
                </a:rPr>
                <a:t>with a</a:t>
              </a:r>
              <a:r>
                <a:rPr lang="en-US" sz="1150" dirty="0" smtClean="0">
                  <a:solidFill>
                    <a:srgbClr val="262626"/>
                  </a:solidFill>
                  <a:latin typeface="Arial Narrow" panose="020B0606020202030204" pitchFamily="34" charset="0"/>
                  <a:cs typeface="Arial" panose="020B0604020202020204" pitchFamily="34" charset="0"/>
                </a:rPr>
                <a:t> </a:t>
              </a:r>
              <a:r>
                <a:rPr lang="en-US" sz="1150" dirty="0" smtClean="0">
                  <a:solidFill>
                    <a:schemeClr val="tx1">
                      <a:lumMod val="50000"/>
                    </a:schemeClr>
                  </a:solidFill>
                  <a:latin typeface="Arial Narrow" panose="020B0606020202030204" pitchFamily="34" charset="0"/>
                  <a:cs typeface="Arial" panose="020B0604020202020204" pitchFamily="34" charset="0"/>
                </a:rPr>
                <a:t>tax bill for the following two years. </a:t>
              </a:r>
            </a:p>
            <a:p>
              <a:r>
                <a:rPr lang="en-US" sz="1150" dirty="0" smtClean="0">
                  <a:solidFill>
                    <a:schemeClr val="tx1">
                      <a:lumMod val="50000"/>
                    </a:schemeClr>
                  </a:solidFill>
                  <a:latin typeface="Arial Narrow" panose="020B0606020202030204" pitchFamily="34" charset="0"/>
                  <a:cs typeface="Arial" panose="020B0604020202020204" pitchFamily="34" charset="0"/>
                </a:rPr>
                <a:t>With the new arrangement with creditors, the Revenue Agency would be able to estimate the tax subject's income and establish a taxable base, which will be subject to taxation. </a:t>
              </a:r>
            </a:p>
            <a:p>
              <a:pPr algn="ctr"/>
              <a:endParaRPr lang="fr-BE" dirty="0"/>
            </a:p>
          </p:txBody>
        </p:sp>
        <p:sp>
          <p:nvSpPr>
            <p:cNvPr id="20" name="Rectangle 19">
              <a:extLst>
                <a:ext uri="{FF2B5EF4-FFF2-40B4-BE49-F238E27FC236}">
                  <a16:creationId xmlns:a16="http://schemas.microsoft.com/office/drawing/2014/main" xmlns="" id="{245C2146-42BD-E3A4-367C-245A3BE063E5}"/>
                </a:ext>
              </a:extLst>
            </p:cNvPr>
            <p:cNvSpPr/>
            <p:nvPr/>
          </p:nvSpPr>
          <p:spPr>
            <a:xfrm>
              <a:off x="6046381" y="1524000"/>
              <a:ext cx="5257800" cy="1905000"/>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spcAft>
                  <a:spcPts val="600"/>
                </a:spcAft>
              </a:pPr>
              <a:r>
                <a:rPr lang="fr-BE" sz="1600" b="1" dirty="0" err="1">
                  <a:solidFill>
                    <a:srgbClr val="034EA2"/>
                  </a:solidFill>
                  <a:latin typeface="+mj-lt"/>
                  <a:cs typeface="Arial" panose="020B0604020202020204" pitchFamily="34" charset="0"/>
                </a:rPr>
                <a:t>Problem</a:t>
              </a:r>
              <a:r>
                <a:rPr lang="fr-BE" sz="1600" b="1" dirty="0">
                  <a:solidFill>
                    <a:srgbClr val="034EA2"/>
                  </a:solidFill>
                  <a:latin typeface="+mj-lt"/>
                  <a:cs typeface="Arial" panose="020B0604020202020204" pitchFamily="34" charset="0"/>
                </a:rPr>
                <a:t> </a:t>
              </a:r>
              <a:r>
                <a:rPr lang="fr-BE" sz="1600" b="1" dirty="0" err="1">
                  <a:solidFill>
                    <a:srgbClr val="034EA2"/>
                  </a:solidFill>
                  <a:latin typeface="+mj-lt"/>
                  <a:cs typeface="Arial" panose="020B0604020202020204" pitchFamily="34" charset="0"/>
                </a:rPr>
                <a:t>statement</a:t>
              </a:r>
              <a:endParaRPr lang="fr-BE" sz="1600" b="1" dirty="0">
                <a:solidFill>
                  <a:srgbClr val="034EA2"/>
                </a:solidFill>
                <a:latin typeface="+mj-lt"/>
                <a:cs typeface="Arial" panose="020B0604020202020204" pitchFamily="34" charset="0"/>
              </a:endParaRPr>
            </a:p>
            <a:p>
              <a:pPr algn="r"/>
              <a:r>
                <a:rPr lang="en-US" sz="1150" dirty="0">
                  <a:solidFill>
                    <a:schemeClr val="tx1">
                      <a:lumMod val="50000"/>
                    </a:schemeClr>
                  </a:solidFill>
                  <a:latin typeface="Arial Narrow" panose="020B0606020202030204" pitchFamily="34" charset="0"/>
                  <a:cs typeface="Arial" panose="020B0604020202020204" pitchFamily="34" charset="0"/>
                </a:rPr>
                <a:t>Monitoring and tracking 2.5 million VAT numbers, now subject to tax reports, is a prohibitive mission both with the current numbers of staff of the Revenue Agency and even with its strengthening in the future.</a:t>
              </a:r>
            </a:p>
            <a:p>
              <a:pPr algn="r"/>
              <a:r>
                <a:rPr lang="en-US" sz="1150" dirty="0">
                  <a:solidFill>
                    <a:schemeClr val="tx1">
                      <a:lumMod val="50000"/>
                    </a:schemeClr>
                  </a:solidFill>
                  <a:latin typeface="Arial Narrow" panose="020B0606020202030204" pitchFamily="34" charset="0"/>
                  <a:cs typeface="Arial" panose="020B0604020202020204" pitchFamily="34" charset="0"/>
                </a:rPr>
                <a:t>This agreement would be on a voluntary basis but if taxpayers accept the estimated tax bill, they will not have to pay any other tax - except VAT - on any excess</a:t>
              </a:r>
              <a:r>
                <a:rPr lang="en-US" sz="1200" dirty="0">
                  <a:solidFill>
                    <a:schemeClr val="tx1">
                      <a:lumMod val="50000"/>
                    </a:schemeClr>
                  </a:solidFill>
                  <a:latin typeface="Arial Narrow" panose="020B0606020202030204" pitchFamily="34" charset="0"/>
                  <a:cs typeface="Arial" panose="020B0604020202020204" pitchFamily="34" charset="0"/>
                </a:rPr>
                <a:t>. </a:t>
              </a:r>
            </a:p>
            <a:p>
              <a:pPr algn="ctr"/>
              <a:endParaRPr lang="fr-BE" dirty="0"/>
            </a:p>
          </p:txBody>
        </p:sp>
        <p:sp>
          <p:nvSpPr>
            <p:cNvPr id="21" name="Rectangle 20">
              <a:extLst>
                <a:ext uri="{FF2B5EF4-FFF2-40B4-BE49-F238E27FC236}">
                  <a16:creationId xmlns:a16="http://schemas.microsoft.com/office/drawing/2014/main" xmlns="" id="{55E1306A-B788-EBB6-563E-65B826ECBCD2}"/>
                </a:ext>
              </a:extLst>
            </p:cNvPr>
            <p:cNvSpPr/>
            <p:nvPr/>
          </p:nvSpPr>
          <p:spPr>
            <a:xfrm>
              <a:off x="613144" y="4170643"/>
              <a:ext cx="5257800" cy="2465758"/>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fr-BE" sz="1600" b="1" dirty="0">
                  <a:solidFill>
                    <a:srgbClr val="034EA2"/>
                  </a:solidFill>
                  <a:latin typeface="+mj-lt"/>
                  <a:cs typeface="Arial" panose="020B0604020202020204" pitchFamily="34" charset="0"/>
                </a:rPr>
                <a:t>Solution</a:t>
              </a:r>
            </a:p>
            <a:p>
              <a:r>
                <a:rPr lang="en-US" sz="1150" dirty="0">
                  <a:solidFill>
                    <a:schemeClr val="tx1">
                      <a:lumMod val="50000"/>
                    </a:schemeClr>
                  </a:solidFill>
                  <a:latin typeface="Arial Narrow" panose="020B0606020202030204" pitchFamily="34" charset="0"/>
                  <a:cs typeface="Arial" panose="020B0604020202020204" pitchFamily="34" charset="0"/>
                </a:rPr>
                <a:t>Data from </a:t>
              </a:r>
              <a:r>
                <a:rPr lang="en-US" sz="1150" dirty="0" err="1">
                  <a:solidFill>
                    <a:schemeClr val="tx1">
                      <a:lumMod val="50000"/>
                    </a:schemeClr>
                  </a:solidFill>
                  <a:latin typeface="Arial Narrow" panose="020B0606020202030204" pitchFamily="34" charset="0"/>
                  <a:cs typeface="Arial" panose="020B0604020202020204" pitchFamily="34" charset="0"/>
                </a:rPr>
                <a:t>elnvoices</a:t>
              </a:r>
              <a:r>
                <a:rPr lang="en-US" sz="1150" dirty="0">
                  <a:solidFill>
                    <a:schemeClr val="tx1">
                      <a:lumMod val="50000"/>
                    </a:schemeClr>
                  </a:solidFill>
                  <a:latin typeface="Arial Narrow" panose="020B0606020202030204" pitchFamily="34" charset="0"/>
                  <a:cs typeface="Arial" panose="020B0604020202020204" pitchFamily="34" charset="0"/>
                </a:rPr>
                <a:t> and </a:t>
              </a:r>
              <a:r>
                <a:rPr lang="en-US" sz="1150" dirty="0" err="1">
                  <a:solidFill>
                    <a:schemeClr val="tx1">
                      <a:lumMod val="50000"/>
                    </a:schemeClr>
                  </a:solidFill>
                  <a:latin typeface="Arial Narrow" panose="020B0606020202030204" pitchFamily="34" charset="0"/>
                  <a:cs typeface="Arial" panose="020B0604020202020204" pitchFamily="34" charset="0"/>
                </a:rPr>
                <a:t>eReceipts</a:t>
              </a:r>
              <a:r>
                <a:rPr lang="en-US" sz="1150" dirty="0">
                  <a:solidFill>
                    <a:schemeClr val="tx1">
                      <a:lumMod val="50000"/>
                    </a:schemeClr>
                  </a:solidFill>
                  <a:latin typeface="Arial Narrow" panose="020B0606020202030204" pitchFamily="34" charset="0"/>
                  <a:cs typeface="Arial" panose="020B0604020202020204" pitchFamily="34" charset="0"/>
                </a:rPr>
                <a:t> will be used to predict and try to get the new two-year advance payment agreement off the ground. The Ministry of the Economy (MEF) is </a:t>
              </a:r>
              <a:r>
                <a:rPr lang="en-US" sz="1150" dirty="0" err="1">
                  <a:solidFill>
                    <a:schemeClr val="tx1">
                      <a:lumMod val="50000"/>
                    </a:schemeClr>
                  </a:solidFill>
                  <a:latin typeface="Arial Narrow" panose="020B0606020202030204" pitchFamily="34" charset="0"/>
                  <a:cs typeface="Arial" panose="020B0604020202020204" pitchFamily="34" charset="0"/>
                </a:rPr>
                <a:t>finalising</a:t>
              </a:r>
              <a:r>
                <a:rPr lang="en-US" sz="1150" dirty="0">
                  <a:solidFill>
                    <a:schemeClr val="tx1">
                      <a:lumMod val="50000"/>
                    </a:schemeClr>
                  </a:solidFill>
                  <a:latin typeface="Arial Narrow" panose="020B0606020202030204" pitchFamily="34" charset="0"/>
                  <a:cs typeface="Arial" panose="020B0604020202020204" pitchFamily="34" charset="0"/>
                </a:rPr>
                <a:t> the merger between </a:t>
              </a:r>
              <a:r>
                <a:rPr lang="en-US" sz="1150" dirty="0" err="1">
                  <a:solidFill>
                    <a:schemeClr val="tx1">
                      <a:lumMod val="50000"/>
                    </a:schemeClr>
                  </a:solidFill>
                  <a:latin typeface="Arial Narrow" panose="020B0606020202030204" pitchFamily="34" charset="0"/>
                  <a:cs typeface="Arial" panose="020B0604020202020204" pitchFamily="34" charset="0"/>
                </a:rPr>
                <a:t>Sogei</a:t>
              </a:r>
              <a:r>
                <a:rPr lang="en-US" sz="1150" dirty="0">
                  <a:solidFill>
                    <a:schemeClr val="tx1">
                      <a:lumMod val="50000"/>
                    </a:schemeClr>
                  </a:solidFill>
                  <a:latin typeface="Arial Narrow" panose="020B0606020202030204" pitchFamily="34" charset="0"/>
                  <a:cs typeface="Arial" panose="020B0604020202020204" pitchFamily="34" charset="0"/>
                </a:rPr>
                <a:t> (the  MEF’s technological partner) and </a:t>
              </a:r>
              <a:r>
                <a:rPr lang="en-US" sz="1150" dirty="0" err="1">
                  <a:solidFill>
                    <a:schemeClr val="tx1">
                      <a:lumMod val="50000"/>
                    </a:schemeClr>
                  </a:solidFill>
                  <a:latin typeface="Arial Narrow" panose="020B0606020202030204" pitchFamily="34" charset="0"/>
                  <a:cs typeface="Arial" panose="020B0604020202020204" pitchFamily="34" charset="0"/>
                </a:rPr>
                <a:t>Sose</a:t>
              </a:r>
              <a:r>
                <a:rPr lang="en-US" sz="1150" dirty="0">
                  <a:solidFill>
                    <a:schemeClr val="tx1">
                      <a:lumMod val="50000"/>
                    </a:schemeClr>
                  </a:solidFill>
                  <a:latin typeface="Arial Narrow" panose="020B0606020202030204" pitchFamily="34" charset="0"/>
                  <a:cs typeface="Arial" panose="020B0604020202020204" pitchFamily="34" charset="0"/>
                </a:rPr>
                <a:t> (the company owned by the MEF and the Bank of Italy that first managed the sector studies and now the tax reports). Leveraging also information from </a:t>
              </a:r>
              <a:r>
                <a:rPr lang="en-US" sz="1150" dirty="0" err="1">
                  <a:solidFill>
                    <a:schemeClr val="tx1">
                      <a:lumMod val="50000"/>
                    </a:schemeClr>
                  </a:solidFill>
                  <a:latin typeface="Arial Narrow" panose="020B0606020202030204" pitchFamily="34" charset="0"/>
                  <a:cs typeface="Arial" panose="020B0604020202020204" pitchFamily="34" charset="0"/>
                </a:rPr>
                <a:t>Sose</a:t>
              </a:r>
              <a:r>
                <a:rPr lang="en-US" sz="1150" dirty="0">
                  <a:solidFill>
                    <a:schemeClr val="tx1">
                      <a:lumMod val="50000"/>
                    </a:schemeClr>
                  </a:solidFill>
                  <a:latin typeface="Arial Narrow" panose="020B0606020202030204" pitchFamily="34" charset="0"/>
                  <a:cs typeface="Arial" panose="020B0604020202020204" pitchFamily="34" charset="0"/>
                </a:rPr>
                <a:t> and that of the </a:t>
              </a:r>
              <a:r>
                <a:rPr lang="en-US" sz="1150" dirty="0" err="1">
                  <a:solidFill>
                    <a:schemeClr val="tx1">
                      <a:lumMod val="50000"/>
                    </a:schemeClr>
                  </a:solidFill>
                  <a:latin typeface="Arial Narrow" panose="020B0606020202030204" pitchFamily="34" charset="0"/>
                  <a:cs typeface="Arial" panose="020B0604020202020204" pitchFamily="34" charset="0"/>
                </a:rPr>
                <a:t>Anagrafe</a:t>
              </a:r>
              <a:r>
                <a:rPr lang="en-US" sz="1150" dirty="0">
                  <a:solidFill>
                    <a:schemeClr val="tx1">
                      <a:lumMod val="50000"/>
                    </a:schemeClr>
                  </a:solidFill>
                  <a:latin typeface="Arial Narrow" panose="020B0606020202030204" pitchFamily="34" charset="0"/>
                  <a:cs typeface="Arial" panose="020B0604020202020204" pitchFamily="34" charset="0"/>
                </a:rPr>
                <a:t> </a:t>
              </a:r>
              <a:r>
                <a:rPr lang="en-US" sz="1150" dirty="0" err="1">
                  <a:solidFill>
                    <a:schemeClr val="tx1">
                      <a:lumMod val="50000"/>
                    </a:schemeClr>
                  </a:solidFill>
                  <a:latin typeface="Arial Narrow" panose="020B0606020202030204" pitchFamily="34" charset="0"/>
                  <a:cs typeface="Arial" panose="020B0604020202020204" pitchFamily="34" charset="0"/>
                </a:rPr>
                <a:t>tributaria</a:t>
              </a:r>
              <a:r>
                <a:rPr lang="en-US" sz="1150" dirty="0">
                  <a:solidFill>
                    <a:schemeClr val="tx1">
                      <a:lumMod val="50000"/>
                    </a:schemeClr>
                  </a:solidFill>
                  <a:latin typeface="Arial Narrow" panose="020B0606020202030204" pitchFamily="34" charset="0"/>
                  <a:cs typeface="Arial" panose="020B0604020202020204" pitchFamily="34" charset="0"/>
                </a:rPr>
                <a:t>, the intention is to go a step further and use artificial intelligence in predictive terms. This tax base for income tax and IRAP purposes would be 'locked in' for two years, and the taxpayer would be called upon to pay the same amount of tax even in cases where income changes, either up or down. However, this would not include VAT, which would continue to be paid on the basis of the transactions </a:t>
              </a:r>
              <a:r>
                <a:rPr lang="en-US" sz="1150" dirty="0" smtClean="0">
                  <a:solidFill>
                    <a:schemeClr val="tx1">
                      <a:lumMod val="50000"/>
                    </a:schemeClr>
                  </a:solidFill>
                  <a:latin typeface="Arial Narrow" panose="020B0606020202030204" pitchFamily="34" charset="0"/>
                  <a:cs typeface="Arial" panose="020B0604020202020204" pitchFamily="34" charset="0"/>
                </a:rPr>
                <a:t>carried </a:t>
              </a:r>
              <a:r>
                <a:rPr lang="en-US" sz="1150" dirty="0">
                  <a:solidFill>
                    <a:schemeClr val="tx1">
                      <a:lumMod val="50000"/>
                    </a:schemeClr>
                  </a:solidFill>
                  <a:latin typeface="Arial Narrow" panose="020B0606020202030204" pitchFamily="34" charset="0"/>
                  <a:cs typeface="Arial" panose="020B0604020202020204" pitchFamily="34" charset="0"/>
                </a:rPr>
                <a:t>out.</a:t>
              </a:r>
            </a:p>
          </p:txBody>
        </p:sp>
        <p:sp>
          <p:nvSpPr>
            <p:cNvPr id="22" name="Rectangle 21">
              <a:extLst>
                <a:ext uri="{FF2B5EF4-FFF2-40B4-BE49-F238E27FC236}">
                  <a16:creationId xmlns:a16="http://schemas.microsoft.com/office/drawing/2014/main" xmlns="" id="{586A4808-5303-D108-B0F1-C530B7232525}"/>
                </a:ext>
              </a:extLst>
            </p:cNvPr>
            <p:cNvSpPr/>
            <p:nvPr/>
          </p:nvSpPr>
          <p:spPr>
            <a:xfrm>
              <a:off x="6046381" y="4175958"/>
              <a:ext cx="5257800" cy="2460442"/>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spcAft>
                  <a:spcPts val="600"/>
                </a:spcAft>
              </a:pPr>
              <a:r>
                <a:rPr lang="fr-BE" sz="1600" b="1" dirty="0">
                  <a:solidFill>
                    <a:srgbClr val="034EA2"/>
                  </a:solidFill>
                  <a:latin typeface="+mj-lt"/>
                  <a:cs typeface="Arial" panose="020B0604020202020204" pitchFamily="34" charset="0"/>
                </a:rPr>
                <a:t>Obstacles</a:t>
              </a:r>
            </a:p>
            <a:p>
              <a:pPr algn="r"/>
              <a:r>
                <a:rPr lang="en-US" sz="1150" dirty="0">
                  <a:solidFill>
                    <a:schemeClr val="tx1">
                      <a:lumMod val="50000"/>
                    </a:schemeClr>
                  </a:solidFill>
                  <a:latin typeface="Arial Narrow" panose="020B0606020202030204" pitchFamily="34" charset="0"/>
                  <a:cs typeface="Arial" panose="020B0604020202020204" pitchFamily="34" charset="0"/>
                </a:rPr>
                <a:t>Previous attempts made by the government have failed. However, considering the amount and quality of data residing in the authorities’ databases, the obstacles encountered in the past could be overcome.</a:t>
              </a:r>
            </a:p>
            <a:p>
              <a:pPr algn="r"/>
              <a:r>
                <a:rPr lang="en-US" sz="1150" dirty="0">
                  <a:solidFill>
                    <a:schemeClr val="tx1">
                      <a:lumMod val="50000"/>
                    </a:schemeClr>
                  </a:solidFill>
                  <a:latin typeface="Arial Narrow" panose="020B0606020202030204" pitchFamily="34" charset="0"/>
                  <a:cs typeface="Arial" panose="020B0604020202020204" pitchFamily="34" charset="0"/>
                </a:rPr>
                <a:t>The biggest uncertainty is the voluntary nature of the initiative. Considering the current economic cycle, businesses may not be willing to agree in advance on a 2-year tax bill.</a:t>
              </a:r>
            </a:p>
            <a:p>
              <a:pPr algn="r"/>
              <a:r>
                <a:rPr lang="en-US" sz="1150" dirty="0">
                  <a:solidFill>
                    <a:schemeClr val="tx1">
                      <a:lumMod val="50000"/>
                    </a:schemeClr>
                  </a:solidFill>
                  <a:latin typeface="Arial Narrow" panose="020B0606020202030204" pitchFamily="34" charset="0"/>
                  <a:cs typeface="Arial" panose="020B0604020202020204" pitchFamily="34" charset="0"/>
                </a:rPr>
                <a:t>In addition, this initiative might not intercept those who do not invoice at all. Although, any 'hole' could be filled through the other sources provided by the data held by the Inland Revenue, such as periodic VAT returns, and cross-referencing data with compliance letters, in an anti-fraud context.</a:t>
              </a:r>
            </a:p>
            <a:p>
              <a:pPr algn="r"/>
              <a:r>
                <a:rPr lang="en-US" sz="1200" dirty="0">
                  <a:solidFill>
                    <a:schemeClr val="tx1">
                      <a:lumMod val="50000"/>
                    </a:schemeClr>
                  </a:solidFill>
                  <a:latin typeface="Arial Narrow" panose="020B0606020202030204" pitchFamily="34" charset="0"/>
                  <a:cs typeface="Arial" panose="020B0604020202020204" pitchFamily="34" charset="0"/>
                </a:rPr>
                <a:t>.</a:t>
              </a:r>
            </a:p>
            <a:p>
              <a:endParaRPr lang="en-US" sz="800" b="0" dirty="0">
                <a:latin typeface="Arial Narrow" panose="020B0606020202030204" pitchFamily="34" charset="0"/>
              </a:endParaRPr>
            </a:p>
            <a:p>
              <a:pPr algn="r"/>
              <a:endParaRPr lang="en-US" sz="1200" dirty="0">
                <a:solidFill>
                  <a:schemeClr val="tx1">
                    <a:lumMod val="50000"/>
                  </a:schemeClr>
                </a:solidFill>
                <a:latin typeface="Arial Narrow" panose="020B0606020202030204" pitchFamily="34" charset="0"/>
                <a:cs typeface="Arial" panose="020B0604020202020204" pitchFamily="34" charset="0"/>
              </a:endParaRPr>
            </a:p>
          </p:txBody>
        </p:sp>
      </p:grpSp>
      <p:sp>
        <p:nvSpPr>
          <p:cNvPr id="27" name="Rectangle 26">
            <a:extLst>
              <a:ext uri="{FF2B5EF4-FFF2-40B4-BE49-F238E27FC236}">
                <a16:creationId xmlns:a16="http://schemas.microsoft.com/office/drawing/2014/main" xmlns="" id="{D7D8D41E-2183-F2FF-F23A-99CC1DA811F9}"/>
              </a:ext>
            </a:extLst>
          </p:cNvPr>
          <p:cNvSpPr/>
          <p:nvPr/>
        </p:nvSpPr>
        <p:spPr>
          <a:xfrm>
            <a:off x="1714500" y="2890976"/>
            <a:ext cx="5772150" cy="1236221"/>
          </a:xfrm>
          <a:prstGeom prst="rect">
            <a:avLst/>
          </a:prstGeom>
          <a:solidFill>
            <a:srgbClr val="034EA2"/>
          </a:solidFill>
          <a:ln>
            <a:solidFill>
              <a:srgbClr val="034E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r>
              <a:rPr lang="fr-BE" sz="1600" b="1" dirty="0">
                <a:solidFill>
                  <a:schemeClr val="bg1"/>
                </a:solidFill>
                <a:latin typeface="+mj-lt"/>
                <a:cs typeface="Arial" panose="020B0604020202020204" pitchFamily="34" charset="0"/>
              </a:rPr>
              <a:t>Impacts</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Preventive approach </a:t>
            </a:r>
            <a:r>
              <a:rPr lang="en-US" sz="1150" dirty="0">
                <a:solidFill>
                  <a:schemeClr val="bg1"/>
                </a:solidFill>
                <a:latin typeface="Arial Narrow" panose="020B0606020202030204" pitchFamily="34" charset="0"/>
                <a:cs typeface="Arial" panose="020B0604020202020204" pitchFamily="34" charset="0"/>
              </a:rPr>
              <a:t>to fight tax fraud, avoiding controls on millions of companies and professionals for potentially  undeclared taxable income.</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Certainty of tax bill</a:t>
            </a:r>
            <a:r>
              <a:rPr lang="en-US" sz="1150" dirty="0">
                <a:solidFill>
                  <a:schemeClr val="bg1"/>
                </a:solidFill>
                <a:latin typeface="Arial Narrow" panose="020B0606020202030204" pitchFamily="34" charset="0"/>
                <a:cs typeface="Arial" panose="020B0604020202020204" pitchFamily="34" charset="0"/>
              </a:rPr>
              <a:t> to be paid by businesses for 2 years allows for better cash-flow planning. </a:t>
            </a:r>
          </a:p>
          <a:p>
            <a:pPr marL="171450" indent="-171450">
              <a:buFont typeface="Arial" panose="020B0604020202020204" pitchFamily="34" charset="0"/>
              <a:buChar char="•"/>
            </a:pPr>
            <a:r>
              <a:rPr lang="en-US" sz="1150" u="sng" dirty="0" smtClean="0">
                <a:solidFill>
                  <a:schemeClr val="bg1"/>
                </a:solidFill>
                <a:latin typeface="Arial Narrow" panose="020B0606020202030204" pitchFamily="34" charset="0"/>
                <a:cs typeface="Arial" panose="020B0604020202020204" pitchFamily="34" charset="0"/>
              </a:rPr>
              <a:t>Transparency </a:t>
            </a:r>
            <a:r>
              <a:rPr lang="en-US" sz="1150" u="sng" dirty="0">
                <a:solidFill>
                  <a:schemeClr val="bg1"/>
                </a:solidFill>
                <a:latin typeface="Arial Narrow" panose="020B0606020202030204" pitchFamily="34" charset="0"/>
                <a:cs typeface="Arial" panose="020B0604020202020204" pitchFamily="34" charset="0"/>
              </a:rPr>
              <a:t>and </a:t>
            </a:r>
            <a:r>
              <a:rPr lang="en-US" sz="1150" u="sng" dirty="0" smtClean="0">
                <a:solidFill>
                  <a:schemeClr val="bg1"/>
                </a:solidFill>
                <a:latin typeface="Arial Narrow" panose="020B0606020202030204" pitchFamily="34" charset="0"/>
                <a:cs typeface="Arial" panose="020B0604020202020204" pitchFamily="34" charset="0"/>
              </a:rPr>
              <a:t>accountability</a:t>
            </a:r>
            <a:r>
              <a:rPr lang="en-US" sz="1150" dirty="0" smtClean="0">
                <a:solidFill>
                  <a:schemeClr val="bg1"/>
                </a:solidFill>
                <a:latin typeface="Arial Narrow" panose="020B0606020202030204" pitchFamily="34" charset="0"/>
                <a:cs typeface="Arial" panose="020B0604020202020204" pitchFamily="34" charset="0"/>
              </a:rPr>
              <a:t>  by </a:t>
            </a:r>
            <a:r>
              <a:rPr lang="en-US" sz="1150" dirty="0">
                <a:solidFill>
                  <a:schemeClr val="bg1"/>
                </a:solidFill>
                <a:latin typeface="Arial Narrow" panose="020B0606020202030204" pitchFamily="34" charset="0"/>
                <a:cs typeface="Arial" panose="020B0604020202020204" pitchFamily="34" charset="0"/>
              </a:rPr>
              <a:t>reporting with </a:t>
            </a:r>
            <a:r>
              <a:rPr lang="en-US" sz="1150" dirty="0" err="1" smtClean="0">
                <a:solidFill>
                  <a:schemeClr val="bg1"/>
                </a:solidFill>
                <a:latin typeface="Arial Narrow" panose="020B0606020202030204" pitchFamily="34" charset="0"/>
                <a:cs typeface="Arial" panose="020B0604020202020204" pitchFamily="34" charset="0"/>
              </a:rPr>
              <a:t>eInvoices</a:t>
            </a:r>
            <a:endParaRPr lang="en-US" sz="1150" dirty="0">
              <a:solidFill>
                <a:schemeClr val="bg1"/>
              </a:solidFill>
              <a:latin typeface="Arial Narrow" panose="020B060602020203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xmlns="" id="{3E2717B6-5A4E-E8DE-9B89-9D9006422D71}"/>
              </a:ext>
            </a:extLst>
          </p:cNvPr>
          <p:cNvGrpSpPr/>
          <p:nvPr/>
        </p:nvGrpSpPr>
        <p:grpSpPr>
          <a:xfrm>
            <a:off x="4667924" y="4162951"/>
            <a:ext cx="224965" cy="286706"/>
            <a:chOff x="3662447" y="6726388"/>
            <a:chExt cx="625354" cy="625354"/>
          </a:xfrm>
        </p:grpSpPr>
        <p:pic>
          <p:nvPicPr>
            <p:cNvPr id="29" name="Graphic 28">
              <a:extLst>
                <a:ext uri="{FF2B5EF4-FFF2-40B4-BE49-F238E27FC236}">
                  <a16:creationId xmlns:a16="http://schemas.microsoft.com/office/drawing/2014/main" xmlns="" id="{CCB50C99-443F-4018-2CB5-DBEEDC36CE9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782163" y="6843224"/>
              <a:ext cx="385923" cy="391683"/>
            </a:xfrm>
            <a:prstGeom prst="rect">
              <a:avLst/>
            </a:prstGeom>
          </p:spPr>
        </p:pic>
        <p:sp>
          <p:nvSpPr>
            <p:cNvPr id="30" name="Oval 29">
              <a:extLst>
                <a:ext uri="{FF2B5EF4-FFF2-40B4-BE49-F238E27FC236}">
                  <a16:creationId xmlns:a16="http://schemas.microsoft.com/office/drawing/2014/main" xmlns="" id="{9A7F5722-BDD9-1141-B416-625F2D69ED90}"/>
                </a:ext>
              </a:extLst>
            </p:cNvPr>
            <p:cNvSpPr/>
            <p:nvPr/>
          </p:nvSpPr>
          <p:spPr>
            <a:xfrm>
              <a:off x="3662447" y="6726388"/>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31" name="Group 30">
            <a:extLst>
              <a:ext uri="{FF2B5EF4-FFF2-40B4-BE49-F238E27FC236}">
                <a16:creationId xmlns:a16="http://schemas.microsoft.com/office/drawing/2014/main" xmlns="" id="{536AEEF4-F8B3-03DA-BDCC-6B6BC484803B}"/>
              </a:ext>
            </a:extLst>
          </p:cNvPr>
          <p:cNvGrpSpPr/>
          <p:nvPr/>
        </p:nvGrpSpPr>
        <p:grpSpPr>
          <a:xfrm>
            <a:off x="4249499" y="4162951"/>
            <a:ext cx="215916" cy="286706"/>
            <a:chOff x="2639043" y="6754507"/>
            <a:chExt cx="625354" cy="625354"/>
          </a:xfrm>
        </p:grpSpPr>
        <p:grpSp>
          <p:nvGrpSpPr>
            <p:cNvPr id="32" name="Group 31">
              <a:extLst>
                <a:ext uri="{FF2B5EF4-FFF2-40B4-BE49-F238E27FC236}">
                  <a16:creationId xmlns:a16="http://schemas.microsoft.com/office/drawing/2014/main" xmlns="" id="{D44EC16D-FF8C-26DB-FEDC-FCBCBC7874B6}"/>
                </a:ext>
              </a:extLst>
            </p:cNvPr>
            <p:cNvGrpSpPr/>
            <p:nvPr/>
          </p:nvGrpSpPr>
          <p:grpSpPr>
            <a:xfrm>
              <a:off x="2807499" y="6905320"/>
              <a:ext cx="288443" cy="359087"/>
              <a:chOff x="502358" y="1493207"/>
              <a:chExt cx="4258379" cy="6086389"/>
            </a:xfrm>
          </p:grpSpPr>
          <p:sp>
            <p:nvSpPr>
              <p:cNvPr id="34" name="Freeform: Shape 33">
                <a:extLst>
                  <a:ext uri="{FF2B5EF4-FFF2-40B4-BE49-F238E27FC236}">
                    <a16:creationId xmlns:a16="http://schemas.microsoft.com/office/drawing/2014/main" xmlns="" id="{F5DEDB0B-A9FF-8C4B-E1C1-FAC7065FD9CE}"/>
                  </a:ext>
                </a:extLst>
              </p:cNvPr>
              <p:cNvSpPr/>
              <p:nvPr/>
            </p:nvSpPr>
            <p:spPr>
              <a:xfrm>
                <a:off x="884481" y="1821961"/>
                <a:ext cx="221762" cy="5264650"/>
              </a:xfrm>
              <a:custGeom>
                <a:avLst/>
                <a:gdLst>
                  <a:gd name="connsiteX0" fmla="*/ 0 w 221761"/>
                  <a:gd name="connsiteY0" fmla="*/ 0 h 4054963"/>
                  <a:gd name="connsiteX1" fmla="*/ 221761 w 221761"/>
                  <a:gd name="connsiteY1" fmla="*/ 0 h 4054963"/>
                  <a:gd name="connsiteX2" fmla="*/ 221761 w 221761"/>
                  <a:gd name="connsiteY2" fmla="*/ 4054964 h 4054963"/>
                  <a:gd name="connsiteX3" fmla="*/ 0 w 221761"/>
                  <a:gd name="connsiteY3" fmla="*/ 4054964 h 4054963"/>
                </a:gdLst>
                <a:ahLst/>
                <a:cxnLst>
                  <a:cxn ang="0">
                    <a:pos x="connsiteX0" y="connsiteY0"/>
                  </a:cxn>
                  <a:cxn ang="0">
                    <a:pos x="connsiteX1" y="connsiteY1"/>
                  </a:cxn>
                  <a:cxn ang="0">
                    <a:pos x="connsiteX2" y="connsiteY2"/>
                  </a:cxn>
                  <a:cxn ang="0">
                    <a:pos x="connsiteX3" y="connsiteY3"/>
                  </a:cxn>
                </a:cxnLst>
                <a:rect l="l" t="t" r="r" b="b"/>
                <a:pathLst>
                  <a:path w="221761" h="4054963">
                    <a:moveTo>
                      <a:pt x="0" y="0"/>
                    </a:moveTo>
                    <a:lnTo>
                      <a:pt x="221761" y="0"/>
                    </a:lnTo>
                    <a:lnTo>
                      <a:pt x="221761" y="4054964"/>
                    </a:lnTo>
                    <a:lnTo>
                      <a:pt x="0" y="4054964"/>
                    </a:lnTo>
                    <a:close/>
                  </a:path>
                </a:pathLst>
              </a:custGeom>
              <a:solidFill>
                <a:schemeClr val="bg2">
                  <a:lumMod val="100000"/>
                </a:schemeClr>
              </a:solidFill>
              <a:ln w="9525" cap="flat">
                <a:solidFill>
                  <a:schemeClr val="tx2"/>
                </a:solidFill>
                <a:prstDash val="solid"/>
                <a:miter/>
              </a:ln>
            </p:spPr>
            <p:txBody>
              <a:bodyPr rtlCol="0" anchor="ctr"/>
              <a:lstStyle/>
              <a:p>
                <a:endParaRPr lang="en-US"/>
              </a:p>
            </p:txBody>
          </p:sp>
          <p:grpSp>
            <p:nvGrpSpPr>
              <p:cNvPr id="35" name="Graphic 17">
                <a:extLst>
                  <a:ext uri="{FF2B5EF4-FFF2-40B4-BE49-F238E27FC236}">
                    <a16:creationId xmlns:a16="http://schemas.microsoft.com/office/drawing/2014/main" xmlns="" id="{C2BFA398-5CC6-AC36-CF80-AE48D6A80D31}"/>
                  </a:ext>
                </a:extLst>
              </p:cNvPr>
              <p:cNvGrpSpPr/>
              <p:nvPr/>
            </p:nvGrpSpPr>
            <p:grpSpPr>
              <a:xfrm>
                <a:off x="831094" y="1493207"/>
                <a:ext cx="328555" cy="5922160"/>
                <a:chOff x="4295565" y="990600"/>
                <a:chExt cx="328555" cy="5922160"/>
              </a:xfrm>
              <a:solidFill>
                <a:srgbClr val="CDD3DA"/>
              </a:solidFill>
            </p:grpSpPr>
            <p:sp>
              <p:nvSpPr>
                <p:cNvPr id="41" name="Freeform: Shape 40">
                  <a:extLst>
                    <a:ext uri="{FF2B5EF4-FFF2-40B4-BE49-F238E27FC236}">
                      <a16:creationId xmlns:a16="http://schemas.microsoft.com/office/drawing/2014/main" xmlns="" id="{3BF81C01-793A-EB5E-BCD5-33207304FA52}"/>
                    </a:ext>
                  </a:extLst>
                </p:cNvPr>
                <p:cNvSpPr/>
                <p:nvPr/>
              </p:nvSpPr>
              <p:spPr>
                <a:xfrm>
                  <a:off x="4295565" y="990600"/>
                  <a:ext cx="328555" cy="328755"/>
                </a:xfrm>
                <a:custGeom>
                  <a:avLst/>
                  <a:gdLst>
                    <a:gd name="connsiteX0" fmla="*/ 0 w 328555"/>
                    <a:gd name="connsiteY0" fmla="*/ 0 h 328755"/>
                    <a:gd name="connsiteX1" fmla="*/ 328555 w 328555"/>
                    <a:gd name="connsiteY1" fmla="*/ 0 h 328755"/>
                    <a:gd name="connsiteX2" fmla="*/ 328555 w 328555"/>
                    <a:gd name="connsiteY2" fmla="*/ 328755 h 328755"/>
                    <a:gd name="connsiteX3" fmla="*/ 0 w 328555"/>
                    <a:gd name="connsiteY3" fmla="*/ 328755 h 328755"/>
                  </a:gdLst>
                  <a:ahLst/>
                  <a:cxnLst>
                    <a:cxn ang="0">
                      <a:pos x="connsiteX0" y="connsiteY0"/>
                    </a:cxn>
                    <a:cxn ang="0">
                      <a:pos x="connsiteX1" y="connsiteY1"/>
                    </a:cxn>
                    <a:cxn ang="0">
                      <a:pos x="connsiteX2" y="connsiteY2"/>
                    </a:cxn>
                    <a:cxn ang="0">
                      <a:pos x="connsiteX3" y="connsiteY3"/>
                    </a:cxn>
                  </a:cxnLst>
                  <a:rect l="l" t="t" r="r" b="b"/>
                  <a:pathLst>
                    <a:path w="328555" h="328755">
                      <a:moveTo>
                        <a:pt x="0" y="0"/>
                      </a:moveTo>
                      <a:lnTo>
                        <a:pt x="328555" y="0"/>
                      </a:lnTo>
                      <a:lnTo>
                        <a:pt x="328555" y="328755"/>
                      </a:lnTo>
                      <a:lnTo>
                        <a:pt x="0" y="328755"/>
                      </a:lnTo>
                      <a:close/>
                    </a:path>
                  </a:pathLst>
                </a:custGeom>
                <a:solidFill>
                  <a:schemeClr val="bg1">
                    <a:lumMod val="85000"/>
                  </a:schemeClr>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xmlns="" id="{AA0DB4BB-510F-5A44-C687-9CFF4B0B4777}"/>
                    </a:ext>
                  </a:extLst>
                </p:cNvPr>
                <p:cNvSpPr/>
                <p:nvPr/>
              </p:nvSpPr>
              <p:spPr>
                <a:xfrm>
                  <a:off x="4295565" y="6584005"/>
                  <a:ext cx="328555" cy="328755"/>
                </a:xfrm>
                <a:custGeom>
                  <a:avLst/>
                  <a:gdLst>
                    <a:gd name="connsiteX0" fmla="*/ 0 w 328555"/>
                    <a:gd name="connsiteY0" fmla="*/ 0 h 328755"/>
                    <a:gd name="connsiteX1" fmla="*/ 328555 w 328555"/>
                    <a:gd name="connsiteY1" fmla="*/ 0 h 328755"/>
                    <a:gd name="connsiteX2" fmla="*/ 328555 w 328555"/>
                    <a:gd name="connsiteY2" fmla="*/ 328756 h 328755"/>
                    <a:gd name="connsiteX3" fmla="*/ 0 w 328555"/>
                    <a:gd name="connsiteY3" fmla="*/ 328756 h 328755"/>
                  </a:gdLst>
                  <a:ahLst/>
                  <a:cxnLst>
                    <a:cxn ang="0">
                      <a:pos x="connsiteX0" y="connsiteY0"/>
                    </a:cxn>
                    <a:cxn ang="0">
                      <a:pos x="connsiteX1" y="connsiteY1"/>
                    </a:cxn>
                    <a:cxn ang="0">
                      <a:pos x="connsiteX2" y="connsiteY2"/>
                    </a:cxn>
                    <a:cxn ang="0">
                      <a:pos x="connsiteX3" y="connsiteY3"/>
                    </a:cxn>
                  </a:cxnLst>
                  <a:rect l="l" t="t" r="r" b="b"/>
                  <a:pathLst>
                    <a:path w="328555" h="328755">
                      <a:moveTo>
                        <a:pt x="0" y="0"/>
                      </a:moveTo>
                      <a:lnTo>
                        <a:pt x="328555" y="0"/>
                      </a:lnTo>
                      <a:lnTo>
                        <a:pt x="328555" y="328756"/>
                      </a:lnTo>
                      <a:lnTo>
                        <a:pt x="0" y="328756"/>
                      </a:lnTo>
                      <a:close/>
                    </a:path>
                  </a:pathLst>
                </a:custGeom>
                <a:solidFill>
                  <a:schemeClr val="bg1">
                    <a:lumMod val="85000"/>
                  </a:schemeClr>
                </a:solidFill>
                <a:ln w="9525" cap="flat">
                  <a:noFill/>
                  <a:prstDash val="solid"/>
                  <a:miter/>
                </a:ln>
              </p:spPr>
              <p:txBody>
                <a:bodyPr rtlCol="0" anchor="ctr"/>
                <a:lstStyle/>
                <a:p>
                  <a:endParaRPr lang="en-US"/>
                </a:p>
              </p:txBody>
            </p:sp>
          </p:grpSp>
          <p:sp>
            <p:nvSpPr>
              <p:cNvPr id="36" name="Freeform: Shape 35">
                <a:extLst>
                  <a:ext uri="{FF2B5EF4-FFF2-40B4-BE49-F238E27FC236}">
                    <a16:creationId xmlns:a16="http://schemas.microsoft.com/office/drawing/2014/main" xmlns="" id="{5C405247-D71E-7CA5-D9CF-CB1EFBF2D77C}"/>
                  </a:ext>
                </a:extLst>
              </p:cNvPr>
              <p:cNvSpPr/>
              <p:nvPr/>
            </p:nvSpPr>
            <p:spPr>
              <a:xfrm>
                <a:off x="502358" y="7415309"/>
                <a:ext cx="986085" cy="164287"/>
              </a:xfrm>
              <a:custGeom>
                <a:avLst/>
                <a:gdLst>
                  <a:gd name="connsiteX0" fmla="*/ 0 w 986085"/>
                  <a:gd name="connsiteY0" fmla="*/ 0 h 164287"/>
                  <a:gd name="connsiteX1" fmla="*/ 986085 w 986085"/>
                  <a:gd name="connsiteY1" fmla="*/ 0 h 164287"/>
                  <a:gd name="connsiteX2" fmla="*/ 986085 w 986085"/>
                  <a:gd name="connsiteY2" fmla="*/ 164287 h 164287"/>
                  <a:gd name="connsiteX3" fmla="*/ 0 w 986085"/>
                  <a:gd name="connsiteY3" fmla="*/ 164287 h 164287"/>
                </a:gdLst>
                <a:ahLst/>
                <a:cxnLst>
                  <a:cxn ang="0">
                    <a:pos x="connsiteX0" y="connsiteY0"/>
                  </a:cxn>
                  <a:cxn ang="0">
                    <a:pos x="connsiteX1" y="connsiteY1"/>
                  </a:cxn>
                  <a:cxn ang="0">
                    <a:pos x="connsiteX2" y="connsiteY2"/>
                  </a:cxn>
                  <a:cxn ang="0">
                    <a:pos x="connsiteX3" y="connsiteY3"/>
                  </a:cxn>
                </a:cxnLst>
                <a:rect l="l" t="t" r="r" b="b"/>
                <a:pathLst>
                  <a:path w="986085" h="164287">
                    <a:moveTo>
                      <a:pt x="0" y="0"/>
                    </a:moveTo>
                    <a:lnTo>
                      <a:pt x="986085" y="0"/>
                    </a:lnTo>
                    <a:lnTo>
                      <a:pt x="986085" y="164287"/>
                    </a:lnTo>
                    <a:lnTo>
                      <a:pt x="0" y="164287"/>
                    </a:lnTo>
                    <a:close/>
                  </a:path>
                </a:pathLst>
              </a:custGeom>
              <a:solidFill>
                <a:schemeClr val="bg2">
                  <a:lumMod val="75000"/>
                </a:schemeClr>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xmlns="" id="{340A18BF-ABAF-C8B8-832F-C3A80868160D}"/>
                  </a:ext>
                </a:extLst>
              </p:cNvPr>
              <p:cNvSpPr/>
              <p:nvPr/>
            </p:nvSpPr>
            <p:spPr>
              <a:xfrm>
                <a:off x="2706433" y="2314985"/>
                <a:ext cx="2054304" cy="1834610"/>
              </a:xfrm>
              <a:custGeom>
                <a:avLst/>
                <a:gdLst>
                  <a:gd name="connsiteX0" fmla="*/ 2054304 w 2054304"/>
                  <a:gd name="connsiteY0" fmla="*/ 1834610 h 1834610"/>
                  <a:gd name="connsiteX1" fmla="*/ 0 w 2054304"/>
                  <a:gd name="connsiteY1" fmla="*/ 1834610 h 1834610"/>
                  <a:gd name="connsiteX2" fmla="*/ 0 w 2054304"/>
                  <a:gd name="connsiteY2" fmla="*/ 0 h 1834610"/>
                  <a:gd name="connsiteX3" fmla="*/ 2054304 w 2054304"/>
                  <a:gd name="connsiteY3" fmla="*/ 0 h 1834610"/>
                  <a:gd name="connsiteX4" fmla="*/ 1411329 w 2054304"/>
                  <a:gd name="connsiteY4" fmla="*/ 917077 h 183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4304" h="1834610">
                    <a:moveTo>
                      <a:pt x="2054304" y="1834610"/>
                    </a:moveTo>
                    <a:lnTo>
                      <a:pt x="0" y="1834610"/>
                    </a:lnTo>
                    <a:lnTo>
                      <a:pt x="0" y="0"/>
                    </a:lnTo>
                    <a:lnTo>
                      <a:pt x="2054304" y="0"/>
                    </a:lnTo>
                    <a:lnTo>
                      <a:pt x="1411329" y="917077"/>
                    </a:lnTo>
                    <a:close/>
                  </a:path>
                </a:pathLst>
              </a:custGeom>
              <a:solidFill>
                <a:srgbClr val="034EA2"/>
              </a:soli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BFAFDE4E-4374-5AC1-9ECB-159AED95CBE5}"/>
                  </a:ext>
                </a:extLst>
              </p:cNvPr>
              <p:cNvSpPr/>
              <p:nvPr/>
            </p:nvSpPr>
            <p:spPr>
              <a:xfrm>
                <a:off x="2706433" y="2314985"/>
                <a:ext cx="843276" cy="1834610"/>
              </a:xfrm>
              <a:custGeom>
                <a:avLst/>
                <a:gdLst>
                  <a:gd name="connsiteX0" fmla="*/ 518798 w 843276"/>
                  <a:gd name="connsiteY0" fmla="*/ 0 h 1834610"/>
                  <a:gd name="connsiteX1" fmla="*/ 0 w 843276"/>
                  <a:gd name="connsiteY1" fmla="*/ 0 h 1834610"/>
                  <a:gd name="connsiteX2" fmla="*/ 0 w 843276"/>
                  <a:gd name="connsiteY2" fmla="*/ 1834610 h 1834610"/>
                  <a:gd name="connsiteX3" fmla="*/ 843277 w 843276"/>
                  <a:gd name="connsiteY3" fmla="*/ 1834610 h 1834610"/>
                </a:gdLst>
                <a:ahLst/>
                <a:cxnLst>
                  <a:cxn ang="0">
                    <a:pos x="connsiteX0" y="connsiteY0"/>
                  </a:cxn>
                  <a:cxn ang="0">
                    <a:pos x="connsiteX1" y="connsiteY1"/>
                  </a:cxn>
                  <a:cxn ang="0">
                    <a:pos x="connsiteX2" y="connsiteY2"/>
                  </a:cxn>
                  <a:cxn ang="0">
                    <a:pos x="connsiteX3" y="connsiteY3"/>
                  </a:cxn>
                </a:cxnLst>
                <a:rect l="l" t="t" r="r" b="b"/>
                <a:pathLst>
                  <a:path w="843276" h="1834610">
                    <a:moveTo>
                      <a:pt x="518798" y="0"/>
                    </a:moveTo>
                    <a:lnTo>
                      <a:pt x="0" y="0"/>
                    </a:lnTo>
                    <a:lnTo>
                      <a:pt x="0" y="1834610"/>
                    </a:lnTo>
                    <a:lnTo>
                      <a:pt x="843277" y="1834610"/>
                    </a:lnTo>
                    <a:close/>
                  </a:path>
                </a:pathLst>
              </a:custGeom>
              <a:solidFill>
                <a:srgbClr val="034EA2">
                  <a:alpha val="50000"/>
                </a:srgbClr>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7EAE2C38-0381-0C01-77AA-A93DAB0C192B}"/>
                  </a:ext>
                </a:extLst>
              </p:cNvPr>
              <p:cNvSpPr/>
              <p:nvPr/>
            </p:nvSpPr>
            <p:spPr>
              <a:xfrm>
                <a:off x="1106243" y="1950006"/>
                <a:ext cx="2054304" cy="1834457"/>
              </a:xfrm>
              <a:custGeom>
                <a:avLst/>
                <a:gdLst>
                  <a:gd name="connsiteX0" fmla="*/ 0 w 2054304"/>
                  <a:gd name="connsiteY0" fmla="*/ 0 h 1834457"/>
                  <a:gd name="connsiteX1" fmla="*/ 2054305 w 2054304"/>
                  <a:gd name="connsiteY1" fmla="*/ 0 h 1834457"/>
                  <a:gd name="connsiteX2" fmla="*/ 2054305 w 2054304"/>
                  <a:gd name="connsiteY2" fmla="*/ 1834458 h 1834457"/>
                  <a:gd name="connsiteX3" fmla="*/ 0 w 2054304"/>
                  <a:gd name="connsiteY3" fmla="*/ 1834458 h 1834457"/>
                </a:gdLst>
                <a:ahLst/>
                <a:cxnLst>
                  <a:cxn ang="0">
                    <a:pos x="connsiteX0" y="connsiteY0"/>
                  </a:cxn>
                  <a:cxn ang="0">
                    <a:pos x="connsiteX1" y="connsiteY1"/>
                  </a:cxn>
                  <a:cxn ang="0">
                    <a:pos x="connsiteX2" y="connsiteY2"/>
                  </a:cxn>
                  <a:cxn ang="0">
                    <a:pos x="connsiteX3" y="connsiteY3"/>
                  </a:cxn>
                </a:cxnLst>
                <a:rect l="l" t="t" r="r" b="b"/>
                <a:pathLst>
                  <a:path w="2054304" h="1834457">
                    <a:moveTo>
                      <a:pt x="0" y="0"/>
                    </a:moveTo>
                    <a:lnTo>
                      <a:pt x="2054305" y="0"/>
                    </a:lnTo>
                    <a:lnTo>
                      <a:pt x="2054305" y="1834458"/>
                    </a:lnTo>
                    <a:lnTo>
                      <a:pt x="0" y="1834458"/>
                    </a:lnTo>
                    <a:close/>
                  </a:path>
                </a:pathLst>
              </a:custGeom>
              <a:solidFill>
                <a:srgbClr val="034EA2"/>
              </a:soli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xmlns="" id="{C49A08C2-645A-6143-A771-A10B00C28C8F}"/>
                  </a:ext>
                </a:extLst>
              </p:cNvPr>
              <p:cNvSpPr/>
              <p:nvPr/>
            </p:nvSpPr>
            <p:spPr>
              <a:xfrm>
                <a:off x="2706433" y="3784426"/>
                <a:ext cx="454113" cy="365350"/>
              </a:xfrm>
              <a:custGeom>
                <a:avLst/>
                <a:gdLst>
                  <a:gd name="connsiteX0" fmla="*/ 454114 w 454113"/>
                  <a:gd name="connsiteY0" fmla="*/ 0 h 365350"/>
                  <a:gd name="connsiteX1" fmla="*/ 0 w 454113"/>
                  <a:gd name="connsiteY1" fmla="*/ 0 h 365350"/>
                  <a:gd name="connsiteX2" fmla="*/ 0 w 454113"/>
                  <a:gd name="connsiteY2" fmla="*/ 365350 h 365350"/>
                </a:gdLst>
                <a:ahLst/>
                <a:cxnLst>
                  <a:cxn ang="0">
                    <a:pos x="connsiteX0" y="connsiteY0"/>
                  </a:cxn>
                  <a:cxn ang="0">
                    <a:pos x="connsiteX1" y="connsiteY1"/>
                  </a:cxn>
                  <a:cxn ang="0">
                    <a:pos x="connsiteX2" y="connsiteY2"/>
                  </a:cxn>
                </a:cxnLst>
                <a:rect l="l" t="t" r="r" b="b"/>
                <a:pathLst>
                  <a:path w="454113" h="365350">
                    <a:moveTo>
                      <a:pt x="454114" y="0"/>
                    </a:moveTo>
                    <a:lnTo>
                      <a:pt x="0" y="0"/>
                    </a:lnTo>
                    <a:lnTo>
                      <a:pt x="0" y="365350"/>
                    </a:lnTo>
                    <a:close/>
                  </a:path>
                </a:pathLst>
              </a:custGeom>
              <a:solidFill>
                <a:srgbClr val="0C233C">
                  <a:alpha val="50000"/>
                </a:srgbClr>
              </a:solidFill>
              <a:ln w="9525" cap="flat">
                <a:noFill/>
                <a:prstDash val="solid"/>
                <a:miter/>
              </a:ln>
            </p:spPr>
            <p:txBody>
              <a:bodyPr rtlCol="0" anchor="ctr"/>
              <a:lstStyle/>
              <a:p>
                <a:endParaRPr lang="en-US"/>
              </a:p>
            </p:txBody>
          </p:sp>
        </p:grpSp>
        <p:sp>
          <p:nvSpPr>
            <p:cNvPr id="33" name="Oval 32">
              <a:extLst>
                <a:ext uri="{FF2B5EF4-FFF2-40B4-BE49-F238E27FC236}">
                  <a16:creationId xmlns:a16="http://schemas.microsoft.com/office/drawing/2014/main" xmlns="" id="{02A82E20-317D-8771-1DC8-BF7246CB6F38}"/>
                </a:ext>
              </a:extLst>
            </p:cNvPr>
            <p:cNvSpPr/>
            <p:nvPr/>
          </p:nvSpPr>
          <p:spPr>
            <a:xfrm>
              <a:off x="2639043" y="6754507"/>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43" name="Group 42">
            <a:extLst>
              <a:ext uri="{FF2B5EF4-FFF2-40B4-BE49-F238E27FC236}">
                <a16:creationId xmlns:a16="http://schemas.microsoft.com/office/drawing/2014/main" xmlns="" id="{0EBB0815-545C-01CF-AD82-0377E22EDDFD}"/>
              </a:ext>
            </a:extLst>
          </p:cNvPr>
          <p:cNvGrpSpPr/>
          <p:nvPr/>
        </p:nvGrpSpPr>
        <p:grpSpPr>
          <a:xfrm>
            <a:off x="4249499" y="2530334"/>
            <a:ext cx="211229" cy="301361"/>
            <a:chOff x="2600847" y="2992826"/>
            <a:chExt cx="625354" cy="625354"/>
          </a:xfrm>
        </p:grpSpPr>
        <p:sp>
          <p:nvSpPr>
            <p:cNvPr id="44" name="Graphic 11" descr="Bank with solid fill">
              <a:extLst>
                <a:ext uri="{FF2B5EF4-FFF2-40B4-BE49-F238E27FC236}">
                  <a16:creationId xmlns:a16="http://schemas.microsoft.com/office/drawing/2014/main" xmlns="" id="{54C25ADF-F493-4E40-D17F-81D8E831CBE7}"/>
                </a:ext>
              </a:extLst>
            </p:cNvPr>
            <p:cNvSpPr/>
            <p:nvPr/>
          </p:nvSpPr>
          <p:spPr>
            <a:xfrm>
              <a:off x="2676364" y="3099778"/>
              <a:ext cx="492542" cy="402749"/>
            </a:xfrm>
            <a:custGeom>
              <a:avLst/>
              <a:gdLst>
                <a:gd name="connsiteX0" fmla="*/ 502367 w 553332"/>
                <a:gd name="connsiteY0" fmla="*/ 458683 h 524209"/>
                <a:gd name="connsiteX1" fmla="*/ 502367 w 553332"/>
                <a:gd name="connsiteY1" fmla="*/ 444122 h 524209"/>
                <a:gd name="connsiteX2" fmla="*/ 473245 w 553332"/>
                <a:gd name="connsiteY2" fmla="*/ 444122 h 524209"/>
                <a:gd name="connsiteX3" fmla="*/ 473245 w 553332"/>
                <a:gd name="connsiteY3" fmla="*/ 196579 h 524209"/>
                <a:gd name="connsiteX4" fmla="*/ 502367 w 553332"/>
                <a:gd name="connsiteY4" fmla="*/ 196579 h 524209"/>
                <a:gd name="connsiteX5" fmla="*/ 502367 w 553332"/>
                <a:gd name="connsiteY5" fmla="*/ 182017 h 524209"/>
                <a:gd name="connsiteX6" fmla="*/ 524210 w 553332"/>
                <a:gd name="connsiteY6" fmla="*/ 182017 h 524209"/>
                <a:gd name="connsiteX7" fmla="*/ 524210 w 553332"/>
                <a:gd name="connsiteY7" fmla="*/ 138333 h 524209"/>
                <a:gd name="connsiteX8" fmla="*/ 502367 w 553332"/>
                <a:gd name="connsiteY8" fmla="*/ 138333 h 524209"/>
                <a:gd name="connsiteX9" fmla="*/ 276666 w 553332"/>
                <a:gd name="connsiteY9" fmla="*/ 0 h 524209"/>
                <a:gd name="connsiteX10" fmla="*/ 50965 w 553332"/>
                <a:gd name="connsiteY10" fmla="*/ 138333 h 524209"/>
                <a:gd name="connsiteX11" fmla="*/ 29123 w 553332"/>
                <a:gd name="connsiteY11" fmla="*/ 138333 h 524209"/>
                <a:gd name="connsiteX12" fmla="*/ 29123 w 553332"/>
                <a:gd name="connsiteY12" fmla="*/ 182017 h 524209"/>
                <a:gd name="connsiteX13" fmla="*/ 50965 w 553332"/>
                <a:gd name="connsiteY13" fmla="*/ 182017 h 524209"/>
                <a:gd name="connsiteX14" fmla="*/ 50965 w 553332"/>
                <a:gd name="connsiteY14" fmla="*/ 196579 h 524209"/>
                <a:gd name="connsiteX15" fmla="*/ 80088 w 553332"/>
                <a:gd name="connsiteY15" fmla="*/ 196579 h 524209"/>
                <a:gd name="connsiteX16" fmla="*/ 80088 w 553332"/>
                <a:gd name="connsiteY16" fmla="*/ 444122 h 524209"/>
                <a:gd name="connsiteX17" fmla="*/ 50965 w 553332"/>
                <a:gd name="connsiteY17" fmla="*/ 444122 h 524209"/>
                <a:gd name="connsiteX18" fmla="*/ 50965 w 553332"/>
                <a:gd name="connsiteY18" fmla="*/ 458683 h 524209"/>
                <a:gd name="connsiteX19" fmla="*/ 0 w 553332"/>
                <a:gd name="connsiteY19" fmla="*/ 495087 h 524209"/>
                <a:gd name="connsiteX20" fmla="*/ 0 w 553332"/>
                <a:gd name="connsiteY20" fmla="*/ 524210 h 524209"/>
                <a:gd name="connsiteX21" fmla="*/ 276666 w 553332"/>
                <a:gd name="connsiteY21" fmla="*/ 524210 h 524209"/>
                <a:gd name="connsiteX22" fmla="*/ 553332 w 553332"/>
                <a:gd name="connsiteY22" fmla="*/ 524210 h 524209"/>
                <a:gd name="connsiteX23" fmla="*/ 553332 w 553332"/>
                <a:gd name="connsiteY23" fmla="*/ 495087 h 524209"/>
                <a:gd name="connsiteX24" fmla="*/ 502367 w 553332"/>
                <a:gd name="connsiteY24" fmla="*/ 458683 h 524209"/>
                <a:gd name="connsiteX25" fmla="*/ 167456 w 553332"/>
                <a:gd name="connsiteY25" fmla="*/ 444122 h 524209"/>
                <a:gd name="connsiteX26" fmla="*/ 123772 w 553332"/>
                <a:gd name="connsiteY26" fmla="*/ 444122 h 524209"/>
                <a:gd name="connsiteX27" fmla="*/ 123772 w 553332"/>
                <a:gd name="connsiteY27" fmla="*/ 196579 h 524209"/>
                <a:gd name="connsiteX28" fmla="*/ 167456 w 553332"/>
                <a:gd name="connsiteY28" fmla="*/ 196579 h 524209"/>
                <a:gd name="connsiteX29" fmla="*/ 167456 w 553332"/>
                <a:gd name="connsiteY29" fmla="*/ 444122 h 524209"/>
                <a:gd name="connsiteX30" fmla="*/ 254824 w 553332"/>
                <a:gd name="connsiteY30" fmla="*/ 444122 h 524209"/>
                <a:gd name="connsiteX31" fmla="*/ 211140 w 553332"/>
                <a:gd name="connsiteY31" fmla="*/ 444122 h 524209"/>
                <a:gd name="connsiteX32" fmla="*/ 211140 w 553332"/>
                <a:gd name="connsiteY32" fmla="*/ 196579 h 524209"/>
                <a:gd name="connsiteX33" fmla="*/ 254824 w 553332"/>
                <a:gd name="connsiteY33" fmla="*/ 196579 h 524209"/>
                <a:gd name="connsiteX34" fmla="*/ 254824 w 553332"/>
                <a:gd name="connsiteY34" fmla="*/ 444122 h 524209"/>
                <a:gd name="connsiteX35" fmla="*/ 269385 w 553332"/>
                <a:gd name="connsiteY35" fmla="*/ 123772 h 524209"/>
                <a:gd name="connsiteX36" fmla="*/ 240263 w 553332"/>
                <a:gd name="connsiteY36" fmla="*/ 94649 h 524209"/>
                <a:gd name="connsiteX37" fmla="*/ 269385 w 553332"/>
                <a:gd name="connsiteY37" fmla="*/ 65526 h 524209"/>
                <a:gd name="connsiteX38" fmla="*/ 298508 w 553332"/>
                <a:gd name="connsiteY38" fmla="*/ 94649 h 524209"/>
                <a:gd name="connsiteX39" fmla="*/ 269385 w 553332"/>
                <a:gd name="connsiteY39" fmla="*/ 123772 h 524209"/>
                <a:gd name="connsiteX40" fmla="*/ 342192 w 553332"/>
                <a:gd name="connsiteY40" fmla="*/ 444122 h 524209"/>
                <a:gd name="connsiteX41" fmla="*/ 298508 w 553332"/>
                <a:gd name="connsiteY41" fmla="*/ 444122 h 524209"/>
                <a:gd name="connsiteX42" fmla="*/ 298508 w 553332"/>
                <a:gd name="connsiteY42" fmla="*/ 196579 h 524209"/>
                <a:gd name="connsiteX43" fmla="*/ 342192 w 553332"/>
                <a:gd name="connsiteY43" fmla="*/ 196579 h 524209"/>
                <a:gd name="connsiteX44" fmla="*/ 342192 w 553332"/>
                <a:gd name="connsiteY44" fmla="*/ 444122 h 524209"/>
                <a:gd name="connsiteX45" fmla="*/ 429561 w 553332"/>
                <a:gd name="connsiteY45" fmla="*/ 444122 h 524209"/>
                <a:gd name="connsiteX46" fmla="*/ 385876 w 553332"/>
                <a:gd name="connsiteY46" fmla="*/ 444122 h 524209"/>
                <a:gd name="connsiteX47" fmla="*/ 385876 w 553332"/>
                <a:gd name="connsiteY47" fmla="*/ 196579 h 524209"/>
                <a:gd name="connsiteX48" fmla="*/ 429561 w 553332"/>
                <a:gd name="connsiteY48" fmla="*/ 196579 h 524209"/>
                <a:gd name="connsiteX49" fmla="*/ 429561 w 553332"/>
                <a:gd name="connsiteY49" fmla="*/ 444122 h 524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53332" h="524209">
                  <a:moveTo>
                    <a:pt x="502367" y="458683"/>
                  </a:moveTo>
                  <a:lnTo>
                    <a:pt x="502367" y="444122"/>
                  </a:lnTo>
                  <a:lnTo>
                    <a:pt x="473245" y="444122"/>
                  </a:lnTo>
                  <a:lnTo>
                    <a:pt x="473245" y="196579"/>
                  </a:lnTo>
                  <a:lnTo>
                    <a:pt x="502367" y="196579"/>
                  </a:lnTo>
                  <a:lnTo>
                    <a:pt x="502367" y="182017"/>
                  </a:lnTo>
                  <a:lnTo>
                    <a:pt x="524210" y="182017"/>
                  </a:lnTo>
                  <a:lnTo>
                    <a:pt x="524210" y="138333"/>
                  </a:lnTo>
                  <a:lnTo>
                    <a:pt x="502367" y="138333"/>
                  </a:lnTo>
                  <a:lnTo>
                    <a:pt x="276666" y="0"/>
                  </a:lnTo>
                  <a:lnTo>
                    <a:pt x="50965" y="138333"/>
                  </a:lnTo>
                  <a:lnTo>
                    <a:pt x="29123" y="138333"/>
                  </a:lnTo>
                  <a:lnTo>
                    <a:pt x="29123" y="182017"/>
                  </a:lnTo>
                  <a:lnTo>
                    <a:pt x="50965" y="182017"/>
                  </a:lnTo>
                  <a:lnTo>
                    <a:pt x="50965" y="196579"/>
                  </a:lnTo>
                  <a:lnTo>
                    <a:pt x="80088" y="196579"/>
                  </a:lnTo>
                  <a:lnTo>
                    <a:pt x="80088" y="444122"/>
                  </a:lnTo>
                  <a:lnTo>
                    <a:pt x="50965" y="444122"/>
                  </a:lnTo>
                  <a:lnTo>
                    <a:pt x="50965" y="458683"/>
                  </a:lnTo>
                  <a:lnTo>
                    <a:pt x="0" y="495087"/>
                  </a:lnTo>
                  <a:lnTo>
                    <a:pt x="0" y="524210"/>
                  </a:lnTo>
                  <a:lnTo>
                    <a:pt x="276666" y="524210"/>
                  </a:lnTo>
                  <a:lnTo>
                    <a:pt x="553332" y="524210"/>
                  </a:lnTo>
                  <a:lnTo>
                    <a:pt x="553332" y="495087"/>
                  </a:lnTo>
                  <a:lnTo>
                    <a:pt x="502367" y="458683"/>
                  </a:lnTo>
                  <a:close/>
                  <a:moveTo>
                    <a:pt x="167456" y="444122"/>
                  </a:moveTo>
                  <a:lnTo>
                    <a:pt x="123772" y="444122"/>
                  </a:lnTo>
                  <a:lnTo>
                    <a:pt x="123772" y="196579"/>
                  </a:lnTo>
                  <a:lnTo>
                    <a:pt x="167456" y="196579"/>
                  </a:lnTo>
                  <a:lnTo>
                    <a:pt x="167456" y="444122"/>
                  </a:lnTo>
                  <a:close/>
                  <a:moveTo>
                    <a:pt x="254824" y="444122"/>
                  </a:moveTo>
                  <a:lnTo>
                    <a:pt x="211140" y="444122"/>
                  </a:lnTo>
                  <a:lnTo>
                    <a:pt x="211140" y="196579"/>
                  </a:lnTo>
                  <a:lnTo>
                    <a:pt x="254824" y="196579"/>
                  </a:lnTo>
                  <a:lnTo>
                    <a:pt x="254824" y="444122"/>
                  </a:lnTo>
                  <a:close/>
                  <a:moveTo>
                    <a:pt x="269385" y="123772"/>
                  </a:moveTo>
                  <a:cubicBezTo>
                    <a:pt x="253368" y="123772"/>
                    <a:pt x="240263" y="110666"/>
                    <a:pt x="240263" y="94649"/>
                  </a:cubicBezTo>
                  <a:cubicBezTo>
                    <a:pt x="240263" y="78631"/>
                    <a:pt x="253368" y="65526"/>
                    <a:pt x="269385" y="65526"/>
                  </a:cubicBezTo>
                  <a:cubicBezTo>
                    <a:pt x="285403" y="65526"/>
                    <a:pt x="298508" y="78631"/>
                    <a:pt x="298508" y="94649"/>
                  </a:cubicBezTo>
                  <a:cubicBezTo>
                    <a:pt x="298508" y="110666"/>
                    <a:pt x="285403" y="123772"/>
                    <a:pt x="269385" y="123772"/>
                  </a:cubicBezTo>
                  <a:close/>
                  <a:moveTo>
                    <a:pt x="342192" y="444122"/>
                  </a:moveTo>
                  <a:lnTo>
                    <a:pt x="298508" y="444122"/>
                  </a:lnTo>
                  <a:lnTo>
                    <a:pt x="298508" y="196579"/>
                  </a:lnTo>
                  <a:lnTo>
                    <a:pt x="342192" y="196579"/>
                  </a:lnTo>
                  <a:lnTo>
                    <a:pt x="342192" y="444122"/>
                  </a:lnTo>
                  <a:close/>
                  <a:moveTo>
                    <a:pt x="429561" y="444122"/>
                  </a:moveTo>
                  <a:lnTo>
                    <a:pt x="385876" y="444122"/>
                  </a:lnTo>
                  <a:lnTo>
                    <a:pt x="385876" y="196579"/>
                  </a:lnTo>
                  <a:lnTo>
                    <a:pt x="429561" y="196579"/>
                  </a:lnTo>
                  <a:lnTo>
                    <a:pt x="429561" y="444122"/>
                  </a:lnTo>
                  <a:close/>
                </a:path>
              </a:pathLst>
            </a:custGeom>
            <a:solidFill>
              <a:schemeClr val="tx2"/>
            </a:solidFill>
            <a:ln w="7243" cap="flat">
              <a:noFill/>
              <a:prstDash val="solid"/>
              <a:miter/>
            </a:ln>
          </p:spPr>
          <p:txBody>
            <a:bodyPr rtlCol="0" anchor="ctr"/>
            <a:lstStyle/>
            <a:p>
              <a:endParaRPr lang="en-US"/>
            </a:p>
          </p:txBody>
        </p:sp>
        <p:sp>
          <p:nvSpPr>
            <p:cNvPr id="45" name="Oval 44">
              <a:extLst>
                <a:ext uri="{FF2B5EF4-FFF2-40B4-BE49-F238E27FC236}">
                  <a16:creationId xmlns:a16="http://schemas.microsoft.com/office/drawing/2014/main" xmlns="" id="{D474F318-CEF3-0718-C6AA-BFC7088CC25D}"/>
                </a:ext>
              </a:extLst>
            </p:cNvPr>
            <p:cNvSpPr/>
            <p:nvPr/>
          </p:nvSpPr>
          <p:spPr>
            <a:xfrm>
              <a:off x="2600847" y="2992826"/>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46" name="Group 45">
            <a:extLst>
              <a:ext uri="{FF2B5EF4-FFF2-40B4-BE49-F238E27FC236}">
                <a16:creationId xmlns:a16="http://schemas.microsoft.com/office/drawing/2014/main" xmlns="" id="{02DD75A1-A3DF-80EF-8561-C70557335563}"/>
              </a:ext>
            </a:extLst>
          </p:cNvPr>
          <p:cNvGrpSpPr/>
          <p:nvPr/>
        </p:nvGrpSpPr>
        <p:grpSpPr>
          <a:xfrm>
            <a:off x="4681660" y="2547394"/>
            <a:ext cx="211229" cy="288283"/>
            <a:chOff x="3789637" y="2992826"/>
            <a:chExt cx="625354" cy="625354"/>
          </a:xfrm>
        </p:grpSpPr>
        <p:sp>
          <p:nvSpPr>
            <p:cNvPr id="47" name="Oval 46">
              <a:extLst>
                <a:ext uri="{FF2B5EF4-FFF2-40B4-BE49-F238E27FC236}">
                  <a16:creationId xmlns:a16="http://schemas.microsoft.com/office/drawing/2014/main" xmlns="" id="{6230040E-5127-8C40-1A61-EFF448394BAD}"/>
                </a:ext>
              </a:extLst>
            </p:cNvPr>
            <p:cNvSpPr/>
            <p:nvPr/>
          </p:nvSpPr>
          <p:spPr>
            <a:xfrm>
              <a:off x="3789637" y="2992826"/>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nvGrpSpPr>
            <p:cNvPr id="48" name="Group 47">
              <a:extLst>
                <a:ext uri="{FF2B5EF4-FFF2-40B4-BE49-F238E27FC236}">
                  <a16:creationId xmlns:a16="http://schemas.microsoft.com/office/drawing/2014/main" xmlns="" id="{FA14E228-6542-20DA-D784-103F9A6BA5E7}"/>
                </a:ext>
              </a:extLst>
            </p:cNvPr>
            <p:cNvGrpSpPr/>
            <p:nvPr/>
          </p:nvGrpSpPr>
          <p:grpSpPr>
            <a:xfrm>
              <a:off x="3909083" y="3132118"/>
              <a:ext cx="365441" cy="368600"/>
              <a:chOff x="4368800" y="6332538"/>
              <a:chExt cx="795338" cy="787400"/>
            </a:xfrm>
          </p:grpSpPr>
          <p:sp>
            <p:nvSpPr>
              <p:cNvPr id="49" name="Freeform 122">
                <a:extLst>
                  <a:ext uri="{FF2B5EF4-FFF2-40B4-BE49-F238E27FC236}">
                    <a16:creationId xmlns:a16="http://schemas.microsoft.com/office/drawing/2014/main" xmlns="" id="{5921A41A-B04F-4C28-DD51-CF6D5DA10003}"/>
                  </a:ext>
                </a:extLst>
              </p:cNvPr>
              <p:cNvSpPr>
                <a:spLocks noEditPoints="1"/>
              </p:cNvSpPr>
              <p:nvPr/>
            </p:nvSpPr>
            <p:spPr bwMode="auto">
              <a:xfrm>
                <a:off x="4368800" y="6792913"/>
                <a:ext cx="336550" cy="327025"/>
              </a:xfrm>
              <a:custGeom>
                <a:avLst/>
                <a:gdLst>
                  <a:gd name="T0" fmla="*/ 17 w 89"/>
                  <a:gd name="T1" fmla="*/ 64 h 87"/>
                  <a:gd name="T2" fmla="*/ 17 w 89"/>
                  <a:gd name="T3" fmla="*/ 64 h 87"/>
                  <a:gd name="T4" fmla="*/ 18 w 89"/>
                  <a:gd name="T5" fmla="*/ 66 h 87"/>
                  <a:gd name="T6" fmla="*/ 28 w 89"/>
                  <a:gd name="T7" fmla="*/ 73 h 87"/>
                  <a:gd name="T8" fmla="*/ 37 w 89"/>
                  <a:gd name="T9" fmla="*/ 73 h 87"/>
                  <a:gd name="T10" fmla="*/ 45 w 89"/>
                  <a:gd name="T11" fmla="*/ 70 h 87"/>
                  <a:gd name="T12" fmla="*/ 47 w 89"/>
                  <a:gd name="T13" fmla="*/ 69 h 87"/>
                  <a:gd name="T14" fmla="*/ 79 w 89"/>
                  <a:gd name="T15" fmla="*/ 37 h 87"/>
                  <a:gd name="T16" fmla="*/ 76 w 89"/>
                  <a:gd name="T17" fmla="*/ 35 h 87"/>
                  <a:gd name="T18" fmla="*/ 73 w 89"/>
                  <a:gd name="T19" fmla="*/ 33 h 87"/>
                  <a:gd name="T20" fmla="*/ 42 w 89"/>
                  <a:gd name="T21" fmla="*/ 63 h 87"/>
                  <a:gd name="T22" fmla="*/ 41 w 89"/>
                  <a:gd name="T23" fmla="*/ 64 h 87"/>
                  <a:gd name="T24" fmla="*/ 17 w 89"/>
                  <a:gd name="T25" fmla="*/ 64 h 87"/>
                  <a:gd name="T26" fmla="*/ 56 w 89"/>
                  <a:gd name="T27" fmla="*/ 0 h 87"/>
                  <a:gd name="T28" fmla="*/ 16 w 89"/>
                  <a:gd name="T29" fmla="*/ 39 h 87"/>
                  <a:gd name="T30" fmla="*/ 14 w 89"/>
                  <a:gd name="T31" fmla="*/ 41 h 87"/>
                  <a:gd name="T32" fmla="*/ 13 w 89"/>
                  <a:gd name="T33" fmla="*/ 43 h 87"/>
                  <a:gd name="T34" fmla="*/ 43 w 89"/>
                  <a:gd name="T35" fmla="*/ 77 h 87"/>
                  <a:gd name="T36" fmla="*/ 47 w 89"/>
                  <a:gd name="T37" fmla="*/ 74 h 87"/>
                  <a:gd name="T38" fmla="*/ 48 w 89"/>
                  <a:gd name="T39" fmla="*/ 74 h 87"/>
                  <a:gd name="T40" fmla="*/ 49 w 89"/>
                  <a:gd name="T41" fmla="*/ 72 h 87"/>
                  <a:gd name="T42" fmla="*/ 89 w 89"/>
                  <a:gd name="T43" fmla="*/ 33 h 87"/>
                  <a:gd name="T44" fmla="*/ 84 w 89"/>
                  <a:gd name="T45" fmla="*/ 30 h 87"/>
                  <a:gd name="T46" fmla="*/ 59 w 89"/>
                  <a:gd name="T47" fmla="*/ 5 h 87"/>
                  <a:gd name="T48" fmla="*/ 56 w 89"/>
                  <a:gd name="T49"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9" h="87">
                    <a:moveTo>
                      <a:pt x="17" y="64"/>
                    </a:moveTo>
                    <a:cubicBezTo>
                      <a:pt x="17" y="64"/>
                      <a:pt x="17" y="64"/>
                      <a:pt x="17" y="64"/>
                    </a:cubicBezTo>
                    <a:cubicBezTo>
                      <a:pt x="18" y="66"/>
                      <a:pt x="18" y="66"/>
                      <a:pt x="18" y="66"/>
                    </a:cubicBezTo>
                    <a:cubicBezTo>
                      <a:pt x="20" y="69"/>
                      <a:pt x="24" y="72"/>
                      <a:pt x="28" y="73"/>
                    </a:cubicBezTo>
                    <a:cubicBezTo>
                      <a:pt x="31" y="74"/>
                      <a:pt x="34" y="74"/>
                      <a:pt x="37" y="73"/>
                    </a:cubicBezTo>
                    <a:cubicBezTo>
                      <a:pt x="41" y="73"/>
                      <a:pt x="43" y="71"/>
                      <a:pt x="45" y="70"/>
                    </a:cubicBezTo>
                    <a:cubicBezTo>
                      <a:pt x="47" y="69"/>
                      <a:pt x="47" y="69"/>
                      <a:pt x="47" y="69"/>
                    </a:cubicBezTo>
                    <a:cubicBezTo>
                      <a:pt x="79" y="37"/>
                      <a:pt x="79" y="37"/>
                      <a:pt x="79" y="37"/>
                    </a:cubicBezTo>
                    <a:cubicBezTo>
                      <a:pt x="76" y="35"/>
                      <a:pt x="76" y="35"/>
                      <a:pt x="76" y="35"/>
                    </a:cubicBezTo>
                    <a:cubicBezTo>
                      <a:pt x="73" y="33"/>
                      <a:pt x="73" y="33"/>
                      <a:pt x="73" y="33"/>
                    </a:cubicBezTo>
                    <a:cubicBezTo>
                      <a:pt x="42" y="63"/>
                      <a:pt x="42" y="63"/>
                      <a:pt x="42" y="63"/>
                    </a:cubicBezTo>
                    <a:cubicBezTo>
                      <a:pt x="41" y="64"/>
                      <a:pt x="41" y="64"/>
                      <a:pt x="41" y="64"/>
                    </a:cubicBezTo>
                    <a:cubicBezTo>
                      <a:pt x="34" y="70"/>
                      <a:pt x="24" y="69"/>
                      <a:pt x="17" y="64"/>
                    </a:cubicBezTo>
                    <a:close/>
                    <a:moveTo>
                      <a:pt x="56" y="0"/>
                    </a:moveTo>
                    <a:cubicBezTo>
                      <a:pt x="16" y="39"/>
                      <a:pt x="16" y="39"/>
                      <a:pt x="16" y="39"/>
                    </a:cubicBezTo>
                    <a:cubicBezTo>
                      <a:pt x="16" y="39"/>
                      <a:pt x="14" y="41"/>
                      <a:pt x="14" y="41"/>
                    </a:cubicBezTo>
                    <a:cubicBezTo>
                      <a:pt x="14" y="41"/>
                      <a:pt x="13" y="42"/>
                      <a:pt x="13" y="43"/>
                    </a:cubicBezTo>
                    <a:cubicBezTo>
                      <a:pt x="0" y="64"/>
                      <a:pt x="22" y="87"/>
                      <a:pt x="43" y="77"/>
                    </a:cubicBezTo>
                    <a:cubicBezTo>
                      <a:pt x="44" y="76"/>
                      <a:pt x="46" y="75"/>
                      <a:pt x="47" y="74"/>
                    </a:cubicBezTo>
                    <a:cubicBezTo>
                      <a:pt x="47" y="74"/>
                      <a:pt x="48" y="74"/>
                      <a:pt x="48" y="74"/>
                    </a:cubicBezTo>
                    <a:cubicBezTo>
                      <a:pt x="49" y="72"/>
                      <a:pt x="49" y="72"/>
                      <a:pt x="49" y="72"/>
                    </a:cubicBezTo>
                    <a:cubicBezTo>
                      <a:pt x="89" y="33"/>
                      <a:pt x="89" y="33"/>
                      <a:pt x="89" y="33"/>
                    </a:cubicBezTo>
                    <a:cubicBezTo>
                      <a:pt x="84" y="30"/>
                      <a:pt x="84" y="30"/>
                      <a:pt x="84" y="30"/>
                    </a:cubicBezTo>
                    <a:cubicBezTo>
                      <a:pt x="75" y="23"/>
                      <a:pt x="66" y="14"/>
                      <a:pt x="59" y="5"/>
                    </a:cubicBezTo>
                    <a:lnTo>
                      <a:pt x="56" y="0"/>
                    </a:lnTo>
                    <a:close/>
                  </a:path>
                </a:pathLst>
              </a:custGeom>
              <a:solidFill>
                <a:srgbClr val="034E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23">
                <a:extLst>
                  <a:ext uri="{FF2B5EF4-FFF2-40B4-BE49-F238E27FC236}">
                    <a16:creationId xmlns:a16="http://schemas.microsoft.com/office/drawing/2014/main" xmlns="" id="{CFDEF2FA-25CD-290B-B37D-0CFE4E096361}"/>
                  </a:ext>
                </a:extLst>
              </p:cNvPr>
              <p:cNvSpPr>
                <a:spLocks noEditPoints="1"/>
              </p:cNvSpPr>
              <p:nvPr/>
            </p:nvSpPr>
            <p:spPr bwMode="auto">
              <a:xfrm>
                <a:off x="4568825" y="6332538"/>
                <a:ext cx="595313" cy="598488"/>
              </a:xfrm>
              <a:custGeom>
                <a:avLst/>
                <a:gdLst>
                  <a:gd name="T0" fmla="*/ 135 w 158"/>
                  <a:gd name="T1" fmla="*/ 80 h 159"/>
                  <a:gd name="T2" fmla="*/ 79 w 158"/>
                  <a:gd name="T3" fmla="*/ 136 h 159"/>
                  <a:gd name="T4" fmla="*/ 23 w 158"/>
                  <a:gd name="T5" fmla="*/ 80 h 159"/>
                  <a:gd name="T6" fmla="*/ 79 w 158"/>
                  <a:gd name="T7" fmla="*/ 23 h 159"/>
                  <a:gd name="T8" fmla="*/ 135 w 158"/>
                  <a:gd name="T9" fmla="*/ 80 h 159"/>
                  <a:gd name="T10" fmla="*/ 79 w 158"/>
                  <a:gd name="T11" fmla="*/ 0 h 159"/>
                  <a:gd name="T12" fmla="*/ 0 w 158"/>
                  <a:gd name="T13" fmla="*/ 80 h 159"/>
                  <a:gd name="T14" fmla="*/ 79 w 158"/>
                  <a:gd name="T15" fmla="*/ 159 h 159"/>
                  <a:gd name="T16" fmla="*/ 158 w 158"/>
                  <a:gd name="T17" fmla="*/ 80 h 159"/>
                  <a:gd name="T18" fmla="*/ 79 w 158"/>
                  <a:gd name="T1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9">
                    <a:moveTo>
                      <a:pt x="135" y="80"/>
                    </a:moveTo>
                    <a:cubicBezTo>
                      <a:pt x="135" y="111"/>
                      <a:pt x="110" y="136"/>
                      <a:pt x="79" y="136"/>
                    </a:cubicBezTo>
                    <a:cubicBezTo>
                      <a:pt x="48" y="136"/>
                      <a:pt x="23" y="111"/>
                      <a:pt x="23" y="80"/>
                    </a:cubicBezTo>
                    <a:cubicBezTo>
                      <a:pt x="23" y="49"/>
                      <a:pt x="48" y="23"/>
                      <a:pt x="79" y="23"/>
                    </a:cubicBezTo>
                    <a:cubicBezTo>
                      <a:pt x="110" y="23"/>
                      <a:pt x="135" y="49"/>
                      <a:pt x="135" y="80"/>
                    </a:cubicBezTo>
                    <a:close/>
                    <a:moveTo>
                      <a:pt x="79" y="0"/>
                    </a:moveTo>
                    <a:cubicBezTo>
                      <a:pt x="35" y="0"/>
                      <a:pt x="0" y="36"/>
                      <a:pt x="0" y="80"/>
                    </a:cubicBezTo>
                    <a:cubicBezTo>
                      <a:pt x="0" y="123"/>
                      <a:pt x="35" y="159"/>
                      <a:pt x="79" y="159"/>
                    </a:cubicBezTo>
                    <a:cubicBezTo>
                      <a:pt x="123" y="159"/>
                      <a:pt x="158" y="123"/>
                      <a:pt x="158" y="80"/>
                    </a:cubicBezTo>
                    <a:cubicBezTo>
                      <a:pt x="158" y="36"/>
                      <a:pt x="123" y="0"/>
                      <a:pt x="79" y="0"/>
                    </a:cubicBezTo>
                    <a:close/>
                  </a:path>
                </a:pathLst>
              </a:custGeom>
              <a:solidFill>
                <a:srgbClr val="034E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51" name="Segnaposto piè di pagina 1">
            <a:extLst>
              <a:ext uri="{FF2B5EF4-FFF2-40B4-BE49-F238E27FC236}">
                <a16:creationId xmlns:a16="http://schemas.microsoft.com/office/drawing/2014/main" xmlns="" id="{047FDE31-E9F0-408E-9E2C-E98DC6AB1F50}"/>
              </a:ext>
            </a:extLst>
          </p:cNvPr>
          <p:cNvSpPr txBox="1">
            <a:spLocks/>
          </p:cNvSpPr>
          <p:nvPr/>
        </p:nvSpPr>
        <p:spPr>
          <a:xfrm>
            <a:off x="2699792" y="6592267"/>
            <a:ext cx="4472136" cy="365125"/>
          </a:xfrm>
          <a:prstGeom prst="rect">
            <a:avLst/>
          </a:prstGeom>
        </p:spPr>
        <p:txBody>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smtClean="0"/>
              <a:t>Copyright 2023 Celeris Group Limited - All rights reserved</a:t>
            </a:r>
            <a:endParaRPr lang="it-IT" sz="900" dirty="0"/>
          </a:p>
        </p:txBody>
      </p:sp>
    </p:spTree>
    <p:extLst>
      <p:ext uri="{BB962C8B-B14F-4D97-AF65-F5344CB8AC3E}">
        <p14:creationId xmlns:p14="http://schemas.microsoft.com/office/powerpoint/2010/main" val="1822419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olo 3">
            <a:extLst>
              <a:ext uri="{FF2B5EF4-FFF2-40B4-BE49-F238E27FC236}">
                <a16:creationId xmlns:a16="http://schemas.microsoft.com/office/drawing/2014/main" xmlns="" id="{956D504B-7678-E7C4-F77E-AB08E788FD6F}"/>
              </a:ext>
            </a:extLst>
          </p:cNvPr>
          <p:cNvSpPr>
            <a:spLocks noGrp="1"/>
          </p:cNvSpPr>
          <p:nvPr>
            <p:ph type="title"/>
          </p:nvPr>
        </p:nvSpPr>
        <p:spPr>
          <a:xfrm>
            <a:off x="685800" y="1"/>
            <a:ext cx="7886700" cy="782357"/>
          </a:xfrm>
        </p:spPr>
        <p:txBody>
          <a:bodyPr/>
          <a:lstStyle/>
          <a:p>
            <a:r>
              <a:rPr lang="en-GB" sz="2800" dirty="0"/>
              <a:t>Case </a:t>
            </a:r>
            <a:r>
              <a:rPr lang="en-GB" sz="2800" dirty="0" smtClean="0"/>
              <a:t>Study: </a:t>
            </a:r>
            <a:r>
              <a:rPr lang="en-GB" sz="2800" dirty="0" smtClean="0"/>
              <a:t>Digital </a:t>
            </a:r>
            <a:r>
              <a:rPr lang="en-GB" sz="2800" dirty="0"/>
              <a:t>VAT </a:t>
            </a:r>
            <a:r>
              <a:rPr lang="en-GB" sz="2800" dirty="0" smtClean="0"/>
              <a:t>Returns</a:t>
            </a:r>
            <a:endParaRPr lang="en-GB" sz="2800" dirty="0"/>
          </a:p>
        </p:txBody>
      </p:sp>
      <p:grpSp>
        <p:nvGrpSpPr>
          <p:cNvPr id="23" name="Group 22">
            <a:extLst>
              <a:ext uri="{FF2B5EF4-FFF2-40B4-BE49-F238E27FC236}">
                <a16:creationId xmlns:a16="http://schemas.microsoft.com/office/drawing/2014/main" xmlns="" id="{E66452BD-303F-7D07-1E04-4D46ADCB41F4}"/>
              </a:ext>
            </a:extLst>
          </p:cNvPr>
          <p:cNvGrpSpPr/>
          <p:nvPr/>
        </p:nvGrpSpPr>
        <p:grpSpPr>
          <a:xfrm>
            <a:off x="428625" y="1143000"/>
            <a:ext cx="8286750" cy="5382344"/>
            <a:chOff x="609600" y="1524000"/>
            <a:chExt cx="10694581" cy="5044907"/>
          </a:xfrm>
        </p:grpSpPr>
        <p:sp>
          <p:nvSpPr>
            <p:cNvPr id="19" name="Rectangle 18">
              <a:extLst>
                <a:ext uri="{FF2B5EF4-FFF2-40B4-BE49-F238E27FC236}">
                  <a16:creationId xmlns:a16="http://schemas.microsoft.com/office/drawing/2014/main" xmlns="" id="{85C8CE5C-90EE-1480-DC4B-AB59AE109728}"/>
                </a:ext>
              </a:extLst>
            </p:cNvPr>
            <p:cNvSpPr/>
            <p:nvPr/>
          </p:nvSpPr>
          <p:spPr>
            <a:xfrm>
              <a:off x="609600" y="1524000"/>
              <a:ext cx="5257800" cy="1905000"/>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spcAft>
                  <a:spcPts val="600"/>
                </a:spcAft>
              </a:pPr>
              <a:r>
                <a:rPr lang="en-US" sz="1600" b="1" dirty="0">
                  <a:solidFill>
                    <a:srgbClr val="034EA2"/>
                  </a:solidFill>
                  <a:effectLst/>
                  <a:latin typeface="+mj-lt"/>
                  <a:ea typeface="Calibri" panose="020F0502020204030204" pitchFamily="34" charset="0"/>
                  <a:cs typeface="Arial" panose="020B0604020202020204" pitchFamily="34" charset="0"/>
                </a:rPr>
                <a:t>Organization </a:t>
              </a:r>
              <a:endParaRPr lang="en-US" sz="1200" dirty="0">
                <a:solidFill>
                  <a:schemeClr val="tx1">
                    <a:lumMod val="50000"/>
                  </a:schemeClr>
                </a:solidFill>
                <a:effectLst/>
                <a:latin typeface="Arial Narrow" panose="020B0606020202030204" pitchFamily="34" charset="0"/>
                <a:ea typeface="Calibri" panose="020F0502020204030204" pitchFamily="34" charset="0"/>
                <a:cs typeface="Arial" panose="020B0604020202020204" pitchFamily="34" charset="0"/>
              </a:endParaRPr>
            </a:p>
            <a:p>
              <a:r>
                <a:rPr lang="en-US" sz="1150" dirty="0" smtClean="0">
                  <a:solidFill>
                    <a:schemeClr val="tx1">
                      <a:lumMod val="50000"/>
                    </a:schemeClr>
                  </a:solidFill>
                  <a:latin typeface="Arial Narrow" panose="020B0606020202030204" pitchFamily="34" charset="0"/>
                  <a:cs typeface="Arial" panose="020B0604020202020204" pitchFamily="34" charset="0"/>
                </a:rPr>
                <a:t>Digital VAT </a:t>
              </a:r>
              <a:r>
                <a:rPr lang="en-US" sz="1150" dirty="0">
                  <a:solidFill>
                    <a:schemeClr val="tx1">
                      <a:lumMod val="50000"/>
                    </a:schemeClr>
                  </a:solidFill>
                  <a:latin typeface="Arial Narrow" panose="020B0606020202030204" pitchFamily="34" charset="0"/>
                  <a:cs typeface="Arial" panose="020B0604020202020204" pitchFamily="34" charset="0"/>
                </a:rPr>
                <a:t>returns are becoming more and more common in Europe and globally. </a:t>
              </a:r>
              <a:endParaRPr lang="en-US" sz="1150" dirty="0" smtClean="0">
                <a:solidFill>
                  <a:schemeClr val="tx1">
                    <a:lumMod val="50000"/>
                  </a:schemeClr>
                </a:solidFill>
                <a:latin typeface="Arial Narrow" panose="020B0606020202030204" pitchFamily="34" charset="0"/>
                <a:cs typeface="Arial" panose="020B0604020202020204" pitchFamily="34" charset="0"/>
              </a:endParaRPr>
            </a:p>
            <a:p>
              <a:endParaRPr lang="en-US" sz="1150" dirty="0">
                <a:solidFill>
                  <a:schemeClr val="tx1">
                    <a:lumMod val="50000"/>
                  </a:schemeClr>
                </a:solidFill>
                <a:latin typeface="Arial Narrow" panose="020B0606020202030204" pitchFamily="34" charset="0"/>
                <a:cs typeface="Arial" panose="020B0604020202020204" pitchFamily="34" charset="0"/>
              </a:endParaRPr>
            </a:p>
            <a:p>
              <a:r>
                <a:rPr lang="en-US" sz="1150" dirty="0">
                  <a:solidFill>
                    <a:schemeClr val="tx1">
                      <a:lumMod val="50000"/>
                    </a:schemeClr>
                  </a:solidFill>
                  <a:latin typeface="Arial Narrow" panose="020B0606020202030204" pitchFamily="34" charset="0"/>
                  <a:cs typeface="Arial" panose="020B0604020202020204" pitchFamily="34" charset="0"/>
                </a:rPr>
                <a:t>The European Commission’s VAT in the Digital Age (</a:t>
              </a:r>
              <a:r>
                <a:rPr lang="en-US" sz="1150" dirty="0" err="1">
                  <a:solidFill>
                    <a:schemeClr val="tx1">
                      <a:lumMod val="50000"/>
                    </a:schemeClr>
                  </a:solidFill>
                  <a:latin typeface="Arial Narrow" panose="020B0606020202030204" pitchFamily="34" charset="0"/>
                  <a:cs typeface="Arial" panose="020B0604020202020204" pitchFamily="34" charset="0"/>
                </a:rPr>
                <a:t>ViDA</a:t>
              </a:r>
              <a:r>
                <a:rPr lang="en-US" sz="1150" dirty="0">
                  <a:solidFill>
                    <a:schemeClr val="tx1">
                      <a:lumMod val="50000"/>
                    </a:schemeClr>
                  </a:solidFill>
                  <a:latin typeface="Arial Narrow" panose="020B0606020202030204" pitchFamily="34" charset="0"/>
                  <a:cs typeface="Arial" panose="020B0604020202020204" pitchFamily="34" charset="0"/>
                </a:rPr>
                <a:t>) proposal foresees a move to real-time digital reporting based on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for businesses that operate cross-border in the EU. </a:t>
              </a:r>
            </a:p>
            <a:p>
              <a:pPr algn="ctr"/>
              <a:endParaRPr lang="fr-BE" dirty="0"/>
            </a:p>
          </p:txBody>
        </p:sp>
        <p:sp>
          <p:nvSpPr>
            <p:cNvPr id="20" name="Rectangle 19">
              <a:extLst>
                <a:ext uri="{FF2B5EF4-FFF2-40B4-BE49-F238E27FC236}">
                  <a16:creationId xmlns:a16="http://schemas.microsoft.com/office/drawing/2014/main" xmlns="" id="{245C2146-42BD-E3A4-367C-245A3BE063E5}"/>
                </a:ext>
              </a:extLst>
            </p:cNvPr>
            <p:cNvSpPr/>
            <p:nvPr/>
          </p:nvSpPr>
          <p:spPr>
            <a:xfrm>
              <a:off x="6046381" y="1524000"/>
              <a:ext cx="5257800" cy="1905000"/>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spcAft>
                  <a:spcPts val="600"/>
                </a:spcAft>
              </a:pPr>
              <a:r>
                <a:rPr lang="fr-BE" sz="1600" b="1" dirty="0" err="1">
                  <a:solidFill>
                    <a:srgbClr val="034EA2"/>
                  </a:solidFill>
                  <a:latin typeface="+mj-lt"/>
                  <a:cs typeface="Arial" panose="020B0604020202020204" pitchFamily="34" charset="0"/>
                </a:rPr>
                <a:t>Problem</a:t>
              </a:r>
              <a:r>
                <a:rPr lang="fr-BE" sz="1600" b="1" dirty="0">
                  <a:solidFill>
                    <a:srgbClr val="034EA2"/>
                  </a:solidFill>
                  <a:latin typeface="+mj-lt"/>
                  <a:cs typeface="Arial" panose="020B0604020202020204" pitchFamily="34" charset="0"/>
                </a:rPr>
                <a:t> </a:t>
              </a:r>
              <a:r>
                <a:rPr lang="fr-BE" sz="1600" b="1" dirty="0" err="1">
                  <a:solidFill>
                    <a:srgbClr val="034EA2"/>
                  </a:solidFill>
                  <a:latin typeface="+mj-lt"/>
                  <a:cs typeface="Arial" panose="020B0604020202020204" pitchFamily="34" charset="0"/>
                </a:rPr>
                <a:t>statement</a:t>
              </a:r>
              <a:endParaRPr lang="fr-BE" sz="1600" b="1" dirty="0">
                <a:solidFill>
                  <a:srgbClr val="034EA2"/>
                </a:solidFill>
                <a:latin typeface="+mj-lt"/>
                <a:cs typeface="Arial" panose="020B0604020202020204" pitchFamily="34" charset="0"/>
              </a:endParaRPr>
            </a:p>
            <a:p>
              <a:pPr algn="r"/>
              <a:r>
                <a:rPr lang="en-US" sz="1150" dirty="0">
                  <a:solidFill>
                    <a:schemeClr val="tx1">
                      <a:lumMod val="50000"/>
                    </a:schemeClr>
                  </a:solidFill>
                  <a:latin typeface="Arial Narrow" panose="020B0606020202030204" pitchFamily="34" charset="0"/>
                  <a:cs typeface="Arial" panose="020B0604020202020204" pitchFamily="34" charset="0"/>
                </a:rPr>
                <a:t>EU Member States lost €93 billion in VAT revenues in 2020. </a:t>
              </a:r>
            </a:p>
            <a:p>
              <a:pPr algn="r"/>
              <a:r>
                <a:rPr lang="en-US" sz="1150" dirty="0">
                  <a:solidFill>
                    <a:schemeClr val="tx1">
                      <a:lumMod val="50000"/>
                    </a:schemeClr>
                  </a:solidFill>
                  <a:latin typeface="Arial Narrow" panose="020B0606020202030204" pitchFamily="34" charset="0"/>
                  <a:cs typeface="Arial" panose="020B0604020202020204" pitchFamily="34" charset="0"/>
                </a:rPr>
                <a:t>Conservative estimates suggest that one quarter of the missing revenues can be attributed directly to VAT fraud linked to intra-EU trade.</a:t>
              </a:r>
            </a:p>
            <a:p>
              <a:pPr algn="ctr"/>
              <a:endParaRPr lang="fr-BE" dirty="0"/>
            </a:p>
          </p:txBody>
        </p:sp>
        <p:sp>
          <p:nvSpPr>
            <p:cNvPr id="21" name="Rectangle 20">
              <a:extLst>
                <a:ext uri="{FF2B5EF4-FFF2-40B4-BE49-F238E27FC236}">
                  <a16:creationId xmlns:a16="http://schemas.microsoft.com/office/drawing/2014/main" xmlns="" id="{55E1306A-B788-EBB6-563E-65B826ECBCD2}"/>
                </a:ext>
              </a:extLst>
            </p:cNvPr>
            <p:cNvSpPr/>
            <p:nvPr/>
          </p:nvSpPr>
          <p:spPr>
            <a:xfrm>
              <a:off x="613144" y="4170643"/>
              <a:ext cx="5257800" cy="2398264"/>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fr-BE" sz="1600" b="1" dirty="0">
                  <a:solidFill>
                    <a:srgbClr val="034EA2"/>
                  </a:solidFill>
                  <a:latin typeface="+mj-lt"/>
                  <a:cs typeface="Arial" panose="020B0604020202020204" pitchFamily="34" charset="0"/>
                </a:rPr>
                <a:t>Solution</a:t>
              </a:r>
            </a:p>
            <a:p>
              <a:r>
                <a:rPr lang="en-US" sz="1150" dirty="0" err="1">
                  <a:solidFill>
                    <a:schemeClr val="tx1">
                      <a:lumMod val="50000"/>
                    </a:schemeClr>
                  </a:solidFill>
                  <a:latin typeface="Arial Narrow" panose="020B0606020202030204" pitchFamily="34" charset="0"/>
                  <a:cs typeface="Arial" panose="020B0604020202020204" pitchFamily="34" charset="0"/>
                </a:rPr>
                <a:t>ViDA</a:t>
              </a:r>
              <a:r>
                <a:rPr lang="en-US" sz="1150" dirty="0">
                  <a:solidFill>
                    <a:schemeClr val="tx1">
                      <a:lumMod val="50000"/>
                    </a:schemeClr>
                  </a:solidFill>
                  <a:latin typeface="Arial Narrow" panose="020B0606020202030204" pitchFamily="34" charset="0"/>
                  <a:cs typeface="Arial" panose="020B0604020202020204" pitchFamily="34" charset="0"/>
                </a:rPr>
                <a:t> requires digital VAT returns to be based on a subset of data from an </a:t>
              </a:r>
              <a:r>
                <a:rPr lang="en-US" sz="1150" dirty="0" err="1">
                  <a:solidFill>
                    <a:schemeClr val="tx1">
                      <a:lumMod val="50000"/>
                    </a:schemeClr>
                  </a:solidFill>
                  <a:latin typeface="Arial Narrow" panose="020B0606020202030204" pitchFamily="34" charset="0"/>
                  <a:cs typeface="Arial" panose="020B0604020202020204" pitchFamily="34" charset="0"/>
                </a:rPr>
                <a:t>elnvoice</a:t>
              </a:r>
              <a:r>
                <a:rPr lang="en-US" sz="1150" dirty="0">
                  <a:solidFill>
                    <a:schemeClr val="tx1">
                      <a:lumMod val="50000"/>
                    </a:schemeClr>
                  </a:solidFill>
                  <a:latin typeface="Arial Narrow" panose="020B0606020202030204" pitchFamily="34" charset="0"/>
                  <a:cs typeface="Arial" panose="020B0604020202020204" pitchFamily="34" charset="0"/>
                </a:rPr>
                <a:t>. The format</a:t>
              </a:r>
            </a:p>
            <a:p>
              <a:r>
                <a:rPr lang="en-US" sz="1150" dirty="0">
                  <a:solidFill>
                    <a:schemeClr val="tx1">
                      <a:lumMod val="50000"/>
                    </a:schemeClr>
                  </a:solidFill>
                  <a:latin typeface="Arial Narrow" panose="020B0606020202030204" pitchFamily="34" charset="0"/>
                  <a:cs typeface="Arial" panose="020B0604020202020204" pitchFamily="34" charset="0"/>
                </a:rPr>
                <a:t>to be used is the European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standard (EN 16931) in its two mandatory syntaxes.</a:t>
              </a:r>
            </a:p>
            <a:p>
              <a:r>
                <a:rPr lang="en-US" sz="1150" dirty="0">
                  <a:solidFill>
                    <a:schemeClr val="tx1">
                      <a:lumMod val="50000"/>
                    </a:schemeClr>
                  </a:solidFill>
                  <a:latin typeface="Arial Narrow" panose="020B0606020202030204" pitchFamily="34" charset="0"/>
                  <a:cs typeface="Arial" panose="020B0604020202020204" pitchFamily="34" charset="0"/>
                </a:rPr>
                <a:t>ERP and accounting software in the EU should natively support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functionality, based on the EN 16931. The digital VAT reports will be developed based on the technical specifications that the European Commission should make available, by mid-2026 at the latest. </a:t>
              </a:r>
              <a:endParaRPr lang="en-US" sz="1150" dirty="0" smtClean="0">
                <a:solidFill>
                  <a:schemeClr val="tx1">
                    <a:lumMod val="50000"/>
                  </a:schemeClr>
                </a:solidFill>
                <a:latin typeface="Arial Narrow" panose="020B0606020202030204" pitchFamily="34" charset="0"/>
                <a:cs typeface="Arial" panose="020B0604020202020204" pitchFamily="34" charset="0"/>
              </a:endParaRPr>
            </a:p>
            <a:p>
              <a:endParaRPr lang="en-US" sz="1150" dirty="0">
                <a:solidFill>
                  <a:schemeClr val="tx1">
                    <a:lumMod val="50000"/>
                  </a:schemeClr>
                </a:solidFill>
                <a:latin typeface="Arial Narrow" panose="020B0606020202030204" pitchFamily="34" charset="0"/>
                <a:cs typeface="Arial" panose="020B0604020202020204" pitchFamily="34" charset="0"/>
              </a:endParaRPr>
            </a:p>
            <a:p>
              <a:r>
                <a:rPr lang="en-US" sz="1150" dirty="0">
                  <a:solidFill>
                    <a:schemeClr val="tx1">
                      <a:lumMod val="50000"/>
                    </a:schemeClr>
                  </a:solidFill>
                  <a:latin typeface="Arial Narrow" panose="020B0606020202030204" pitchFamily="34" charset="0"/>
                  <a:cs typeface="Arial" panose="020B0604020202020204" pitchFamily="34" charset="0"/>
                </a:rPr>
                <a:t>Digital VAT reports can be generated and transferred by tax-payers, or intermediaries, to tax authorities. Tools could also be made available by tax authorities for specific taxpayers. </a:t>
              </a:r>
            </a:p>
          </p:txBody>
        </p:sp>
        <p:sp>
          <p:nvSpPr>
            <p:cNvPr id="22" name="Rectangle 21">
              <a:extLst>
                <a:ext uri="{FF2B5EF4-FFF2-40B4-BE49-F238E27FC236}">
                  <a16:creationId xmlns:a16="http://schemas.microsoft.com/office/drawing/2014/main" xmlns="" id="{586A4808-5303-D108-B0F1-C530B7232525}"/>
                </a:ext>
              </a:extLst>
            </p:cNvPr>
            <p:cNvSpPr/>
            <p:nvPr/>
          </p:nvSpPr>
          <p:spPr>
            <a:xfrm>
              <a:off x="6046381" y="4175959"/>
              <a:ext cx="5257800" cy="2392948"/>
            </a:xfrm>
            <a:prstGeom prst="rect">
              <a:avLst/>
            </a:prstGeom>
            <a:solidFill>
              <a:srgbClr val="DBE8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spcAft>
                  <a:spcPts val="600"/>
                </a:spcAft>
              </a:pPr>
              <a:r>
                <a:rPr lang="fr-BE" sz="1600" b="1" dirty="0">
                  <a:solidFill>
                    <a:srgbClr val="034EA2"/>
                  </a:solidFill>
                  <a:latin typeface="+mj-lt"/>
                  <a:cs typeface="Arial" panose="020B0604020202020204" pitchFamily="34" charset="0"/>
                </a:rPr>
                <a:t>Obstacles</a:t>
              </a:r>
            </a:p>
            <a:p>
              <a:pPr algn="r"/>
              <a:r>
                <a:rPr lang="en-US" sz="1150" dirty="0">
                  <a:solidFill>
                    <a:schemeClr val="tx1">
                      <a:lumMod val="50000"/>
                    </a:schemeClr>
                  </a:solidFill>
                  <a:latin typeface="Arial Narrow" panose="020B0606020202030204" pitchFamily="34" charset="0"/>
                  <a:cs typeface="Arial" panose="020B0604020202020204" pitchFamily="34" charset="0"/>
                </a:rPr>
                <a:t>The pre-requisite is the use of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While B2G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has gained some traction in </a:t>
              </a:r>
            </a:p>
            <a:p>
              <a:pPr algn="r"/>
              <a:r>
                <a:rPr lang="en-US" sz="1150" dirty="0">
                  <a:solidFill>
                    <a:schemeClr val="tx1">
                      <a:lumMod val="50000"/>
                    </a:schemeClr>
                  </a:solidFill>
                  <a:latin typeface="Arial Narrow" panose="020B0606020202030204" pitchFamily="34" charset="0"/>
                  <a:cs typeface="Arial" panose="020B0604020202020204" pitchFamily="34" charset="0"/>
                </a:rPr>
                <a:t>the last 10 years in the EU thanks to governments mandates, B2B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adoption has been slow. Several EU government are planning to introduce B2B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mandates at the domestic level, also to be ready for compliance with </a:t>
              </a:r>
              <a:r>
                <a:rPr lang="en-US" sz="1150" dirty="0" err="1">
                  <a:solidFill>
                    <a:schemeClr val="tx1">
                      <a:lumMod val="50000"/>
                    </a:schemeClr>
                  </a:solidFill>
                  <a:latin typeface="Arial Narrow" panose="020B0606020202030204" pitchFamily="34" charset="0"/>
                  <a:cs typeface="Arial" panose="020B0604020202020204" pitchFamily="34" charset="0"/>
                </a:rPr>
                <a:t>ViDA</a:t>
              </a:r>
              <a:r>
                <a:rPr lang="en-US" sz="1150" dirty="0">
                  <a:solidFill>
                    <a:schemeClr val="tx1">
                      <a:lumMod val="50000"/>
                    </a:schemeClr>
                  </a:solidFill>
                  <a:latin typeface="Arial Narrow" panose="020B0606020202030204" pitchFamily="34" charset="0"/>
                  <a:cs typeface="Arial" panose="020B0604020202020204" pitchFamily="34" charset="0"/>
                </a:rPr>
                <a:t>.</a:t>
              </a:r>
            </a:p>
            <a:p>
              <a:pPr algn="r"/>
              <a:r>
                <a:rPr lang="en-US" sz="1150" dirty="0">
                  <a:solidFill>
                    <a:schemeClr val="tx1">
                      <a:lumMod val="50000"/>
                    </a:schemeClr>
                  </a:solidFill>
                  <a:latin typeface="Arial Narrow" panose="020B0606020202030204" pitchFamily="34" charset="0"/>
                  <a:cs typeface="Arial" panose="020B0604020202020204" pitchFamily="34" charset="0"/>
                </a:rPr>
                <a:t>ERP and accounting software vendors need to make investments which must be based on customer demand for </a:t>
              </a:r>
              <a:r>
                <a:rPr lang="en-US" sz="1150" dirty="0" err="1">
                  <a:solidFill>
                    <a:schemeClr val="tx1">
                      <a:lumMod val="50000"/>
                    </a:schemeClr>
                  </a:solidFill>
                  <a:latin typeface="Arial Narrow" panose="020B0606020202030204" pitchFamily="34" charset="0"/>
                  <a:cs typeface="Arial" panose="020B0604020202020204" pitchFamily="34" charset="0"/>
                </a:rPr>
                <a:t>eInvoicing</a:t>
              </a:r>
              <a:r>
                <a:rPr lang="en-US" sz="1150" dirty="0">
                  <a:solidFill>
                    <a:schemeClr val="tx1">
                      <a:lumMod val="50000"/>
                    </a:schemeClr>
                  </a:solidFill>
                  <a:latin typeface="Arial Narrow" panose="020B0606020202030204" pitchFamily="34" charset="0"/>
                  <a:cs typeface="Arial" panose="020B0604020202020204" pitchFamily="34" charset="0"/>
                </a:rPr>
                <a:t> services (and digital VAT reports)  and/or laws mandating its use.</a:t>
              </a:r>
            </a:p>
            <a:p>
              <a:endParaRPr lang="en-US" sz="800" b="0" dirty="0">
                <a:latin typeface="Arial Narrow" panose="020B0606020202030204" pitchFamily="34" charset="0"/>
              </a:endParaRPr>
            </a:p>
            <a:p>
              <a:pPr algn="r"/>
              <a:endParaRPr lang="en-US" sz="1200" dirty="0">
                <a:solidFill>
                  <a:schemeClr val="tx1">
                    <a:lumMod val="50000"/>
                  </a:schemeClr>
                </a:solidFill>
                <a:latin typeface="Arial Narrow" panose="020B0606020202030204" pitchFamily="34" charset="0"/>
                <a:cs typeface="Arial" panose="020B0604020202020204" pitchFamily="34" charset="0"/>
              </a:endParaRPr>
            </a:p>
          </p:txBody>
        </p:sp>
      </p:grpSp>
      <p:sp>
        <p:nvSpPr>
          <p:cNvPr id="27" name="Rectangle 26">
            <a:extLst>
              <a:ext uri="{FF2B5EF4-FFF2-40B4-BE49-F238E27FC236}">
                <a16:creationId xmlns:a16="http://schemas.microsoft.com/office/drawing/2014/main" xmlns="" id="{D7D8D41E-2183-F2FF-F23A-99CC1DA811F9}"/>
              </a:ext>
            </a:extLst>
          </p:cNvPr>
          <p:cNvSpPr/>
          <p:nvPr/>
        </p:nvSpPr>
        <p:spPr>
          <a:xfrm>
            <a:off x="1714500" y="2890976"/>
            <a:ext cx="5772150" cy="1236221"/>
          </a:xfrm>
          <a:prstGeom prst="rect">
            <a:avLst/>
          </a:prstGeom>
          <a:solidFill>
            <a:srgbClr val="034EA2"/>
          </a:solidFill>
          <a:ln>
            <a:solidFill>
              <a:srgbClr val="034E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r>
              <a:rPr lang="fr-BE" sz="1600" b="1" dirty="0">
                <a:solidFill>
                  <a:schemeClr val="bg1"/>
                </a:solidFill>
                <a:latin typeface="+mj-lt"/>
                <a:cs typeface="Arial" panose="020B0604020202020204" pitchFamily="34" charset="0"/>
              </a:rPr>
              <a:t>Impacts</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Accuracy and consistency</a:t>
            </a:r>
            <a:r>
              <a:rPr lang="en-US" sz="1150" dirty="0">
                <a:solidFill>
                  <a:schemeClr val="bg1"/>
                </a:solidFill>
                <a:latin typeface="Arial Narrow" panose="020B0606020202030204" pitchFamily="34" charset="0"/>
                <a:cs typeface="Arial" panose="020B0604020202020204" pitchFamily="34" charset="0"/>
              </a:rPr>
              <a:t> of data reported by tax payers by re-using data from </a:t>
            </a:r>
            <a:r>
              <a:rPr lang="en-US" sz="1150" dirty="0" err="1">
                <a:solidFill>
                  <a:schemeClr val="bg1"/>
                </a:solidFill>
                <a:latin typeface="Arial Narrow" panose="020B0606020202030204" pitchFamily="34" charset="0"/>
                <a:cs typeface="Arial" panose="020B0604020202020204" pitchFamily="34" charset="0"/>
              </a:rPr>
              <a:t>eInvoicing</a:t>
            </a:r>
            <a:r>
              <a:rPr lang="en-US" sz="1150" dirty="0">
                <a:solidFill>
                  <a:schemeClr val="bg1"/>
                </a:solidFill>
                <a:latin typeface="Arial Narrow" panose="020B0606020202030204" pitchFamily="34" charset="0"/>
                <a:cs typeface="Arial" panose="020B0604020202020204" pitchFamily="34" charset="0"/>
              </a:rPr>
              <a:t>.</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Reduced VAT fraud</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Simplified audits</a:t>
            </a:r>
            <a:r>
              <a:rPr lang="en-US" sz="1150" dirty="0">
                <a:solidFill>
                  <a:schemeClr val="bg1"/>
                </a:solidFill>
                <a:latin typeface="Arial Narrow" panose="020B0606020202030204" pitchFamily="34" charset="0"/>
                <a:cs typeface="Arial" panose="020B0604020202020204" pitchFamily="34" charset="0"/>
              </a:rPr>
              <a:t> for tax authorities.</a:t>
            </a:r>
          </a:p>
          <a:p>
            <a:pPr marL="171450" indent="-171450">
              <a:buFont typeface="Arial" panose="020B0604020202020204" pitchFamily="34" charset="0"/>
              <a:buChar char="•"/>
            </a:pPr>
            <a:r>
              <a:rPr lang="en-US" sz="1150" u="sng" dirty="0">
                <a:solidFill>
                  <a:schemeClr val="bg1"/>
                </a:solidFill>
                <a:latin typeface="Arial Narrow" panose="020B0606020202030204" pitchFamily="34" charset="0"/>
                <a:cs typeface="Arial" panose="020B0604020202020204" pitchFamily="34" charset="0"/>
              </a:rPr>
              <a:t>Compliance with </a:t>
            </a:r>
            <a:r>
              <a:rPr lang="en-US" sz="1150" u="sng" dirty="0" err="1">
                <a:solidFill>
                  <a:schemeClr val="bg1"/>
                </a:solidFill>
                <a:latin typeface="Arial Narrow" panose="020B0606020202030204" pitchFamily="34" charset="0"/>
                <a:cs typeface="Arial" panose="020B0604020202020204" pitchFamily="34" charset="0"/>
              </a:rPr>
              <a:t>ViDA</a:t>
            </a:r>
            <a:endParaRPr lang="en-US" sz="1150" u="sng" dirty="0">
              <a:solidFill>
                <a:schemeClr val="bg1"/>
              </a:solidFill>
              <a:latin typeface="Arial Narrow" panose="020B060602020203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xmlns="" id="{3E2717B6-5A4E-E8DE-9B89-9D9006422D71}"/>
              </a:ext>
            </a:extLst>
          </p:cNvPr>
          <p:cNvGrpSpPr/>
          <p:nvPr/>
        </p:nvGrpSpPr>
        <p:grpSpPr>
          <a:xfrm>
            <a:off x="4667924" y="4162951"/>
            <a:ext cx="224965" cy="286706"/>
            <a:chOff x="3662447" y="6726388"/>
            <a:chExt cx="625354" cy="625354"/>
          </a:xfrm>
        </p:grpSpPr>
        <p:pic>
          <p:nvPicPr>
            <p:cNvPr id="29" name="Graphic 28">
              <a:extLst>
                <a:ext uri="{FF2B5EF4-FFF2-40B4-BE49-F238E27FC236}">
                  <a16:creationId xmlns:a16="http://schemas.microsoft.com/office/drawing/2014/main" xmlns="" id="{CCB50C99-443F-4018-2CB5-DBEEDC36CE9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782163" y="6843224"/>
              <a:ext cx="385923" cy="391683"/>
            </a:xfrm>
            <a:prstGeom prst="rect">
              <a:avLst/>
            </a:prstGeom>
          </p:spPr>
        </p:pic>
        <p:sp>
          <p:nvSpPr>
            <p:cNvPr id="30" name="Oval 29">
              <a:extLst>
                <a:ext uri="{FF2B5EF4-FFF2-40B4-BE49-F238E27FC236}">
                  <a16:creationId xmlns:a16="http://schemas.microsoft.com/office/drawing/2014/main" xmlns="" id="{9A7F5722-BDD9-1141-B416-625F2D69ED90}"/>
                </a:ext>
              </a:extLst>
            </p:cNvPr>
            <p:cNvSpPr/>
            <p:nvPr/>
          </p:nvSpPr>
          <p:spPr>
            <a:xfrm>
              <a:off x="3662447" y="6726388"/>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31" name="Group 30">
            <a:extLst>
              <a:ext uri="{FF2B5EF4-FFF2-40B4-BE49-F238E27FC236}">
                <a16:creationId xmlns:a16="http://schemas.microsoft.com/office/drawing/2014/main" xmlns="" id="{536AEEF4-F8B3-03DA-BDCC-6B6BC484803B}"/>
              </a:ext>
            </a:extLst>
          </p:cNvPr>
          <p:cNvGrpSpPr/>
          <p:nvPr/>
        </p:nvGrpSpPr>
        <p:grpSpPr>
          <a:xfrm>
            <a:off x="4249499" y="4162951"/>
            <a:ext cx="215916" cy="286706"/>
            <a:chOff x="2639043" y="6754507"/>
            <a:chExt cx="625354" cy="625354"/>
          </a:xfrm>
        </p:grpSpPr>
        <p:grpSp>
          <p:nvGrpSpPr>
            <p:cNvPr id="32" name="Group 31">
              <a:extLst>
                <a:ext uri="{FF2B5EF4-FFF2-40B4-BE49-F238E27FC236}">
                  <a16:creationId xmlns:a16="http://schemas.microsoft.com/office/drawing/2014/main" xmlns="" id="{D44EC16D-FF8C-26DB-FEDC-FCBCBC7874B6}"/>
                </a:ext>
              </a:extLst>
            </p:cNvPr>
            <p:cNvGrpSpPr/>
            <p:nvPr/>
          </p:nvGrpSpPr>
          <p:grpSpPr>
            <a:xfrm>
              <a:off x="2807499" y="6905320"/>
              <a:ext cx="288443" cy="359087"/>
              <a:chOff x="502358" y="1493207"/>
              <a:chExt cx="4258379" cy="6086389"/>
            </a:xfrm>
          </p:grpSpPr>
          <p:sp>
            <p:nvSpPr>
              <p:cNvPr id="34" name="Freeform: Shape 33">
                <a:extLst>
                  <a:ext uri="{FF2B5EF4-FFF2-40B4-BE49-F238E27FC236}">
                    <a16:creationId xmlns:a16="http://schemas.microsoft.com/office/drawing/2014/main" xmlns="" id="{F5DEDB0B-A9FF-8C4B-E1C1-FAC7065FD9CE}"/>
                  </a:ext>
                </a:extLst>
              </p:cNvPr>
              <p:cNvSpPr/>
              <p:nvPr/>
            </p:nvSpPr>
            <p:spPr>
              <a:xfrm>
                <a:off x="884481" y="1821961"/>
                <a:ext cx="221762" cy="5264650"/>
              </a:xfrm>
              <a:custGeom>
                <a:avLst/>
                <a:gdLst>
                  <a:gd name="connsiteX0" fmla="*/ 0 w 221761"/>
                  <a:gd name="connsiteY0" fmla="*/ 0 h 4054963"/>
                  <a:gd name="connsiteX1" fmla="*/ 221761 w 221761"/>
                  <a:gd name="connsiteY1" fmla="*/ 0 h 4054963"/>
                  <a:gd name="connsiteX2" fmla="*/ 221761 w 221761"/>
                  <a:gd name="connsiteY2" fmla="*/ 4054964 h 4054963"/>
                  <a:gd name="connsiteX3" fmla="*/ 0 w 221761"/>
                  <a:gd name="connsiteY3" fmla="*/ 4054964 h 4054963"/>
                </a:gdLst>
                <a:ahLst/>
                <a:cxnLst>
                  <a:cxn ang="0">
                    <a:pos x="connsiteX0" y="connsiteY0"/>
                  </a:cxn>
                  <a:cxn ang="0">
                    <a:pos x="connsiteX1" y="connsiteY1"/>
                  </a:cxn>
                  <a:cxn ang="0">
                    <a:pos x="connsiteX2" y="connsiteY2"/>
                  </a:cxn>
                  <a:cxn ang="0">
                    <a:pos x="connsiteX3" y="connsiteY3"/>
                  </a:cxn>
                </a:cxnLst>
                <a:rect l="l" t="t" r="r" b="b"/>
                <a:pathLst>
                  <a:path w="221761" h="4054963">
                    <a:moveTo>
                      <a:pt x="0" y="0"/>
                    </a:moveTo>
                    <a:lnTo>
                      <a:pt x="221761" y="0"/>
                    </a:lnTo>
                    <a:lnTo>
                      <a:pt x="221761" y="4054964"/>
                    </a:lnTo>
                    <a:lnTo>
                      <a:pt x="0" y="4054964"/>
                    </a:lnTo>
                    <a:close/>
                  </a:path>
                </a:pathLst>
              </a:custGeom>
              <a:solidFill>
                <a:schemeClr val="bg2">
                  <a:lumMod val="100000"/>
                </a:schemeClr>
              </a:solidFill>
              <a:ln w="9525" cap="flat">
                <a:solidFill>
                  <a:schemeClr val="tx2"/>
                </a:solidFill>
                <a:prstDash val="solid"/>
                <a:miter/>
              </a:ln>
            </p:spPr>
            <p:txBody>
              <a:bodyPr rtlCol="0" anchor="ctr"/>
              <a:lstStyle/>
              <a:p>
                <a:endParaRPr lang="en-US"/>
              </a:p>
            </p:txBody>
          </p:sp>
          <p:grpSp>
            <p:nvGrpSpPr>
              <p:cNvPr id="35" name="Graphic 17">
                <a:extLst>
                  <a:ext uri="{FF2B5EF4-FFF2-40B4-BE49-F238E27FC236}">
                    <a16:creationId xmlns:a16="http://schemas.microsoft.com/office/drawing/2014/main" xmlns="" id="{C2BFA398-5CC6-AC36-CF80-AE48D6A80D31}"/>
                  </a:ext>
                </a:extLst>
              </p:cNvPr>
              <p:cNvGrpSpPr/>
              <p:nvPr/>
            </p:nvGrpSpPr>
            <p:grpSpPr>
              <a:xfrm>
                <a:off x="831094" y="1493207"/>
                <a:ext cx="328555" cy="5922160"/>
                <a:chOff x="4295565" y="990600"/>
                <a:chExt cx="328555" cy="5922160"/>
              </a:xfrm>
              <a:solidFill>
                <a:srgbClr val="CDD3DA"/>
              </a:solidFill>
            </p:grpSpPr>
            <p:sp>
              <p:nvSpPr>
                <p:cNvPr id="41" name="Freeform: Shape 40">
                  <a:extLst>
                    <a:ext uri="{FF2B5EF4-FFF2-40B4-BE49-F238E27FC236}">
                      <a16:creationId xmlns:a16="http://schemas.microsoft.com/office/drawing/2014/main" xmlns="" id="{3BF81C01-793A-EB5E-BCD5-33207304FA52}"/>
                    </a:ext>
                  </a:extLst>
                </p:cNvPr>
                <p:cNvSpPr/>
                <p:nvPr/>
              </p:nvSpPr>
              <p:spPr>
                <a:xfrm>
                  <a:off x="4295565" y="990600"/>
                  <a:ext cx="328555" cy="328755"/>
                </a:xfrm>
                <a:custGeom>
                  <a:avLst/>
                  <a:gdLst>
                    <a:gd name="connsiteX0" fmla="*/ 0 w 328555"/>
                    <a:gd name="connsiteY0" fmla="*/ 0 h 328755"/>
                    <a:gd name="connsiteX1" fmla="*/ 328555 w 328555"/>
                    <a:gd name="connsiteY1" fmla="*/ 0 h 328755"/>
                    <a:gd name="connsiteX2" fmla="*/ 328555 w 328555"/>
                    <a:gd name="connsiteY2" fmla="*/ 328755 h 328755"/>
                    <a:gd name="connsiteX3" fmla="*/ 0 w 328555"/>
                    <a:gd name="connsiteY3" fmla="*/ 328755 h 328755"/>
                  </a:gdLst>
                  <a:ahLst/>
                  <a:cxnLst>
                    <a:cxn ang="0">
                      <a:pos x="connsiteX0" y="connsiteY0"/>
                    </a:cxn>
                    <a:cxn ang="0">
                      <a:pos x="connsiteX1" y="connsiteY1"/>
                    </a:cxn>
                    <a:cxn ang="0">
                      <a:pos x="connsiteX2" y="connsiteY2"/>
                    </a:cxn>
                    <a:cxn ang="0">
                      <a:pos x="connsiteX3" y="connsiteY3"/>
                    </a:cxn>
                  </a:cxnLst>
                  <a:rect l="l" t="t" r="r" b="b"/>
                  <a:pathLst>
                    <a:path w="328555" h="328755">
                      <a:moveTo>
                        <a:pt x="0" y="0"/>
                      </a:moveTo>
                      <a:lnTo>
                        <a:pt x="328555" y="0"/>
                      </a:lnTo>
                      <a:lnTo>
                        <a:pt x="328555" y="328755"/>
                      </a:lnTo>
                      <a:lnTo>
                        <a:pt x="0" y="328755"/>
                      </a:lnTo>
                      <a:close/>
                    </a:path>
                  </a:pathLst>
                </a:custGeom>
                <a:solidFill>
                  <a:schemeClr val="bg1">
                    <a:lumMod val="85000"/>
                  </a:schemeClr>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xmlns="" id="{AA0DB4BB-510F-5A44-C687-9CFF4B0B4777}"/>
                    </a:ext>
                  </a:extLst>
                </p:cNvPr>
                <p:cNvSpPr/>
                <p:nvPr/>
              </p:nvSpPr>
              <p:spPr>
                <a:xfrm>
                  <a:off x="4295565" y="6584005"/>
                  <a:ext cx="328555" cy="328755"/>
                </a:xfrm>
                <a:custGeom>
                  <a:avLst/>
                  <a:gdLst>
                    <a:gd name="connsiteX0" fmla="*/ 0 w 328555"/>
                    <a:gd name="connsiteY0" fmla="*/ 0 h 328755"/>
                    <a:gd name="connsiteX1" fmla="*/ 328555 w 328555"/>
                    <a:gd name="connsiteY1" fmla="*/ 0 h 328755"/>
                    <a:gd name="connsiteX2" fmla="*/ 328555 w 328555"/>
                    <a:gd name="connsiteY2" fmla="*/ 328756 h 328755"/>
                    <a:gd name="connsiteX3" fmla="*/ 0 w 328555"/>
                    <a:gd name="connsiteY3" fmla="*/ 328756 h 328755"/>
                  </a:gdLst>
                  <a:ahLst/>
                  <a:cxnLst>
                    <a:cxn ang="0">
                      <a:pos x="connsiteX0" y="connsiteY0"/>
                    </a:cxn>
                    <a:cxn ang="0">
                      <a:pos x="connsiteX1" y="connsiteY1"/>
                    </a:cxn>
                    <a:cxn ang="0">
                      <a:pos x="connsiteX2" y="connsiteY2"/>
                    </a:cxn>
                    <a:cxn ang="0">
                      <a:pos x="connsiteX3" y="connsiteY3"/>
                    </a:cxn>
                  </a:cxnLst>
                  <a:rect l="l" t="t" r="r" b="b"/>
                  <a:pathLst>
                    <a:path w="328555" h="328755">
                      <a:moveTo>
                        <a:pt x="0" y="0"/>
                      </a:moveTo>
                      <a:lnTo>
                        <a:pt x="328555" y="0"/>
                      </a:lnTo>
                      <a:lnTo>
                        <a:pt x="328555" y="328756"/>
                      </a:lnTo>
                      <a:lnTo>
                        <a:pt x="0" y="328756"/>
                      </a:lnTo>
                      <a:close/>
                    </a:path>
                  </a:pathLst>
                </a:custGeom>
                <a:solidFill>
                  <a:schemeClr val="bg1">
                    <a:lumMod val="85000"/>
                  </a:schemeClr>
                </a:solidFill>
                <a:ln w="9525" cap="flat">
                  <a:noFill/>
                  <a:prstDash val="solid"/>
                  <a:miter/>
                </a:ln>
              </p:spPr>
              <p:txBody>
                <a:bodyPr rtlCol="0" anchor="ctr"/>
                <a:lstStyle/>
                <a:p>
                  <a:endParaRPr lang="en-US"/>
                </a:p>
              </p:txBody>
            </p:sp>
          </p:grpSp>
          <p:sp>
            <p:nvSpPr>
              <p:cNvPr id="36" name="Freeform: Shape 35">
                <a:extLst>
                  <a:ext uri="{FF2B5EF4-FFF2-40B4-BE49-F238E27FC236}">
                    <a16:creationId xmlns:a16="http://schemas.microsoft.com/office/drawing/2014/main" xmlns="" id="{5C405247-D71E-7CA5-D9CF-CB1EFBF2D77C}"/>
                  </a:ext>
                </a:extLst>
              </p:cNvPr>
              <p:cNvSpPr/>
              <p:nvPr/>
            </p:nvSpPr>
            <p:spPr>
              <a:xfrm>
                <a:off x="502358" y="7415309"/>
                <a:ext cx="986085" cy="164287"/>
              </a:xfrm>
              <a:custGeom>
                <a:avLst/>
                <a:gdLst>
                  <a:gd name="connsiteX0" fmla="*/ 0 w 986085"/>
                  <a:gd name="connsiteY0" fmla="*/ 0 h 164287"/>
                  <a:gd name="connsiteX1" fmla="*/ 986085 w 986085"/>
                  <a:gd name="connsiteY1" fmla="*/ 0 h 164287"/>
                  <a:gd name="connsiteX2" fmla="*/ 986085 w 986085"/>
                  <a:gd name="connsiteY2" fmla="*/ 164287 h 164287"/>
                  <a:gd name="connsiteX3" fmla="*/ 0 w 986085"/>
                  <a:gd name="connsiteY3" fmla="*/ 164287 h 164287"/>
                </a:gdLst>
                <a:ahLst/>
                <a:cxnLst>
                  <a:cxn ang="0">
                    <a:pos x="connsiteX0" y="connsiteY0"/>
                  </a:cxn>
                  <a:cxn ang="0">
                    <a:pos x="connsiteX1" y="connsiteY1"/>
                  </a:cxn>
                  <a:cxn ang="0">
                    <a:pos x="connsiteX2" y="connsiteY2"/>
                  </a:cxn>
                  <a:cxn ang="0">
                    <a:pos x="connsiteX3" y="connsiteY3"/>
                  </a:cxn>
                </a:cxnLst>
                <a:rect l="l" t="t" r="r" b="b"/>
                <a:pathLst>
                  <a:path w="986085" h="164287">
                    <a:moveTo>
                      <a:pt x="0" y="0"/>
                    </a:moveTo>
                    <a:lnTo>
                      <a:pt x="986085" y="0"/>
                    </a:lnTo>
                    <a:lnTo>
                      <a:pt x="986085" y="164287"/>
                    </a:lnTo>
                    <a:lnTo>
                      <a:pt x="0" y="164287"/>
                    </a:lnTo>
                    <a:close/>
                  </a:path>
                </a:pathLst>
              </a:custGeom>
              <a:solidFill>
                <a:schemeClr val="bg2">
                  <a:lumMod val="75000"/>
                </a:schemeClr>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xmlns="" id="{340A18BF-ABAF-C8B8-832F-C3A80868160D}"/>
                  </a:ext>
                </a:extLst>
              </p:cNvPr>
              <p:cNvSpPr/>
              <p:nvPr/>
            </p:nvSpPr>
            <p:spPr>
              <a:xfrm>
                <a:off x="2706433" y="2314985"/>
                <a:ext cx="2054304" cy="1834610"/>
              </a:xfrm>
              <a:custGeom>
                <a:avLst/>
                <a:gdLst>
                  <a:gd name="connsiteX0" fmla="*/ 2054304 w 2054304"/>
                  <a:gd name="connsiteY0" fmla="*/ 1834610 h 1834610"/>
                  <a:gd name="connsiteX1" fmla="*/ 0 w 2054304"/>
                  <a:gd name="connsiteY1" fmla="*/ 1834610 h 1834610"/>
                  <a:gd name="connsiteX2" fmla="*/ 0 w 2054304"/>
                  <a:gd name="connsiteY2" fmla="*/ 0 h 1834610"/>
                  <a:gd name="connsiteX3" fmla="*/ 2054304 w 2054304"/>
                  <a:gd name="connsiteY3" fmla="*/ 0 h 1834610"/>
                  <a:gd name="connsiteX4" fmla="*/ 1411329 w 2054304"/>
                  <a:gd name="connsiteY4" fmla="*/ 917077 h 183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4304" h="1834610">
                    <a:moveTo>
                      <a:pt x="2054304" y="1834610"/>
                    </a:moveTo>
                    <a:lnTo>
                      <a:pt x="0" y="1834610"/>
                    </a:lnTo>
                    <a:lnTo>
                      <a:pt x="0" y="0"/>
                    </a:lnTo>
                    <a:lnTo>
                      <a:pt x="2054304" y="0"/>
                    </a:lnTo>
                    <a:lnTo>
                      <a:pt x="1411329" y="917077"/>
                    </a:lnTo>
                    <a:close/>
                  </a:path>
                </a:pathLst>
              </a:custGeom>
              <a:solidFill>
                <a:srgbClr val="034EA2"/>
              </a:soli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xmlns="" id="{BFAFDE4E-4374-5AC1-9ECB-159AED95CBE5}"/>
                  </a:ext>
                </a:extLst>
              </p:cNvPr>
              <p:cNvSpPr/>
              <p:nvPr/>
            </p:nvSpPr>
            <p:spPr>
              <a:xfrm>
                <a:off x="2706433" y="2314985"/>
                <a:ext cx="843276" cy="1834610"/>
              </a:xfrm>
              <a:custGeom>
                <a:avLst/>
                <a:gdLst>
                  <a:gd name="connsiteX0" fmla="*/ 518798 w 843276"/>
                  <a:gd name="connsiteY0" fmla="*/ 0 h 1834610"/>
                  <a:gd name="connsiteX1" fmla="*/ 0 w 843276"/>
                  <a:gd name="connsiteY1" fmla="*/ 0 h 1834610"/>
                  <a:gd name="connsiteX2" fmla="*/ 0 w 843276"/>
                  <a:gd name="connsiteY2" fmla="*/ 1834610 h 1834610"/>
                  <a:gd name="connsiteX3" fmla="*/ 843277 w 843276"/>
                  <a:gd name="connsiteY3" fmla="*/ 1834610 h 1834610"/>
                </a:gdLst>
                <a:ahLst/>
                <a:cxnLst>
                  <a:cxn ang="0">
                    <a:pos x="connsiteX0" y="connsiteY0"/>
                  </a:cxn>
                  <a:cxn ang="0">
                    <a:pos x="connsiteX1" y="connsiteY1"/>
                  </a:cxn>
                  <a:cxn ang="0">
                    <a:pos x="connsiteX2" y="connsiteY2"/>
                  </a:cxn>
                  <a:cxn ang="0">
                    <a:pos x="connsiteX3" y="connsiteY3"/>
                  </a:cxn>
                </a:cxnLst>
                <a:rect l="l" t="t" r="r" b="b"/>
                <a:pathLst>
                  <a:path w="843276" h="1834610">
                    <a:moveTo>
                      <a:pt x="518798" y="0"/>
                    </a:moveTo>
                    <a:lnTo>
                      <a:pt x="0" y="0"/>
                    </a:lnTo>
                    <a:lnTo>
                      <a:pt x="0" y="1834610"/>
                    </a:lnTo>
                    <a:lnTo>
                      <a:pt x="843277" y="1834610"/>
                    </a:lnTo>
                    <a:close/>
                  </a:path>
                </a:pathLst>
              </a:custGeom>
              <a:solidFill>
                <a:srgbClr val="034EA2">
                  <a:alpha val="50000"/>
                </a:srgbClr>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xmlns="" id="{7EAE2C38-0381-0C01-77AA-A93DAB0C192B}"/>
                  </a:ext>
                </a:extLst>
              </p:cNvPr>
              <p:cNvSpPr/>
              <p:nvPr/>
            </p:nvSpPr>
            <p:spPr>
              <a:xfrm>
                <a:off x="1106243" y="1950006"/>
                <a:ext cx="2054304" cy="1834457"/>
              </a:xfrm>
              <a:custGeom>
                <a:avLst/>
                <a:gdLst>
                  <a:gd name="connsiteX0" fmla="*/ 0 w 2054304"/>
                  <a:gd name="connsiteY0" fmla="*/ 0 h 1834457"/>
                  <a:gd name="connsiteX1" fmla="*/ 2054305 w 2054304"/>
                  <a:gd name="connsiteY1" fmla="*/ 0 h 1834457"/>
                  <a:gd name="connsiteX2" fmla="*/ 2054305 w 2054304"/>
                  <a:gd name="connsiteY2" fmla="*/ 1834458 h 1834457"/>
                  <a:gd name="connsiteX3" fmla="*/ 0 w 2054304"/>
                  <a:gd name="connsiteY3" fmla="*/ 1834458 h 1834457"/>
                </a:gdLst>
                <a:ahLst/>
                <a:cxnLst>
                  <a:cxn ang="0">
                    <a:pos x="connsiteX0" y="connsiteY0"/>
                  </a:cxn>
                  <a:cxn ang="0">
                    <a:pos x="connsiteX1" y="connsiteY1"/>
                  </a:cxn>
                  <a:cxn ang="0">
                    <a:pos x="connsiteX2" y="connsiteY2"/>
                  </a:cxn>
                  <a:cxn ang="0">
                    <a:pos x="connsiteX3" y="connsiteY3"/>
                  </a:cxn>
                </a:cxnLst>
                <a:rect l="l" t="t" r="r" b="b"/>
                <a:pathLst>
                  <a:path w="2054304" h="1834457">
                    <a:moveTo>
                      <a:pt x="0" y="0"/>
                    </a:moveTo>
                    <a:lnTo>
                      <a:pt x="2054305" y="0"/>
                    </a:lnTo>
                    <a:lnTo>
                      <a:pt x="2054305" y="1834458"/>
                    </a:lnTo>
                    <a:lnTo>
                      <a:pt x="0" y="1834458"/>
                    </a:lnTo>
                    <a:close/>
                  </a:path>
                </a:pathLst>
              </a:custGeom>
              <a:solidFill>
                <a:srgbClr val="034EA2"/>
              </a:soli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xmlns="" id="{C49A08C2-645A-6143-A771-A10B00C28C8F}"/>
                  </a:ext>
                </a:extLst>
              </p:cNvPr>
              <p:cNvSpPr/>
              <p:nvPr/>
            </p:nvSpPr>
            <p:spPr>
              <a:xfrm>
                <a:off x="2706433" y="3784426"/>
                <a:ext cx="454113" cy="365350"/>
              </a:xfrm>
              <a:custGeom>
                <a:avLst/>
                <a:gdLst>
                  <a:gd name="connsiteX0" fmla="*/ 454114 w 454113"/>
                  <a:gd name="connsiteY0" fmla="*/ 0 h 365350"/>
                  <a:gd name="connsiteX1" fmla="*/ 0 w 454113"/>
                  <a:gd name="connsiteY1" fmla="*/ 0 h 365350"/>
                  <a:gd name="connsiteX2" fmla="*/ 0 w 454113"/>
                  <a:gd name="connsiteY2" fmla="*/ 365350 h 365350"/>
                </a:gdLst>
                <a:ahLst/>
                <a:cxnLst>
                  <a:cxn ang="0">
                    <a:pos x="connsiteX0" y="connsiteY0"/>
                  </a:cxn>
                  <a:cxn ang="0">
                    <a:pos x="connsiteX1" y="connsiteY1"/>
                  </a:cxn>
                  <a:cxn ang="0">
                    <a:pos x="connsiteX2" y="connsiteY2"/>
                  </a:cxn>
                </a:cxnLst>
                <a:rect l="l" t="t" r="r" b="b"/>
                <a:pathLst>
                  <a:path w="454113" h="365350">
                    <a:moveTo>
                      <a:pt x="454114" y="0"/>
                    </a:moveTo>
                    <a:lnTo>
                      <a:pt x="0" y="0"/>
                    </a:lnTo>
                    <a:lnTo>
                      <a:pt x="0" y="365350"/>
                    </a:lnTo>
                    <a:close/>
                  </a:path>
                </a:pathLst>
              </a:custGeom>
              <a:solidFill>
                <a:srgbClr val="0C233C">
                  <a:alpha val="50000"/>
                </a:srgbClr>
              </a:solidFill>
              <a:ln w="9525" cap="flat">
                <a:noFill/>
                <a:prstDash val="solid"/>
                <a:miter/>
              </a:ln>
            </p:spPr>
            <p:txBody>
              <a:bodyPr rtlCol="0" anchor="ctr"/>
              <a:lstStyle/>
              <a:p>
                <a:endParaRPr lang="en-US"/>
              </a:p>
            </p:txBody>
          </p:sp>
        </p:grpSp>
        <p:sp>
          <p:nvSpPr>
            <p:cNvPr id="33" name="Oval 32">
              <a:extLst>
                <a:ext uri="{FF2B5EF4-FFF2-40B4-BE49-F238E27FC236}">
                  <a16:creationId xmlns:a16="http://schemas.microsoft.com/office/drawing/2014/main" xmlns="" id="{02A82E20-317D-8771-1DC8-BF7246CB6F38}"/>
                </a:ext>
              </a:extLst>
            </p:cNvPr>
            <p:cNvSpPr/>
            <p:nvPr/>
          </p:nvSpPr>
          <p:spPr>
            <a:xfrm>
              <a:off x="2639043" y="6754507"/>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43" name="Group 42">
            <a:extLst>
              <a:ext uri="{FF2B5EF4-FFF2-40B4-BE49-F238E27FC236}">
                <a16:creationId xmlns:a16="http://schemas.microsoft.com/office/drawing/2014/main" xmlns="" id="{0EBB0815-545C-01CF-AD82-0377E22EDDFD}"/>
              </a:ext>
            </a:extLst>
          </p:cNvPr>
          <p:cNvGrpSpPr/>
          <p:nvPr/>
        </p:nvGrpSpPr>
        <p:grpSpPr>
          <a:xfrm>
            <a:off x="4249499" y="2530334"/>
            <a:ext cx="211229" cy="301361"/>
            <a:chOff x="2600847" y="2992826"/>
            <a:chExt cx="625354" cy="625354"/>
          </a:xfrm>
        </p:grpSpPr>
        <p:sp>
          <p:nvSpPr>
            <p:cNvPr id="44" name="Graphic 11" descr="Bank with solid fill">
              <a:extLst>
                <a:ext uri="{FF2B5EF4-FFF2-40B4-BE49-F238E27FC236}">
                  <a16:creationId xmlns:a16="http://schemas.microsoft.com/office/drawing/2014/main" xmlns="" id="{54C25ADF-F493-4E40-D17F-81D8E831CBE7}"/>
                </a:ext>
              </a:extLst>
            </p:cNvPr>
            <p:cNvSpPr/>
            <p:nvPr/>
          </p:nvSpPr>
          <p:spPr>
            <a:xfrm>
              <a:off x="2676364" y="3099778"/>
              <a:ext cx="492542" cy="402749"/>
            </a:xfrm>
            <a:custGeom>
              <a:avLst/>
              <a:gdLst>
                <a:gd name="connsiteX0" fmla="*/ 502367 w 553332"/>
                <a:gd name="connsiteY0" fmla="*/ 458683 h 524209"/>
                <a:gd name="connsiteX1" fmla="*/ 502367 w 553332"/>
                <a:gd name="connsiteY1" fmla="*/ 444122 h 524209"/>
                <a:gd name="connsiteX2" fmla="*/ 473245 w 553332"/>
                <a:gd name="connsiteY2" fmla="*/ 444122 h 524209"/>
                <a:gd name="connsiteX3" fmla="*/ 473245 w 553332"/>
                <a:gd name="connsiteY3" fmla="*/ 196579 h 524209"/>
                <a:gd name="connsiteX4" fmla="*/ 502367 w 553332"/>
                <a:gd name="connsiteY4" fmla="*/ 196579 h 524209"/>
                <a:gd name="connsiteX5" fmla="*/ 502367 w 553332"/>
                <a:gd name="connsiteY5" fmla="*/ 182017 h 524209"/>
                <a:gd name="connsiteX6" fmla="*/ 524210 w 553332"/>
                <a:gd name="connsiteY6" fmla="*/ 182017 h 524209"/>
                <a:gd name="connsiteX7" fmla="*/ 524210 w 553332"/>
                <a:gd name="connsiteY7" fmla="*/ 138333 h 524209"/>
                <a:gd name="connsiteX8" fmla="*/ 502367 w 553332"/>
                <a:gd name="connsiteY8" fmla="*/ 138333 h 524209"/>
                <a:gd name="connsiteX9" fmla="*/ 276666 w 553332"/>
                <a:gd name="connsiteY9" fmla="*/ 0 h 524209"/>
                <a:gd name="connsiteX10" fmla="*/ 50965 w 553332"/>
                <a:gd name="connsiteY10" fmla="*/ 138333 h 524209"/>
                <a:gd name="connsiteX11" fmla="*/ 29123 w 553332"/>
                <a:gd name="connsiteY11" fmla="*/ 138333 h 524209"/>
                <a:gd name="connsiteX12" fmla="*/ 29123 w 553332"/>
                <a:gd name="connsiteY12" fmla="*/ 182017 h 524209"/>
                <a:gd name="connsiteX13" fmla="*/ 50965 w 553332"/>
                <a:gd name="connsiteY13" fmla="*/ 182017 h 524209"/>
                <a:gd name="connsiteX14" fmla="*/ 50965 w 553332"/>
                <a:gd name="connsiteY14" fmla="*/ 196579 h 524209"/>
                <a:gd name="connsiteX15" fmla="*/ 80088 w 553332"/>
                <a:gd name="connsiteY15" fmla="*/ 196579 h 524209"/>
                <a:gd name="connsiteX16" fmla="*/ 80088 w 553332"/>
                <a:gd name="connsiteY16" fmla="*/ 444122 h 524209"/>
                <a:gd name="connsiteX17" fmla="*/ 50965 w 553332"/>
                <a:gd name="connsiteY17" fmla="*/ 444122 h 524209"/>
                <a:gd name="connsiteX18" fmla="*/ 50965 w 553332"/>
                <a:gd name="connsiteY18" fmla="*/ 458683 h 524209"/>
                <a:gd name="connsiteX19" fmla="*/ 0 w 553332"/>
                <a:gd name="connsiteY19" fmla="*/ 495087 h 524209"/>
                <a:gd name="connsiteX20" fmla="*/ 0 w 553332"/>
                <a:gd name="connsiteY20" fmla="*/ 524210 h 524209"/>
                <a:gd name="connsiteX21" fmla="*/ 276666 w 553332"/>
                <a:gd name="connsiteY21" fmla="*/ 524210 h 524209"/>
                <a:gd name="connsiteX22" fmla="*/ 553332 w 553332"/>
                <a:gd name="connsiteY22" fmla="*/ 524210 h 524209"/>
                <a:gd name="connsiteX23" fmla="*/ 553332 w 553332"/>
                <a:gd name="connsiteY23" fmla="*/ 495087 h 524209"/>
                <a:gd name="connsiteX24" fmla="*/ 502367 w 553332"/>
                <a:gd name="connsiteY24" fmla="*/ 458683 h 524209"/>
                <a:gd name="connsiteX25" fmla="*/ 167456 w 553332"/>
                <a:gd name="connsiteY25" fmla="*/ 444122 h 524209"/>
                <a:gd name="connsiteX26" fmla="*/ 123772 w 553332"/>
                <a:gd name="connsiteY26" fmla="*/ 444122 h 524209"/>
                <a:gd name="connsiteX27" fmla="*/ 123772 w 553332"/>
                <a:gd name="connsiteY27" fmla="*/ 196579 h 524209"/>
                <a:gd name="connsiteX28" fmla="*/ 167456 w 553332"/>
                <a:gd name="connsiteY28" fmla="*/ 196579 h 524209"/>
                <a:gd name="connsiteX29" fmla="*/ 167456 w 553332"/>
                <a:gd name="connsiteY29" fmla="*/ 444122 h 524209"/>
                <a:gd name="connsiteX30" fmla="*/ 254824 w 553332"/>
                <a:gd name="connsiteY30" fmla="*/ 444122 h 524209"/>
                <a:gd name="connsiteX31" fmla="*/ 211140 w 553332"/>
                <a:gd name="connsiteY31" fmla="*/ 444122 h 524209"/>
                <a:gd name="connsiteX32" fmla="*/ 211140 w 553332"/>
                <a:gd name="connsiteY32" fmla="*/ 196579 h 524209"/>
                <a:gd name="connsiteX33" fmla="*/ 254824 w 553332"/>
                <a:gd name="connsiteY33" fmla="*/ 196579 h 524209"/>
                <a:gd name="connsiteX34" fmla="*/ 254824 w 553332"/>
                <a:gd name="connsiteY34" fmla="*/ 444122 h 524209"/>
                <a:gd name="connsiteX35" fmla="*/ 269385 w 553332"/>
                <a:gd name="connsiteY35" fmla="*/ 123772 h 524209"/>
                <a:gd name="connsiteX36" fmla="*/ 240263 w 553332"/>
                <a:gd name="connsiteY36" fmla="*/ 94649 h 524209"/>
                <a:gd name="connsiteX37" fmla="*/ 269385 w 553332"/>
                <a:gd name="connsiteY37" fmla="*/ 65526 h 524209"/>
                <a:gd name="connsiteX38" fmla="*/ 298508 w 553332"/>
                <a:gd name="connsiteY38" fmla="*/ 94649 h 524209"/>
                <a:gd name="connsiteX39" fmla="*/ 269385 w 553332"/>
                <a:gd name="connsiteY39" fmla="*/ 123772 h 524209"/>
                <a:gd name="connsiteX40" fmla="*/ 342192 w 553332"/>
                <a:gd name="connsiteY40" fmla="*/ 444122 h 524209"/>
                <a:gd name="connsiteX41" fmla="*/ 298508 w 553332"/>
                <a:gd name="connsiteY41" fmla="*/ 444122 h 524209"/>
                <a:gd name="connsiteX42" fmla="*/ 298508 w 553332"/>
                <a:gd name="connsiteY42" fmla="*/ 196579 h 524209"/>
                <a:gd name="connsiteX43" fmla="*/ 342192 w 553332"/>
                <a:gd name="connsiteY43" fmla="*/ 196579 h 524209"/>
                <a:gd name="connsiteX44" fmla="*/ 342192 w 553332"/>
                <a:gd name="connsiteY44" fmla="*/ 444122 h 524209"/>
                <a:gd name="connsiteX45" fmla="*/ 429561 w 553332"/>
                <a:gd name="connsiteY45" fmla="*/ 444122 h 524209"/>
                <a:gd name="connsiteX46" fmla="*/ 385876 w 553332"/>
                <a:gd name="connsiteY46" fmla="*/ 444122 h 524209"/>
                <a:gd name="connsiteX47" fmla="*/ 385876 w 553332"/>
                <a:gd name="connsiteY47" fmla="*/ 196579 h 524209"/>
                <a:gd name="connsiteX48" fmla="*/ 429561 w 553332"/>
                <a:gd name="connsiteY48" fmla="*/ 196579 h 524209"/>
                <a:gd name="connsiteX49" fmla="*/ 429561 w 553332"/>
                <a:gd name="connsiteY49" fmla="*/ 444122 h 524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53332" h="524209">
                  <a:moveTo>
                    <a:pt x="502367" y="458683"/>
                  </a:moveTo>
                  <a:lnTo>
                    <a:pt x="502367" y="444122"/>
                  </a:lnTo>
                  <a:lnTo>
                    <a:pt x="473245" y="444122"/>
                  </a:lnTo>
                  <a:lnTo>
                    <a:pt x="473245" y="196579"/>
                  </a:lnTo>
                  <a:lnTo>
                    <a:pt x="502367" y="196579"/>
                  </a:lnTo>
                  <a:lnTo>
                    <a:pt x="502367" y="182017"/>
                  </a:lnTo>
                  <a:lnTo>
                    <a:pt x="524210" y="182017"/>
                  </a:lnTo>
                  <a:lnTo>
                    <a:pt x="524210" y="138333"/>
                  </a:lnTo>
                  <a:lnTo>
                    <a:pt x="502367" y="138333"/>
                  </a:lnTo>
                  <a:lnTo>
                    <a:pt x="276666" y="0"/>
                  </a:lnTo>
                  <a:lnTo>
                    <a:pt x="50965" y="138333"/>
                  </a:lnTo>
                  <a:lnTo>
                    <a:pt x="29123" y="138333"/>
                  </a:lnTo>
                  <a:lnTo>
                    <a:pt x="29123" y="182017"/>
                  </a:lnTo>
                  <a:lnTo>
                    <a:pt x="50965" y="182017"/>
                  </a:lnTo>
                  <a:lnTo>
                    <a:pt x="50965" y="196579"/>
                  </a:lnTo>
                  <a:lnTo>
                    <a:pt x="80088" y="196579"/>
                  </a:lnTo>
                  <a:lnTo>
                    <a:pt x="80088" y="444122"/>
                  </a:lnTo>
                  <a:lnTo>
                    <a:pt x="50965" y="444122"/>
                  </a:lnTo>
                  <a:lnTo>
                    <a:pt x="50965" y="458683"/>
                  </a:lnTo>
                  <a:lnTo>
                    <a:pt x="0" y="495087"/>
                  </a:lnTo>
                  <a:lnTo>
                    <a:pt x="0" y="524210"/>
                  </a:lnTo>
                  <a:lnTo>
                    <a:pt x="276666" y="524210"/>
                  </a:lnTo>
                  <a:lnTo>
                    <a:pt x="553332" y="524210"/>
                  </a:lnTo>
                  <a:lnTo>
                    <a:pt x="553332" y="495087"/>
                  </a:lnTo>
                  <a:lnTo>
                    <a:pt x="502367" y="458683"/>
                  </a:lnTo>
                  <a:close/>
                  <a:moveTo>
                    <a:pt x="167456" y="444122"/>
                  </a:moveTo>
                  <a:lnTo>
                    <a:pt x="123772" y="444122"/>
                  </a:lnTo>
                  <a:lnTo>
                    <a:pt x="123772" y="196579"/>
                  </a:lnTo>
                  <a:lnTo>
                    <a:pt x="167456" y="196579"/>
                  </a:lnTo>
                  <a:lnTo>
                    <a:pt x="167456" y="444122"/>
                  </a:lnTo>
                  <a:close/>
                  <a:moveTo>
                    <a:pt x="254824" y="444122"/>
                  </a:moveTo>
                  <a:lnTo>
                    <a:pt x="211140" y="444122"/>
                  </a:lnTo>
                  <a:lnTo>
                    <a:pt x="211140" y="196579"/>
                  </a:lnTo>
                  <a:lnTo>
                    <a:pt x="254824" y="196579"/>
                  </a:lnTo>
                  <a:lnTo>
                    <a:pt x="254824" y="444122"/>
                  </a:lnTo>
                  <a:close/>
                  <a:moveTo>
                    <a:pt x="269385" y="123772"/>
                  </a:moveTo>
                  <a:cubicBezTo>
                    <a:pt x="253368" y="123772"/>
                    <a:pt x="240263" y="110666"/>
                    <a:pt x="240263" y="94649"/>
                  </a:cubicBezTo>
                  <a:cubicBezTo>
                    <a:pt x="240263" y="78631"/>
                    <a:pt x="253368" y="65526"/>
                    <a:pt x="269385" y="65526"/>
                  </a:cubicBezTo>
                  <a:cubicBezTo>
                    <a:pt x="285403" y="65526"/>
                    <a:pt x="298508" y="78631"/>
                    <a:pt x="298508" y="94649"/>
                  </a:cubicBezTo>
                  <a:cubicBezTo>
                    <a:pt x="298508" y="110666"/>
                    <a:pt x="285403" y="123772"/>
                    <a:pt x="269385" y="123772"/>
                  </a:cubicBezTo>
                  <a:close/>
                  <a:moveTo>
                    <a:pt x="342192" y="444122"/>
                  </a:moveTo>
                  <a:lnTo>
                    <a:pt x="298508" y="444122"/>
                  </a:lnTo>
                  <a:lnTo>
                    <a:pt x="298508" y="196579"/>
                  </a:lnTo>
                  <a:lnTo>
                    <a:pt x="342192" y="196579"/>
                  </a:lnTo>
                  <a:lnTo>
                    <a:pt x="342192" y="444122"/>
                  </a:lnTo>
                  <a:close/>
                  <a:moveTo>
                    <a:pt x="429561" y="444122"/>
                  </a:moveTo>
                  <a:lnTo>
                    <a:pt x="385876" y="444122"/>
                  </a:lnTo>
                  <a:lnTo>
                    <a:pt x="385876" y="196579"/>
                  </a:lnTo>
                  <a:lnTo>
                    <a:pt x="429561" y="196579"/>
                  </a:lnTo>
                  <a:lnTo>
                    <a:pt x="429561" y="444122"/>
                  </a:lnTo>
                  <a:close/>
                </a:path>
              </a:pathLst>
            </a:custGeom>
            <a:solidFill>
              <a:schemeClr val="tx2"/>
            </a:solidFill>
            <a:ln w="7243" cap="flat">
              <a:noFill/>
              <a:prstDash val="solid"/>
              <a:miter/>
            </a:ln>
          </p:spPr>
          <p:txBody>
            <a:bodyPr rtlCol="0" anchor="ctr"/>
            <a:lstStyle/>
            <a:p>
              <a:endParaRPr lang="en-US"/>
            </a:p>
          </p:txBody>
        </p:sp>
        <p:sp>
          <p:nvSpPr>
            <p:cNvPr id="45" name="Oval 44">
              <a:extLst>
                <a:ext uri="{FF2B5EF4-FFF2-40B4-BE49-F238E27FC236}">
                  <a16:creationId xmlns:a16="http://schemas.microsoft.com/office/drawing/2014/main" xmlns="" id="{D474F318-CEF3-0718-C6AA-BFC7088CC25D}"/>
                </a:ext>
              </a:extLst>
            </p:cNvPr>
            <p:cNvSpPr/>
            <p:nvPr/>
          </p:nvSpPr>
          <p:spPr>
            <a:xfrm>
              <a:off x="2600847" y="2992826"/>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grpSp>
        <p:nvGrpSpPr>
          <p:cNvPr id="46" name="Group 45">
            <a:extLst>
              <a:ext uri="{FF2B5EF4-FFF2-40B4-BE49-F238E27FC236}">
                <a16:creationId xmlns:a16="http://schemas.microsoft.com/office/drawing/2014/main" xmlns="" id="{02DD75A1-A3DF-80EF-8561-C70557335563}"/>
              </a:ext>
            </a:extLst>
          </p:cNvPr>
          <p:cNvGrpSpPr/>
          <p:nvPr/>
        </p:nvGrpSpPr>
        <p:grpSpPr>
          <a:xfrm>
            <a:off x="4681660" y="2547394"/>
            <a:ext cx="211229" cy="288283"/>
            <a:chOff x="3789637" y="2992826"/>
            <a:chExt cx="625354" cy="625354"/>
          </a:xfrm>
        </p:grpSpPr>
        <p:sp>
          <p:nvSpPr>
            <p:cNvPr id="47" name="Oval 46">
              <a:extLst>
                <a:ext uri="{FF2B5EF4-FFF2-40B4-BE49-F238E27FC236}">
                  <a16:creationId xmlns:a16="http://schemas.microsoft.com/office/drawing/2014/main" xmlns="" id="{6230040E-5127-8C40-1A61-EFF448394BAD}"/>
                </a:ext>
              </a:extLst>
            </p:cNvPr>
            <p:cNvSpPr/>
            <p:nvPr/>
          </p:nvSpPr>
          <p:spPr>
            <a:xfrm>
              <a:off x="3789637" y="2992826"/>
              <a:ext cx="625354" cy="625354"/>
            </a:xfrm>
            <a:prstGeom prst="ellipse">
              <a:avLst/>
            </a:prstGeom>
            <a:noFill/>
            <a:ln w="6350">
              <a:solidFill>
                <a:schemeClr val="tx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70000"/>
                </a:lnSpc>
                <a:spcAft>
                  <a:spcPts val="600"/>
                </a:spcAft>
              </a:pPr>
              <a:endParaRPr lang="en-US" sz="2000">
                <a:solidFill>
                  <a:schemeClr val="bg1"/>
                </a:solidFill>
                <a:latin typeface="+mj-lt"/>
              </a:endParaRPr>
            </a:p>
          </p:txBody>
        </p:sp>
        <p:grpSp>
          <p:nvGrpSpPr>
            <p:cNvPr id="48" name="Group 47">
              <a:extLst>
                <a:ext uri="{FF2B5EF4-FFF2-40B4-BE49-F238E27FC236}">
                  <a16:creationId xmlns:a16="http://schemas.microsoft.com/office/drawing/2014/main" xmlns="" id="{FA14E228-6542-20DA-D784-103F9A6BA5E7}"/>
                </a:ext>
              </a:extLst>
            </p:cNvPr>
            <p:cNvGrpSpPr/>
            <p:nvPr/>
          </p:nvGrpSpPr>
          <p:grpSpPr>
            <a:xfrm>
              <a:off x="3909083" y="3132118"/>
              <a:ext cx="365441" cy="368600"/>
              <a:chOff x="4368800" y="6332538"/>
              <a:chExt cx="795338" cy="787400"/>
            </a:xfrm>
          </p:grpSpPr>
          <p:sp>
            <p:nvSpPr>
              <p:cNvPr id="49" name="Freeform 122">
                <a:extLst>
                  <a:ext uri="{FF2B5EF4-FFF2-40B4-BE49-F238E27FC236}">
                    <a16:creationId xmlns:a16="http://schemas.microsoft.com/office/drawing/2014/main" xmlns="" id="{5921A41A-B04F-4C28-DD51-CF6D5DA10003}"/>
                  </a:ext>
                </a:extLst>
              </p:cNvPr>
              <p:cNvSpPr>
                <a:spLocks noEditPoints="1"/>
              </p:cNvSpPr>
              <p:nvPr/>
            </p:nvSpPr>
            <p:spPr bwMode="auto">
              <a:xfrm>
                <a:off x="4368800" y="6792913"/>
                <a:ext cx="336550" cy="327025"/>
              </a:xfrm>
              <a:custGeom>
                <a:avLst/>
                <a:gdLst>
                  <a:gd name="T0" fmla="*/ 17 w 89"/>
                  <a:gd name="T1" fmla="*/ 64 h 87"/>
                  <a:gd name="T2" fmla="*/ 17 w 89"/>
                  <a:gd name="T3" fmla="*/ 64 h 87"/>
                  <a:gd name="T4" fmla="*/ 18 w 89"/>
                  <a:gd name="T5" fmla="*/ 66 h 87"/>
                  <a:gd name="T6" fmla="*/ 28 w 89"/>
                  <a:gd name="T7" fmla="*/ 73 h 87"/>
                  <a:gd name="T8" fmla="*/ 37 w 89"/>
                  <a:gd name="T9" fmla="*/ 73 h 87"/>
                  <a:gd name="T10" fmla="*/ 45 w 89"/>
                  <a:gd name="T11" fmla="*/ 70 h 87"/>
                  <a:gd name="T12" fmla="*/ 47 w 89"/>
                  <a:gd name="T13" fmla="*/ 69 h 87"/>
                  <a:gd name="T14" fmla="*/ 79 w 89"/>
                  <a:gd name="T15" fmla="*/ 37 h 87"/>
                  <a:gd name="T16" fmla="*/ 76 w 89"/>
                  <a:gd name="T17" fmla="*/ 35 h 87"/>
                  <a:gd name="T18" fmla="*/ 73 w 89"/>
                  <a:gd name="T19" fmla="*/ 33 h 87"/>
                  <a:gd name="T20" fmla="*/ 42 w 89"/>
                  <a:gd name="T21" fmla="*/ 63 h 87"/>
                  <a:gd name="T22" fmla="*/ 41 w 89"/>
                  <a:gd name="T23" fmla="*/ 64 h 87"/>
                  <a:gd name="T24" fmla="*/ 17 w 89"/>
                  <a:gd name="T25" fmla="*/ 64 h 87"/>
                  <a:gd name="T26" fmla="*/ 56 w 89"/>
                  <a:gd name="T27" fmla="*/ 0 h 87"/>
                  <a:gd name="T28" fmla="*/ 16 w 89"/>
                  <a:gd name="T29" fmla="*/ 39 h 87"/>
                  <a:gd name="T30" fmla="*/ 14 w 89"/>
                  <a:gd name="T31" fmla="*/ 41 h 87"/>
                  <a:gd name="T32" fmla="*/ 13 w 89"/>
                  <a:gd name="T33" fmla="*/ 43 h 87"/>
                  <a:gd name="T34" fmla="*/ 43 w 89"/>
                  <a:gd name="T35" fmla="*/ 77 h 87"/>
                  <a:gd name="T36" fmla="*/ 47 w 89"/>
                  <a:gd name="T37" fmla="*/ 74 h 87"/>
                  <a:gd name="T38" fmla="*/ 48 w 89"/>
                  <a:gd name="T39" fmla="*/ 74 h 87"/>
                  <a:gd name="T40" fmla="*/ 49 w 89"/>
                  <a:gd name="T41" fmla="*/ 72 h 87"/>
                  <a:gd name="T42" fmla="*/ 89 w 89"/>
                  <a:gd name="T43" fmla="*/ 33 h 87"/>
                  <a:gd name="T44" fmla="*/ 84 w 89"/>
                  <a:gd name="T45" fmla="*/ 30 h 87"/>
                  <a:gd name="T46" fmla="*/ 59 w 89"/>
                  <a:gd name="T47" fmla="*/ 5 h 87"/>
                  <a:gd name="T48" fmla="*/ 56 w 89"/>
                  <a:gd name="T49"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9" h="87">
                    <a:moveTo>
                      <a:pt x="17" y="64"/>
                    </a:moveTo>
                    <a:cubicBezTo>
                      <a:pt x="17" y="64"/>
                      <a:pt x="17" y="64"/>
                      <a:pt x="17" y="64"/>
                    </a:cubicBezTo>
                    <a:cubicBezTo>
                      <a:pt x="18" y="66"/>
                      <a:pt x="18" y="66"/>
                      <a:pt x="18" y="66"/>
                    </a:cubicBezTo>
                    <a:cubicBezTo>
                      <a:pt x="20" y="69"/>
                      <a:pt x="24" y="72"/>
                      <a:pt x="28" y="73"/>
                    </a:cubicBezTo>
                    <a:cubicBezTo>
                      <a:pt x="31" y="74"/>
                      <a:pt x="34" y="74"/>
                      <a:pt x="37" y="73"/>
                    </a:cubicBezTo>
                    <a:cubicBezTo>
                      <a:pt x="41" y="73"/>
                      <a:pt x="43" y="71"/>
                      <a:pt x="45" y="70"/>
                    </a:cubicBezTo>
                    <a:cubicBezTo>
                      <a:pt x="47" y="69"/>
                      <a:pt x="47" y="69"/>
                      <a:pt x="47" y="69"/>
                    </a:cubicBezTo>
                    <a:cubicBezTo>
                      <a:pt x="79" y="37"/>
                      <a:pt x="79" y="37"/>
                      <a:pt x="79" y="37"/>
                    </a:cubicBezTo>
                    <a:cubicBezTo>
                      <a:pt x="76" y="35"/>
                      <a:pt x="76" y="35"/>
                      <a:pt x="76" y="35"/>
                    </a:cubicBezTo>
                    <a:cubicBezTo>
                      <a:pt x="73" y="33"/>
                      <a:pt x="73" y="33"/>
                      <a:pt x="73" y="33"/>
                    </a:cubicBezTo>
                    <a:cubicBezTo>
                      <a:pt x="42" y="63"/>
                      <a:pt x="42" y="63"/>
                      <a:pt x="42" y="63"/>
                    </a:cubicBezTo>
                    <a:cubicBezTo>
                      <a:pt x="41" y="64"/>
                      <a:pt x="41" y="64"/>
                      <a:pt x="41" y="64"/>
                    </a:cubicBezTo>
                    <a:cubicBezTo>
                      <a:pt x="34" y="70"/>
                      <a:pt x="24" y="69"/>
                      <a:pt x="17" y="64"/>
                    </a:cubicBezTo>
                    <a:close/>
                    <a:moveTo>
                      <a:pt x="56" y="0"/>
                    </a:moveTo>
                    <a:cubicBezTo>
                      <a:pt x="16" y="39"/>
                      <a:pt x="16" y="39"/>
                      <a:pt x="16" y="39"/>
                    </a:cubicBezTo>
                    <a:cubicBezTo>
                      <a:pt x="16" y="39"/>
                      <a:pt x="14" y="41"/>
                      <a:pt x="14" y="41"/>
                    </a:cubicBezTo>
                    <a:cubicBezTo>
                      <a:pt x="14" y="41"/>
                      <a:pt x="13" y="42"/>
                      <a:pt x="13" y="43"/>
                    </a:cubicBezTo>
                    <a:cubicBezTo>
                      <a:pt x="0" y="64"/>
                      <a:pt x="22" y="87"/>
                      <a:pt x="43" y="77"/>
                    </a:cubicBezTo>
                    <a:cubicBezTo>
                      <a:pt x="44" y="76"/>
                      <a:pt x="46" y="75"/>
                      <a:pt x="47" y="74"/>
                    </a:cubicBezTo>
                    <a:cubicBezTo>
                      <a:pt x="47" y="74"/>
                      <a:pt x="48" y="74"/>
                      <a:pt x="48" y="74"/>
                    </a:cubicBezTo>
                    <a:cubicBezTo>
                      <a:pt x="49" y="72"/>
                      <a:pt x="49" y="72"/>
                      <a:pt x="49" y="72"/>
                    </a:cubicBezTo>
                    <a:cubicBezTo>
                      <a:pt x="89" y="33"/>
                      <a:pt x="89" y="33"/>
                      <a:pt x="89" y="33"/>
                    </a:cubicBezTo>
                    <a:cubicBezTo>
                      <a:pt x="84" y="30"/>
                      <a:pt x="84" y="30"/>
                      <a:pt x="84" y="30"/>
                    </a:cubicBezTo>
                    <a:cubicBezTo>
                      <a:pt x="75" y="23"/>
                      <a:pt x="66" y="14"/>
                      <a:pt x="59" y="5"/>
                    </a:cubicBezTo>
                    <a:lnTo>
                      <a:pt x="56" y="0"/>
                    </a:lnTo>
                    <a:close/>
                  </a:path>
                </a:pathLst>
              </a:custGeom>
              <a:solidFill>
                <a:srgbClr val="034E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23">
                <a:extLst>
                  <a:ext uri="{FF2B5EF4-FFF2-40B4-BE49-F238E27FC236}">
                    <a16:creationId xmlns:a16="http://schemas.microsoft.com/office/drawing/2014/main" xmlns="" id="{CFDEF2FA-25CD-290B-B37D-0CFE4E096361}"/>
                  </a:ext>
                </a:extLst>
              </p:cNvPr>
              <p:cNvSpPr>
                <a:spLocks noEditPoints="1"/>
              </p:cNvSpPr>
              <p:nvPr/>
            </p:nvSpPr>
            <p:spPr bwMode="auto">
              <a:xfrm>
                <a:off x="4568825" y="6332538"/>
                <a:ext cx="595313" cy="598488"/>
              </a:xfrm>
              <a:custGeom>
                <a:avLst/>
                <a:gdLst>
                  <a:gd name="T0" fmla="*/ 135 w 158"/>
                  <a:gd name="T1" fmla="*/ 80 h 159"/>
                  <a:gd name="T2" fmla="*/ 79 w 158"/>
                  <a:gd name="T3" fmla="*/ 136 h 159"/>
                  <a:gd name="T4" fmla="*/ 23 w 158"/>
                  <a:gd name="T5" fmla="*/ 80 h 159"/>
                  <a:gd name="T6" fmla="*/ 79 w 158"/>
                  <a:gd name="T7" fmla="*/ 23 h 159"/>
                  <a:gd name="T8" fmla="*/ 135 w 158"/>
                  <a:gd name="T9" fmla="*/ 80 h 159"/>
                  <a:gd name="T10" fmla="*/ 79 w 158"/>
                  <a:gd name="T11" fmla="*/ 0 h 159"/>
                  <a:gd name="T12" fmla="*/ 0 w 158"/>
                  <a:gd name="T13" fmla="*/ 80 h 159"/>
                  <a:gd name="T14" fmla="*/ 79 w 158"/>
                  <a:gd name="T15" fmla="*/ 159 h 159"/>
                  <a:gd name="T16" fmla="*/ 158 w 158"/>
                  <a:gd name="T17" fmla="*/ 80 h 159"/>
                  <a:gd name="T18" fmla="*/ 79 w 158"/>
                  <a:gd name="T1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9">
                    <a:moveTo>
                      <a:pt x="135" y="80"/>
                    </a:moveTo>
                    <a:cubicBezTo>
                      <a:pt x="135" y="111"/>
                      <a:pt x="110" y="136"/>
                      <a:pt x="79" y="136"/>
                    </a:cubicBezTo>
                    <a:cubicBezTo>
                      <a:pt x="48" y="136"/>
                      <a:pt x="23" y="111"/>
                      <a:pt x="23" y="80"/>
                    </a:cubicBezTo>
                    <a:cubicBezTo>
                      <a:pt x="23" y="49"/>
                      <a:pt x="48" y="23"/>
                      <a:pt x="79" y="23"/>
                    </a:cubicBezTo>
                    <a:cubicBezTo>
                      <a:pt x="110" y="23"/>
                      <a:pt x="135" y="49"/>
                      <a:pt x="135" y="80"/>
                    </a:cubicBezTo>
                    <a:close/>
                    <a:moveTo>
                      <a:pt x="79" y="0"/>
                    </a:moveTo>
                    <a:cubicBezTo>
                      <a:pt x="35" y="0"/>
                      <a:pt x="0" y="36"/>
                      <a:pt x="0" y="80"/>
                    </a:cubicBezTo>
                    <a:cubicBezTo>
                      <a:pt x="0" y="123"/>
                      <a:pt x="35" y="159"/>
                      <a:pt x="79" y="159"/>
                    </a:cubicBezTo>
                    <a:cubicBezTo>
                      <a:pt x="123" y="159"/>
                      <a:pt x="158" y="123"/>
                      <a:pt x="158" y="80"/>
                    </a:cubicBezTo>
                    <a:cubicBezTo>
                      <a:pt x="158" y="36"/>
                      <a:pt x="123" y="0"/>
                      <a:pt x="79" y="0"/>
                    </a:cubicBezTo>
                    <a:close/>
                  </a:path>
                </a:pathLst>
              </a:custGeom>
              <a:solidFill>
                <a:srgbClr val="034E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51" name="Segnaposto piè di pagina 1">
            <a:extLst>
              <a:ext uri="{FF2B5EF4-FFF2-40B4-BE49-F238E27FC236}">
                <a16:creationId xmlns:a16="http://schemas.microsoft.com/office/drawing/2014/main" xmlns="" id="{047FDE31-E9F0-408E-9E2C-E98DC6AB1F50}"/>
              </a:ext>
            </a:extLst>
          </p:cNvPr>
          <p:cNvSpPr txBox="1">
            <a:spLocks/>
          </p:cNvSpPr>
          <p:nvPr/>
        </p:nvSpPr>
        <p:spPr>
          <a:xfrm>
            <a:off x="2699792" y="6520259"/>
            <a:ext cx="4472136" cy="365125"/>
          </a:xfrm>
          <a:prstGeom prst="rect">
            <a:avLst/>
          </a:prstGeom>
        </p:spPr>
        <p:txBody>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smtClean="0"/>
              <a:t>Copyright 2023 Celeris Group Limited - All rights reserved</a:t>
            </a:r>
            <a:endParaRPr lang="it-IT" sz="900" dirty="0"/>
          </a:p>
        </p:txBody>
      </p:sp>
    </p:spTree>
    <p:extLst>
      <p:ext uri="{BB962C8B-B14F-4D97-AF65-F5344CB8AC3E}">
        <p14:creationId xmlns:p14="http://schemas.microsoft.com/office/powerpoint/2010/main" val="2295867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0" y="1627584"/>
            <a:ext cx="9144000" cy="5257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it-IT" sz="1800"/>
          </a:p>
        </p:txBody>
      </p:sp>
      <p:sp>
        <p:nvSpPr>
          <p:cNvPr id="19458" name="CasellaDiTesto 6"/>
          <p:cNvSpPr txBox="1">
            <a:spLocks noChangeArrowheads="1"/>
          </p:cNvSpPr>
          <p:nvPr/>
        </p:nvSpPr>
        <p:spPr bwMode="auto">
          <a:xfrm>
            <a:off x="3419872" y="2500441"/>
            <a:ext cx="52669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smtClean="0">
                <a:latin typeface="HelveticaNeueLT Std Blk Cn" charset="0"/>
                <a:cs typeface="Helvetica" charset="0"/>
              </a:rPr>
              <a:t>Thank you</a:t>
            </a:r>
            <a:endParaRPr lang="en-GB" sz="2800" b="1" dirty="0">
              <a:latin typeface="Helvetica" charset="0"/>
              <a:cs typeface="Helvetica" charset="0"/>
            </a:endParaRPr>
          </a:p>
          <a:p>
            <a:pPr eaLnBrk="1" hangingPunct="1"/>
            <a:endParaRPr lang="it-IT" sz="2800" dirty="0">
              <a:latin typeface="Helvetica" charset="0"/>
              <a:cs typeface="Helvetica" charset="0"/>
            </a:endParaRPr>
          </a:p>
          <a:p>
            <a:pPr eaLnBrk="1" hangingPunct="1"/>
            <a:r>
              <a:rPr lang="it-IT" sz="2000" b="1" dirty="0">
                <a:solidFill>
                  <a:schemeClr val="bg2"/>
                </a:solidFill>
                <a:latin typeface="Helvetica" charset="0"/>
                <a:cs typeface="Helvetica" charset="0"/>
              </a:rPr>
              <a:t>Carmen Ciciriello</a:t>
            </a:r>
            <a:endParaRPr lang="it-IT" sz="2000" b="1" dirty="0">
              <a:solidFill>
                <a:schemeClr val="bg2"/>
              </a:solidFill>
              <a:latin typeface="Helvetica Light" charset="0"/>
              <a:cs typeface="Helvetica Light" charset="0"/>
            </a:endParaRPr>
          </a:p>
          <a:p>
            <a:pPr eaLnBrk="1" hangingPunct="1"/>
            <a:endParaRPr lang="it-IT" noProof="1">
              <a:solidFill>
                <a:schemeClr val="bg2"/>
              </a:solidFill>
              <a:latin typeface="Helvetica Light" charset="0"/>
              <a:cs typeface="Helvetica Light" charset="0"/>
            </a:endParaRPr>
          </a:p>
          <a:p>
            <a:pPr eaLnBrk="1" hangingPunct="1"/>
            <a:r>
              <a:rPr lang="it-IT" sz="2000" b="1" noProof="1">
                <a:solidFill>
                  <a:schemeClr val="bg2"/>
                </a:solidFill>
                <a:latin typeface="Helvetica"/>
                <a:cs typeface="Helvetica"/>
              </a:rPr>
              <a:t>Email</a:t>
            </a:r>
            <a:r>
              <a:rPr lang="it-IT" sz="2000" noProof="1">
                <a:solidFill>
                  <a:schemeClr val="bg2"/>
                </a:solidFill>
                <a:latin typeface="Helvetica"/>
                <a:cs typeface="Helvetica"/>
              </a:rPr>
              <a:t>: </a:t>
            </a:r>
            <a:r>
              <a:rPr lang="it-IT" sz="2000" noProof="1">
                <a:solidFill>
                  <a:schemeClr val="bg2"/>
                </a:solidFill>
                <a:latin typeface="Helvetica"/>
                <a:cs typeface="Helvetica"/>
                <a:hlinkClick r:id="rId2"/>
              </a:rPr>
              <a:t>carmen.ciciriello@celeris-group.eu</a:t>
            </a:r>
            <a:endParaRPr lang="it-IT" sz="2000" noProof="1">
              <a:solidFill>
                <a:schemeClr val="bg2"/>
              </a:solidFill>
              <a:latin typeface="Helvetica"/>
              <a:cs typeface="Helvetica"/>
            </a:endParaRPr>
          </a:p>
          <a:p>
            <a:pPr eaLnBrk="1" hangingPunct="1"/>
            <a:endParaRPr lang="it-IT" noProof="1">
              <a:solidFill>
                <a:schemeClr val="bg2"/>
              </a:solidFill>
              <a:latin typeface="Helvetica Light" charset="0"/>
              <a:cs typeface="Helvetica Light" charset="0"/>
            </a:endParaRPr>
          </a:p>
        </p:txBody>
      </p:sp>
      <p:pic>
        <p:nvPicPr>
          <p:cNvPr id="19459" name="Picture 5" descr="celeris logo con nome più grand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4713" y="228600"/>
            <a:ext cx="1462087"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descr="C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2564904"/>
            <a:ext cx="2063512" cy="2304256"/>
          </a:xfrm>
          <a:prstGeom prst="rect">
            <a:avLst/>
          </a:prstGeom>
        </p:spPr>
      </p:pic>
    </p:spTree>
    <p:extLst>
      <p:ext uri="{BB962C8B-B14F-4D97-AF65-F5344CB8AC3E}">
        <p14:creationId xmlns:p14="http://schemas.microsoft.com/office/powerpoint/2010/main" val="246596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Digital Reporting Requirements &amp; e-Invoicing </a:t>
            </a:r>
            <a:r>
              <a:rPr lang="en-GB" sz="3200" dirty="0" smtClean="0">
                <a:solidFill>
                  <a:schemeClr val="bg1"/>
                </a:solidFill>
                <a:latin typeface="Helvetica" panose="020B0604020202020204" pitchFamily="34" charset="0"/>
                <a:cs typeface="Helvetica" panose="020B0604020202020204" pitchFamily="34" charset="0"/>
              </a:rPr>
              <a:t> </a:t>
            </a:r>
            <a:endParaRPr lang="en-GB" sz="3200" dirty="0">
              <a:solidFill>
                <a:schemeClr val="bg1"/>
              </a:solidFill>
              <a:latin typeface="Helvetica" panose="020B0604020202020204" pitchFamily="34" charset="0"/>
              <a:cs typeface="Helvetica" panose="020B0604020202020204" pitchFamily="34" charset="0"/>
            </a:endParaRPr>
          </a:p>
        </p:txBody>
      </p:sp>
      <p:sp>
        <p:nvSpPr>
          <p:cNvPr id="16" name="Content Placeholder 1">
            <a:extLst>
              <a:ext uri="{FF2B5EF4-FFF2-40B4-BE49-F238E27FC236}">
                <a16:creationId xmlns="" xmlns:a16="http://schemas.microsoft.com/office/drawing/2014/main" id="{E739C16A-7652-4C8B-A947-F4727BDA0DD9}"/>
              </a:ext>
            </a:extLst>
          </p:cNvPr>
          <p:cNvSpPr txBox="1">
            <a:spLocks/>
          </p:cNvSpPr>
          <p:nvPr/>
        </p:nvSpPr>
        <p:spPr>
          <a:xfrm>
            <a:off x="251520" y="2645292"/>
            <a:ext cx="3600400" cy="279993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200"/>
              </a:spcAft>
              <a:buFont typeface="Symbol" panose="05050102010706020507" pitchFamily="18" charset="2"/>
              <a:buChar char=""/>
            </a:pPr>
            <a:r>
              <a:rPr lang="en-GB" sz="1400" dirty="0" smtClean="0">
                <a:latin typeface="Arial" panose="020B0604020202020204" pitchFamily="34" charset="0"/>
                <a:ea typeface="Times New Roman" panose="02020603050405020304" pitchFamily="18" charset="0"/>
                <a:cs typeface="Times New Roman" panose="02020603050405020304" pitchFamily="18" charset="0"/>
              </a:rPr>
              <a:t>Member States are </a:t>
            </a:r>
            <a:r>
              <a:rPr lang="en-GB" sz="1400" b="1" dirty="0" smtClean="0">
                <a:latin typeface="Arial" panose="020B0604020202020204" pitchFamily="34" charset="0"/>
                <a:ea typeface="Times New Roman" panose="02020603050405020304" pitchFamily="18" charset="0"/>
                <a:cs typeface="Times New Roman" panose="02020603050405020304" pitchFamily="18" charset="0"/>
              </a:rPr>
              <a:t>free to implement </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reporting systems, without any guidance. </a:t>
            </a:r>
            <a:endParaRPr lang="en-IE" sz="14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buFont typeface="Symbol" panose="05050102010706020507" pitchFamily="18" charset="2"/>
              <a:buChar char=""/>
            </a:pPr>
            <a:r>
              <a:rPr lang="en-GB" sz="1400" dirty="0" smtClean="0">
                <a:latin typeface="Arial" panose="020B0604020202020204" pitchFamily="34" charset="0"/>
                <a:ea typeface="Times New Roman" panose="02020603050405020304" pitchFamily="18" charset="0"/>
                <a:cs typeface="Times New Roman" panose="02020603050405020304" pitchFamily="18" charset="0"/>
              </a:rPr>
              <a:t>Wide range of domestic DRR leads to </a:t>
            </a:r>
            <a:r>
              <a:rPr lang="en-GB" sz="1400" b="1" dirty="0" smtClean="0">
                <a:latin typeface="Arial" panose="020B0604020202020204" pitchFamily="34" charset="0"/>
                <a:ea typeface="Times New Roman" panose="02020603050405020304" pitchFamily="18" charset="0"/>
                <a:cs typeface="Times New Roman" panose="02020603050405020304" pitchFamily="18" charset="0"/>
              </a:rPr>
              <a:t>fragmentation </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across the EU, </a:t>
            </a:r>
            <a:r>
              <a:rPr lang="en-GB" sz="1400" dirty="0" smtClean="0">
                <a:latin typeface="Arial" panose="020B0604020202020204" pitchFamily="34" charset="0"/>
                <a:cs typeface="Times New Roman" panose="02020603050405020304" pitchFamily="18" charset="0"/>
              </a:rPr>
              <a:t>translating into significant burden for businesses and inefficiency in cross-border controls. </a:t>
            </a:r>
            <a:endParaRPr lang="en-IE" sz="1400" dirty="0" smtClean="0">
              <a:latin typeface="Arial" panose="020B0604020202020204" pitchFamily="34" charset="0"/>
              <a:cs typeface="Times New Roman" panose="02020603050405020304" pitchFamily="18" charset="0"/>
            </a:endParaRPr>
          </a:p>
          <a:p>
            <a:pPr algn="just">
              <a:lnSpc>
                <a:spcPct val="115000"/>
              </a:lnSpc>
              <a:spcAft>
                <a:spcPts val="1200"/>
              </a:spcAft>
              <a:buFont typeface="Symbol" panose="05050102010706020507" pitchFamily="18" charset="2"/>
              <a:buChar char=""/>
            </a:pPr>
            <a:r>
              <a:rPr lang="en-GB" sz="1400" dirty="0" smtClean="0">
                <a:latin typeface="Arial" panose="020B0604020202020204" pitchFamily="34" charset="0"/>
                <a:ea typeface="Times New Roman" panose="02020603050405020304" pitchFamily="18" charset="0"/>
              </a:rPr>
              <a:t>EU legislation prohibits Member States from applying mandatory e-Invoicing, forcing MS to apply sub-optimal systems</a:t>
            </a:r>
            <a:endParaRPr lang="en-IE" sz="1400" dirty="0"/>
          </a:p>
        </p:txBody>
      </p:sp>
      <p:pic>
        <p:nvPicPr>
          <p:cNvPr id="17" name="Immagine 326">
            <a:extLst>
              <a:ext uri="{FF2B5EF4-FFF2-40B4-BE49-F238E27FC236}">
                <a16:creationId xmlns="" xmlns:a16="http://schemas.microsoft.com/office/drawing/2014/main" id="{B4DEE7AF-FCBA-42BA-B647-3729C5B574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775698" y="2214356"/>
            <a:ext cx="3912082" cy="3446892"/>
          </a:xfrm>
          <a:prstGeom prst="rect">
            <a:avLst/>
          </a:prstGeom>
          <a:noFill/>
          <a:ln>
            <a:noFill/>
          </a:ln>
          <a:extLst>
            <a:ext uri="{53640926-AAD7-44d8-BBD7-CCE9431645EC}">
              <a14:shadowObscured xmlns:a14="http://schemas.microsoft.com/office/drawing/2010/main"/>
            </a:ext>
          </a:extLst>
        </p:spPr>
      </p:pic>
      <p:sp>
        <p:nvSpPr>
          <p:cNvPr id="18" name="TextBox 6">
            <a:extLst>
              <a:ext uri="{FF2B5EF4-FFF2-40B4-BE49-F238E27FC236}">
                <a16:creationId xmlns="" xmlns:a16="http://schemas.microsoft.com/office/drawing/2014/main" id="{9F57E2E8-3BFE-424E-946D-606AA6012BC2}"/>
              </a:ext>
            </a:extLst>
          </p:cNvPr>
          <p:cNvSpPr txBox="1"/>
          <p:nvPr/>
        </p:nvSpPr>
        <p:spPr>
          <a:xfrm>
            <a:off x="4753742" y="5805264"/>
            <a:ext cx="2770585" cy="400110"/>
          </a:xfrm>
          <a:prstGeom prst="rect">
            <a:avLst/>
          </a:prstGeom>
          <a:noFill/>
        </p:spPr>
        <p:txBody>
          <a:bodyPr wrap="square">
            <a:spAutoFit/>
          </a:bodyPr>
          <a:lstStyle/>
          <a:p>
            <a:r>
              <a:rPr lang="en-US" sz="1000" i="1" dirty="0">
                <a:solidFill>
                  <a:schemeClr val="bg1">
                    <a:lumMod val="65000"/>
                  </a:schemeClr>
                </a:solidFill>
              </a:rPr>
              <a:t>Digital Reporting Requirements in the EU (2020</a:t>
            </a:r>
            <a:r>
              <a:rPr lang="en-US" sz="1000" i="1" dirty="0" smtClean="0">
                <a:solidFill>
                  <a:schemeClr val="bg1">
                    <a:lumMod val="65000"/>
                  </a:schemeClr>
                </a:solidFill>
              </a:rPr>
              <a:t>)</a:t>
            </a:r>
          </a:p>
          <a:p>
            <a:endParaRPr lang="en-US" sz="1000" i="1" dirty="0">
              <a:solidFill>
                <a:schemeClr val="bg1">
                  <a:lumMod val="65000"/>
                </a:schemeClr>
              </a:solidFill>
            </a:endParaRPr>
          </a:p>
        </p:txBody>
      </p:sp>
      <p:pic>
        <p:nvPicPr>
          <p:cNvPr id="32" name="Picture 10">
            <a:extLst>
              <a:ext uri="{FF2B5EF4-FFF2-40B4-BE49-F238E27FC236}">
                <a16:creationId xmlns="" xmlns:a16="http://schemas.microsoft.com/office/drawing/2014/main" id="{4A766E32-7CDB-466D-8902-586CF7714B1F}"/>
              </a:ext>
            </a:extLst>
          </p:cNvPr>
          <p:cNvPicPr>
            <a:picLocks noChangeAspect="1"/>
          </p:cNvPicPr>
          <p:nvPr/>
        </p:nvPicPr>
        <p:blipFill>
          <a:blip r:embed="rId3"/>
          <a:stretch>
            <a:fillRect/>
          </a:stretch>
        </p:blipFill>
        <p:spPr>
          <a:xfrm>
            <a:off x="5539611" y="1988840"/>
            <a:ext cx="5225077" cy="1716028"/>
          </a:xfrm>
          <a:prstGeom prst="rect">
            <a:avLst/>
          </a:prstGeom>
        </p:spPr>
      </p:pic>
      <p:sp>
        <p:nvSpPr>
          <p:cNvPr id="33" name="CasellaDiTesto 32"/>
          <p:cNvSpPr txBox="1"/>
          <p:nvPr/>
        </p:nvSpPr>
        <p:spPr>
          <a:xfrm>
            <a:off x="911121" y="6585337"/>
            <a:ext cx="2199716" cy="276999"/>
          </a:xfrm>
          <a:prstGeom prst="rect">
            <a:avLst/>
          </a:prstGeom>
          <a:noFill/>
        </p:spPr>
        <p:txBody>
          <a:bodyPr wrap="none" rtlCol="0">
            <a:spAutoFit/>
          </a:bodyPr>
          <a:lstStyle/>
          <a:p>
            <a:r>
              <a:rPr lang="en-GB" sz="1200" smtClean="0"/>
              <a:t>* Source: European Commission</a:t>
            </a:r>
            <a:endParaRPr lang="en-GB" sz="1200"/>
          </a:p>
        </p:txBody>
      </p:sp>
      <p:sp>
        <p:nvSpPr>
          <p:cNvPr id="34" name="CasellaDiTesto 3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Current context*</a:t>
            </a:r>
            <a:endParaRPr lang="en-GB" dirty="0">
              <a:latin typeface="Helvetica"/>
              <a:cs typeface="Helvetica"/>
            </a:endParaRPr>
          </a:p>
        </p:txBody>
      </p:sp>
    </p:spTree>
    <p:extLst>
      <p:ext uri="{BB962C8B-B14F-4D97-AF65-F5344CB8AC3E}">
        <p14:creationId xmlns:p14="http://schemas.microsoft.com/office/powerpoint/2010/main" val="42664991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Current context*</a:t>
            </a:r>
            <a:endParaRPr lang="en-GB" dirty="0">
              <a:latin typeface="Helvetica"/>
              <a:cs typeface="Helvetica"/>
            </a:endParaRPr>
          </a:p>
        </p:txBody>
      </p:sp>
      <p:sp>
        <p:nvSpPr>
          <p:cNvPr id="5" name="CasellaDiTesto 4"/>
          <p:cNvSpPr txBox="1"/>
          <p:nvPr/>
        </p:nvSpPr>
        <p:spPr>
          <a:xfrm>
            <a:off x="568288" y="2603285"/>
            <a:ext cx="7855024" cy="2966967"/>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Same reporting system since 1 January 1993</a:t>
            </a:r>
          </a:p>
          <a:p>
            <a:pPr marL="285750" indent="-285750">
              <a:lnSpc>
                <a:spcPct val="120000"/>
              </a:lnSpc>
              <a:buFont typeface="Wingdings" charset="2"/>
              <a:buChar char="§"/>
            </a:pPr>
            <a:r>
              <a:rPr lang="en-GB" dirty="0">
                <a:latin typeface="Helvetica"/>
                <a:cs typeface="Helvetica"/>
              </a:rPr>
              <a:t>Data aggregated monthly or quarterly</a:t>
            </a:r>
          </a:p>
          <a:p>
            <a:pPr marL="285750" indent="-285750">
              <a:lnSpc>
                <a:spcPct val="120000"/>
              </a:lnSpc>
              <a:buFont typeface="Wingdings" charset="2"/>
              <a:buChar char="§"/>
            </a:pPr>
            <a:r>
              <a:rPr lang="en-GB" dirty="0" smtClean="0">
                <a:latin typeface="Helvetica"/>
                <a:cs typeface="Helvetica"/>
              </a:rPr>
              <a:t>Low </a:t>
            </a:r>
            <a:r>
              <a:rPr lang="en-GB" dirty="0">
                <a:latin typeface="Helvetica"/>
                <a:cs typeface="Helvetica"/>
              </a:rPr>
              <a:t>quality of the data reported</a:t>
            </a:r>
          </a:p>
          <a:p>
            <a:pPr marL="285750" indent="-285750">
              <a:lnSpc>
                <a:spcPct val="120000"/>
              </a:lnSpc>
              <a:buFont typeface="Wingdings" charset="2"/>
              <a:buChar char="§"/>
            </a:pPr>
            <a:r>
              <a:rPr lang="en-GB" dirty="0">
                <a:latin typeface="Helvetica"/>
                <a:cs typeface="Helvetica"/>
              </a:rPr>
              <a:t>Difficulties to cross-check the data and perform risk </a:t>
            </a:r>
            <a:r>
              <a:rPr lang="en-GB" dirty="0" smtClean="0">
                <a:latin typeface="Helvetica"/>
                <a:cs typeface="Helvetica"/>
              </a:rPr>
              <a:t>analysis</a:t>
            </a:r>
          </a:p>
          <a:p>
            <a:pPr marL="285750" indent="-285750">
              <a:lnSpc>
                <a:spcPct val="120000"/>
              </a:lnSpc>
              <a:buFont typeface="Wingdings" charset="2"/>
              <a:buChar char="§"/>
            </a:pPr>
            <a:endParaRPr lang="en-GB" dirty="0">
              <a:latin typeface="Helvetica"/>
              <a:cs typeface="Helvetica"/>
            </a:endParaRPr>
          </a:p>
          <a:p>
            <a:pPr>
              <a:lnSpc>
                <a:spcPct val="120000"/>
              </a:lnSpc>
            </a:pPr>
            <a:endParaRPr lang="en-GB" dirty="0">
              <a:latin typeface="Helvetica"/>
              <a:cs typeface="Helvetica"/>
            </a:endParaRP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Reporting </a:t>
            </a:r>
            <a:r>
              <a:rPr lang="en-GB" sz="3200" dirty="0" smtClean="0">
                <a:solidFill>
                  <a:schemeClr val="bg1"/>
                </a:solidFill>
                <a:latin typeface="Helvetica" panose="020B0604020202020204" pitchFamily="34" charset="0"/>
                <a:cs typeface="Helvetica" panose="020B0604020202020204" pitchFamily="34" charset="0"/>
              </a:rPr>
              <a:t>of Intra-Community transactions  </a:t>
            </a:r>
          </a:p>
        </p:txBody>
      </p:sp>
    </p:spTree>
    <p:extLst>
      <p:ext uri="{BB962C8B-B14F-4D97-AF65-F5344CB8AC3E}">
        <p14:creationId xmlns:p14="http://schemas.microsoft.com/office/powerpoint/2010/main" val="42871249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Future context (based on current proposal)*</a:t>
            </a:r>
            <a:endParaRPr lang="en-GB" b="1" dirty="0">
              <a:latin typeface="Helvetica"/>
              <a:cs typeface="Helvetica"/>
            </a:endParaRPr>
          </a:p>
        </p:txBody>
      </p:sp>
      <p:sp>
        <p:nvSpPr>
          <p:cNvPr id="5" name="CasellaDiTesto 4"/>
          <p:cNvSpPr txBox="1"/>
          <p:nvPr/>
        </p:nvSpPr>
        <p:spPr>
          <a:xfrm>
            <a:off x="568288" y="2603285"/>
            <a:ext cx="7855024" cy="3299365"/>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Mandatory transaction-based Digital Reporting Requirement (DRR) for intra-Community transactions replacing monthly/quarterly recapitulative statements</a:t>
            </a:r>
          </a:p>
          <a:p>
            <a:pPr marL="285750" indent="-285750">
              <a:lnSpc>
                <a:spcPct val="120000"/>
              </a:lnSpc>
              <a:buFont typeface="Wingdings" charset="2"/>
              <a:buChar char="§"/>
            </a:pPr>
            <a:r>
              <a:rPr lang="en-GB" dirty="0">
                <a:latin typeface="Helvetica"/>
                <a:cs typeface="Helvetica"/>
              </a:rPr>
              <a:t>Reporting of domestic transactions remains optional </a:t>
            </a:r>
            <a:endParaRPr lang="en-GB" dirty="0" smtClean="0">
              <a:latin typeface="Helvetica"/>
              <a:cs typeface="Helvetica"/>
            </a:endParaRPr>
          </a:p>
          <a:p>
            <a:pPr marL="285750" indent="-285750">
              <a:lnSpc>
                <a:spcPct val="120000"/>
              </a:lnSpc>
              <a:buFont typeface="Wingdings" charset="2"/>
              <a:buChar char="§"/>
            </a:pPr>
            <a:r>
              <a:rPr lang="en-GB" dirty="0" smtClean="0">
                <a:latin typeface="Helvetica"/>
                <a:cs typeface="Helvetica"/>
              </a:rPr>
              <a:t>E</a:t>
            </a:r>
            <a:r>
              <a:rPr lang="en-GB" dirty="0">
                <a:latin typeface="Helvetica"/>
                <a:cs typeface="Helvetica"/>
              </a:rPr>
              <a:t>-invoicing becomes the default system for issuing invoices</a:t>
            </a:r>
          </a:p>
          <a:p>
            <a:pPr marL="285750" indent="-285750">
              <a:lnSpc>
                <a:spcPct val="120000"/>
              </a:lnSpc>
              <a:buFont typeface="Wingdings" charset="2"/>
              <a:buChar char="§"/>
            </a:pPr>
            <a:r>
              <a:rPr lang="en-GB" dirty="0">
                <a:latin typeface="Helvetica"/>
                <a:cs typeface="Helvetica"/>
              </a:rPr>
              <a:t>Central database for the exchange of information between Member States on intra-Community transactions (central VIES)</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&amp; e-Invoicing  </a:t>
            </a:r>
          </a:p>
        </p:txBody>
      </p:sp>
    </p:spTree>
    <p:extLst>
      <p:ext uri="{BB962C8B-B14F-4D97-AF65-F5344CB8AC3E}">
        <p14:creationId xmlns:p14="http://schemas.microsoft.com/office/powerpoint/2010/main" val="3515801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Future context (based on current proposal)*</a:t>
            </a:r>
            <a:endParaRPr lang="en-GB" b="1" dirty="0">
              <a:latin typeface="Helvetica"/>
              <a:cs typeface="Helvetica"/>
            </a:endParaRPr>
          </a:p>
        </p:txBody>
      </p:sp>
      <p:sp>
        <p:nvSpPr>
          <p:cNvPr id="5" name="CasellaDiTesto 4"/>
          <p:cNvSpPr txBox="1"/>
          <p:nvPr/>
        </p:nvSpPr>
        <p:spPr>
          <a:xfrm>
            <a:off x="568288" y="2603285"/>
            <a:ext cx="7855024" cy="2634568"/>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Enters into force in 2028</a:t>
            </a:r>
          </a:p>
          <a:p>
            <a:pPr marL="285750" indent="-285750">
              <a:lnSpc>
                <a:spcPct val="120000"/>
              </a:lnSpc>
              <a:buFont typeface="Wingdings" charset="2"/>
              <a:buChar char="§"/>
            </a:pPr>
            <a:r>
              <a:rPr lang="en-GB" dirty="0">
                <a:latin typeface="Helvetica"/>
                <a:cs typeface="Helvetica"/>
              </a:rPr>
              <a:t>Replaces Recapitulative statement/VIES – No overlapping of systems</a:t>
            </a:r>
          </a:p>
          <a:p>
            <a:pPr marL="285750" indent="-285750">
              <a:lnSpc>
                <a:spcPct val="120000"/>
              </a:lnSpc>
              <a:buFont typeface="Wingdings" charset="2"/>
              <a:buChar char="§"/>
            </a:pPr>
            <a:r>
              <a:rPr lang="en-GB" dirty="0">
                <a:latin typeface="Helvetica"/>
                <a:cs typeface="Helvetica"/>
              </a:rPr>
              <a:t>E-invoicing mandatory for transactions covered by the reporting obligation</a:t>
            </a:r>
          </a:p>
          <a:p>
            <a:pPr marL="285750" indent="-285750">
              <a:lnSpc>
                <a:spcPct val="120000"/>
              </a:lnSpc>
              <a:buFont typeface="Wingdings" charset="2"/>
              <a:buChar char="§"/>
            </a:pPr>
            <a:r>
              <a:rPr lang="en-GB" dirty="0">
                <a:latin typeface="Helvetica"/>
                <a:cs typeface="Helvetica"/>
              </a:rPr>
              <a:t>Taxable persons only report to their national tax administration</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for intra-Community transactions</a:t>
            </a:r>
          </a:p>
        </p:txBody>
      </p:sp>
    </p:spTree>
    <p:extLst>
      <p:ext uri="{BB962C8B-B14F-4D97-AF65-F5344CB8AC3E}">
        <p14:creationId xmlns:p14="http://schemas.microsoft.com/office/powerpoint/2010/main" val="14379142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Scope*</a:t>
            </a:r>
            <a:endParaRPr lang="en-GB" b="1" dirty="0">
              <a:latin typeface="Helvetica"/>
              <a:cs typeface="Helvetica"/>
            </a:endParaRPr>
          </a:p>
        </p:txBody>
      </p:sp>
      <p:sp>
        <p:nvSpPr>
          <p:cNvPr id="5" name="CasellaDiTesto 4"/>
          <p:cNvSpPr txBox="1"/>
          <p:nvPr/>
        </p:nvSpPr>
        <p:spPr>
          <a:xfrm>
            <a:off x="568288" y="2603285"/>
            <a:ext cx="7855024" cy="2302169"/>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Same transactions and taxpayers that were covered by the recapitulative statements</a:t>
            </a:r>
          </a:p>
          <a:p>
            <a:pPr marL="285750" indent="-285750">
              <a:lnSpc>
                <a:spcPct val="120000"/>
              </a:lnSpc>
              <a:buFont typeface="Wingdings" charset="2"/>
              <a:buChar char="§"/>
            </a:pPr>
            <a:r>
              <a:rPr lang="en-GB" dirty="0">
                <a:latin typeface="Helvetica"/>
                <a:cs typeface="Helvetica"/>
              </a:rPr>
              <a:t>Reporting on a transaction-by-transaction basis</a:t>
            </a:r>
          </a:p>
          <a:p>
            <a:pPr marL="285750" indent="-285750">
              <a:lnSpc>
                <a:spcPct val="120000"/>
              </a:lnSpc>
              <a:buFont typeface="Wingdings" charset="2"/>
              <a:buChar char="§"/>
            </a:pPr>
            <a:r>
              <a:rPr lang="en-GB" dirty="0">
                <a:latin typeface="Helvetica"/>
                <a:cs typeface="Helvetica"/>
              </a:rPr>
              <a:t>Both the supplier and the acquirer will report</a:t>
            </a: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for intra-Community transactions</a:t>
            </a:r>
          </a:p>
        </p:txBody>
      </p:sp>
    </p:spTree>
    <p:extLst>
      <p:ext uri="{BB962C8B-B14F-4D97-AF65-F5344CB8AC3E}">
        <p14:creationId xmlns:p14="http://schemas.microsoft.com/office/powerpoint/2010/main" val="25991209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Data and transmission*</a:t>
            </a:r>
            <a:endParaRPr lang="en-GB" b="1" dirty="0">
              <a:latin typeface="Helvetica"/>
              <a:cs typeface="Helvetica"/>
            </a:endParaRPr>
          </a:p>
        </p:txBody>
      </p:sp>
      <p:sp>
        <p:nvSpPr>
          <p:cNvPr id="5" name="CasellaDiTesto 4"/>
          <p:cNvSpPr txBox="1"/>
          <p:nvPr/>
        </p:nvSpPr>
        <p:spPr>
          <a:xfrm>
            <a:off x="568288" y="2603285"/>
            <a:ext cx="7855024" cy="2634568"/>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Same data as in recapitulative statements plus payment details and reference to invoice rectified</a:t>
            </a:r>
          </a:p>
          <a:p>
            <a:pPr marL="285750" indent="-285750">
              <a:lnSpc>
                <a:spcPct val="120000"/>
              </a:lnSpc>
              <a:buFont typeface="Wingdings" charset="2"/>
              <a:buChar char="§"/>
            </a:pPr>
            <a:r>
              <a:rPr lang="en-GB" dirty="0">
                <a:latin typeface="Helvetica"/>
                <a:cs typeface="Helvetica"/>
              </a:rPr>
              <a:t>The data to be reported will be the same in all Member States</a:t>
            </a:r>
          </a:p>
          <a:p>
            <a:pPr marL="285750" indent="-285750">
              <a:lnSpc>
                <a:spcPct val="120000"/>
              </a:lnSpc>
              <a:buFont typeface="Wingdings" charset="2"/>
              <a:buChar char="§"/>
            </a:pPr>
            <a:r>
              <a:rPr lang="en-GB" dirty="0">
                <a:latin typeface="Helvetica"/>
                <a:cs typeface="Helvetica"/>
              </a:rPr>
              <a:t>Up to two days for the transmission of the data by the taxable person</a:t>
            </a:r>
          </a:p>
          <a:p>
            <a:pPr marL="285750" indent="-285750">
              <a:lnSpc>
                <a:spcPct val="120000"/>
              </a:lnSpc>
              <a:buFont typeface="Wingdings" charset="2"/>
              <a:buChar char="§"/>
            </a:pPr>
            <a:r>
              <a:rPr lang="en-GB" dirty="0">
                <a:latin typeface="Helvetica"/>
                <a:cs typeface="Helvetica"/>
              </a:rPr>
              <a:t>Data format will be European standard </a:t>
            </a:r>
            <a:r>
              <a:rPr lang="en-GB" dirty="0" smtClean="0">
                <a:latin typeface="Helvetica"/>
                <a:cs typeface="Helvetica"/>
              </a:rPr>
              <a:t>(or </a:t>
            </a:r>
            <a:r>
              <a:rPr lang="en-GB" dirty="0">
                <a:latin typeface="Helvetica"/>
                <a:cs typeface="Helvetica"/>
              </a:rPr>
              <a:t>other interoperable </a:t>
            </a:r>
            <a:r>
              <a:rPr lang="en-GB" dirty="0" smtClean="0">
                <a:latin typeface="Helvetica"/>
                <a:cs typeface="Helvetica"/>
              </a:rPr>
              <a:t>formats)</a:t>
            </a:r>
            <a:endParaRPr lang="en-GB" dirty="0">
              <a:latin typeface="Helvetica"/>
              <a:cs typeface="Helvetica"/>
            </a:endParaRPr>
          </a:p>
          <a:p>
            <a:pPr>
              <a:lnSpc>
                <a:spcPct val="120000"/>
              </a:lnSpc>
            </a:pPr>
            <a:endParaRPr lang="en-GB" dirty="0" smtClean="0">
              <a:latin typeface="Helvetica"/>
              <a:cs typeface="Helvetica"/>
            </a:endParaRPr>
          </a:p>
          <a:p>
            <a:pPr marL="285750" indent="-285750">
              <a:lnSpc>
                <a:spcPct val="120000"/>
              </a:lnSpc>
              <a:buFont typeface="Wingdings" charset="2"/>
              <a:buChar char="§"/>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for intra-Community transactions</a:t>
            </a:r>
            <a:r>
              <a:rPr lang="en-GB" sz="3200" dirty="0">
                <a:solidFill>
                  <a:schemeClr val="bg1"/>
                </a:solidFill>
                <a:latin typeface="Helvetica" panose="020B0604020202020204" pitchFamily="34" charset="0"/>
                <a:cs typeface="Helvetica" panose="020B0604020202020204" pitchFamily="34" charset="0"/>
              </a:rPr>
              <a:t> </a:t>
            </a:r>
            <a:endParaRPr lang="en-GB" sz="3200" dirty="0" smtClean="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94687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2095688"/>
            <a:ext cx="7200800" cy="369332"/>
          </a:xfrm>
          <a:prstGeom prst="rect">
            <a:avLst/>
          </a:prstGeom>
          <a:noFill/>
        </p:spPr>
        <p:txBody>
          <a:bodyPr wrap="square" rtlCol="0">
            <a:spAutoFit/>
          </a:bodyPr>
          <a:lstStyle/>
          <a:p>
            <a:r>
              <a:rPr lang="en-GB" b="1" dirty="0" smtClean="0">
                <a:latin typeface="Helvetica"/>
                <a:cs typeface="Helvetica"/>
              </a:rPr>
              <a:t>Proposed changes*</a:t>
            </a:r>
            <a:endParaRPr lang="en-GB" b="1" dirty="0">
              <a:latin typeface="Helvetica"/>
              <a:cs typeface="Helvetica"/>
            </a:endParaRPr>
          </a:p>
        </p:txBody>
      </p:sp>
      <p:sp>
        <p:nvSpPr>
          <p:cNvPr id="5" name="CasellaDiTesto 4"/>
          <p:cNvSpPr txBox="1"/>
          <p:nvPr/>
        </p:nvSpPr>
        <p:spPr>
          <a:xfrm>
            <a:off x="568288" y="2603285"/>
            <a:ext cx="7855024" cy="2966967"/>
          </a:xfrm>
          <a:prstGeom prst="rect">
            <a:avLst/>
          </a:prstGeom>
          <a:noFill/>
        </p:spPr>
        <p:txBody>
          <a:bodyPr wrap="square" rtlCol="0">
            <a:spAutoFit/>
          </a:bodyPr>
          <a:lstStyle/>
          <a:p>
            <a:pPr marL="285750" indent="-285750">
              <a:lnSpc>
                <a:spcPct val="120000"/>
              </a:lnSpc>
              <a:buFont typeface="Wingdings" charset="2"/>
              <a:buChar char="§"/>
            </a:pPr>
            <a:r>
              <a:rPr lang="en-GB" dirty="0">
                <a:latin typeface="Helvetica"/>
                <a:cs typeface="Helvetica"/>
              </a:rPr>
              <a:t>Optional for Member States</a:t>
            </a:r>
          </a:p>
          <a:p>
            <a:pPr marL="285750" indent="-285750">
              <a:lnSpc>
                <a:spcPct val="120000"/>
              </a:lnSpc>
              <a:buFont typeface="Wingdings" charset="2"/>
              <a:buChar char="§"/>
            </a:pPr>
            <a:r>
              <a:rPr lang="en-GB" dirty="0">
                <a:latin typeface="Helvetica"/>
                <a:cs typeface="Helvetica"/>
              </a:rPr>
              <a:t>New reporting requirements will have to follow the features of the EU DRR </a:t>
            </a:r>
          </a:p>
          <a:p>
            <a:pPr marL="285750" indent="-285750">
              <a:lnSpc>
                <a:spcPct val="120000"/>
              </a:lnSpc>
              <a:buFont typeface="Wingdings" charset="2"/>
              <a:buChar char="§"/>
            </a:pPr>
            <a:r>
              <a:rPr lang="en-GB" dirty="0">
                <a:latin typeface="Helvetica"/>
                <a:cs typeface="Helvetica"/>
              </a:rPr>
              <a:t>Existing reporting requirements will converge to the EU DRR by 2028</a:t>
            </a:r>
          </a:p>
          <a:p>
            <a:pPr marL="285750" indent="-285750">
              <a:lnSpc>
                <a:spcPct val="120000"/>
              </a:lnSpc>
              <a:buFont typeface="Wingdings" charset="2"/>
              <a:buChar char="§"/>
            </a:pPr>
            <a:r>
              <a:rPr lang="en-GB" dirty="0" smtClean="0">
                <a:latin typeface="Helvetica"/>
                <a:cs typeface="Helvetica"/>
              </a:rPr>
              <a:t>Data </a:t>
            </a:r>
            <a:r>
              <a:rPr lang="en-GB" dirty="0">
                <a:latin typeface="Helvetica"/>
                <a:cs typeface="Helvetica"/>
              </a:rPr>
              <a:t>formats: European standard allowed in all reporting systems</a:t>
            </a:r>
          </a:p>
          <a:p>
            <a:pPr marL="285750" indent="-285750">
              <a:lnSpc>
                <a:spcPct val="120000"/>
              </a:lnSpc>
              <a:buFont typeface="Wingdings" charset="2"/>
              <a:buChar char="§"/>
            </a:pPr>
            <a:r>
              <a:rPr lang="en-GB" dirty="0">
                <a:latin typeface="Helvetica"/>
                <a:cs typeface="Helvetica"/>
              </a:rPr>
              <a:t>No other reporting obligations outside those allowed by the VAT Directive</a:t>
            </a:r>
          </a:p>
          <a:p>
            <a:pPr>
              <a:lnSpc>
                <a:spcPct val="120000"/>
              </a:lnSpc>
            </a:pPr>
            <a:endParaRPr lang="en-GB" dirty="0" smtClean="0">
              <a:latin typeface="Helvetica"/>
              <a:cs typeface="Helvetica"/>
            </a:endParaRPr>
          </a:p>
          <a:p>
            <a:pPr>
              <a:lnSpc>
                <a:spcPct val="120000"/>
              </a:lnSpc>
            </a:pPr>
            <a:endParaRPr lang="en-GB" dirty="0">
              <a:latin typeface="Helvetica"/>
              <a:cs typeface="Helvetica"/>
            </a:endParaRPr>
          </a:p>
          <a:p>
            <a:pPr>
              <a:lnSpc>
                <a:spcPct val="120000"/>
              </a:lnSpc>
            </a:pPr>
            <a:r>
              <a:rPr lang="en-GB" sz="1200" dirty="0" smtClean="0">
                <a:latin typeface="Helvetica"/>
                <a:cs typeface="Helvetica"/>
              </a:rPr>
              <a:t>*Source: European Commission</a:t>
            </a:r>
            <a:endParaRPr lang="en-GB" sz="1200" dirty="0">
              <a:latin typeface="Helvetica"/>
              <a:cs typeface="Helvetica"/>
            </a:endParaRPr>
          </a:p>
        </p:txBody>
      </p:sp>
      <p:sp>
        <p:nvSpPr>
          <p:cNvPr id="7" name="Rectangle 1026"/>
          <p:cNvSpPr>
            <a:spLocks noChangeArrowheads="1"/>
          </p:cNvSpPr>
          <p:nvPr/>
        </p:nvSpPr>
        <p:spPr bwMode="auto">
          <a:xfrm>
            <a:off x="0" y="-27384"/>
            <a:ext cx="9144000" cy="1828800"/>
          </a:xfrm>
          <a:prstGeom prst="rect">
            <a:avLst/>
          </a:prstGeom>
          <a:solidFill>
            <a:srgbClr val="31859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it-IT" sz="3200" dirty="0" smtClean="0">
                <a:solidFill>
                  <a:schemeClr val="bg1"/>
                </a:solidFill>
              </a:rPr>
              <a:t>      </a:t>
            </a:r>
            <a:r>
              <a:rPr lang="en-GB" sz="3200" dirty="0" smtClean="0">
                <a:solidFill>
                  <a:schemeClr val="bg1"/>
                </a:solidFill>
                <a:latin typeface="Helvetica" panose="020B0604020202020204" pitchFamily="34" charset="0"/>
                <a:cs typeface="Helvetica" panose="020B0604020202020204" pitchFamily="34" charset="0"/>
              </a:rPr>
              <a:t>DRR for domestic transactions</a:t>
            </a:r>
            <a:r>
              <a:rPr lang="en-GB" sz="3200" dirty="0">
                <a:solidFill>
                  <a:schemeClr val="bg1"/>
                </a:solidFill>
                <a:latin typeface="Helvetica" panose="020B0604020202020204" pitchFamily="34" charset="0"/>
                <a:cs typeface="Helvetica" panose="020B0604020202020204" pitchFamily="34" charset="0"/>
              </a:rPr>
              <a:t> </a:t>
            </a:r>
            <a:endParaRPr lang="en-GB" sz="3200" dirty="0" smtClean="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662476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2890</TotalTime>
  <Words>3143</Words>
  <Application>Microsoft Macintosh PowerPoint</Application>
  <PresentationFormat>Presentazione su schermo (4:3)</PresentationFormat>
  <Paragraphs>284</Paragraphs>
  <Slides>27</Slides>
  <Notes>2</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Case Study: AI for Predictive Tax Reporting</vt:lpstr>
      <vt:lpstr>Case Study: Digital VAT Returns</vt:lpstr>
      <vt:lpstr>Presentazione di PowerPoint</vt:lpstr>
    </vt:vector>
  </TitlesOfParts>
  <Company>dipartimento storia e progetto nell'architettura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imac 24</dc:creator>
  <cp:lastModifiedBy>Carmen  Ciciriello</cp:lastModifiedBy>
  <cp:revision>212</cp:revision>
  <cp:lastPrinted>2023-10-17T14:57:18Z</cp:lastPrinted>
  <dcterms:created xsi:type="dcterms:W3CDTF">2015-12-04T14:17:49Z</dcterms:created>
  <dcterms:modified xsi:type="dcterms:W3CDTF">2024-01-11T15:09:10Z</dcterms:modified>
</cp:coreProperties>
</file>