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45"/>
  </p:notesMasterIdLst>
  <p:handoutMasterIdLst>
    <p:handoutMasterId r:id="rId46"/>
  </p:handoutMasterIdLst>
  <p:sldIdLst>
    <p:sldId id="258" r:id="rId5"/>
    <p:sldId id="257" r:id="rId6"/>
    <p:sldId id="331" r:id="rId7"/>
    <p:sldId id="344" r:id="rId8"/>
    <p:sldId id="345" r:id="rId9"/>
    <p:sldId id="362" r:id="rId10"/>
    <p:sldId id="346" r:id="rId11"/>
    <p:sldId id="347" r:id="rId12"/>
    <p:sldId id="348" r:id="rId13"/>
    <p:sldId id="349" r:id="rId14"/>
    <p:sldId id="350" r:id="rId15"/>
    <p:sldId id="352" r:id="rId16"/>
    <p:sldId id="355" r:id="rId17"/>
    <p:sldId id="353" r:id="rId18"/>
    <p:sldId id="366" r:id="rId19"/>
    <p:sldId id="363" r:id="rId20"/>
    <p:sldId id="367" r:id="rId21"/>
    <p:sldId id="361" r:id="rId22"/>
    <p:sldId id="356" r:id="rId23"/>
    <p:sldId id="354" r:id="rId24"/>
    <p:sldId id="317" r:id="rId25"/>
    <p:sldId id="318" r:id="rId26"/>
    <p:sldId id="357" r:id="rId27"/>
    <p:sldId id="358" r:id="rId28"/>
    <p:sldId id="359" r:id="rId29"/>
    <p:sldId id="312" r:id="rId30"/>
    <p:sldId id="320" r:id="rId31"/>
    <p:sldId id="360" r:id="rId32"/>
    <p:sldId id="322" r:id="rId33"/>
    <p:sldId id="343" r:id="rId34"/>
    <p:sldId id="336" r:id="rId35"/>
    <p:sldId id="337" r:id="rId36"/>
    <p:sldId id="338" r:id="rId37"/>
    <p:sldId id="339" r:id="rId38"/>
    <p:sldId id="340" r:id="rId39"/>
    <p:sldId id="368" r:id="rId40"/>
    <p:sldId id="341" r:id="rId41"/>
    <p:sldId id="342" r:id="rId42"/>
    <p:sldId id="259" r:id="rId43"/>
    <p:sldId id="316" r:id="rId4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7">
          <p15:clr>
            <a:srgbClr val="A4A3A4"/>
          </p15:clr>
        </p15:guide>
        <p15:guide id="2" pos="21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2582"/>
    <a:srgbClr val="5E5E5E"/>
    <a:srgbClr val="824BB0"/>
    <a:srgbClr val="FF9433"/>
    <a:srgbClr val="FFAF66"/>
    <a:srgbClr val="C75B12"/>
    <a:srgbClr val="0046AD"/>
    <a:srgbClr val="336BBD"/>
    <a:srgbClr val="009B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8" autoAdjust="0"/>
    <p:restoredTop sz="89704" autoAdjust="0"/>
  </p:normalViewPr>
  <p:slideViewPr>
    <p:cSldViewPr snapToGrid="0" snapToObjects="1">
      <p:cViewPr varScale="1">
        <p:scale>
          <a:sx n="130" d="100"/>
          <a:sy n="130" d="100"/>
        </p:scale>
        <p:origin x="780" y="114"/>
      </p:cViewPr>
      <p:guideLst>
        <p:guide orient="horz" pos="537"/>
        <p:guide pos="217"/>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76" d="100"/>
          <a:sy n="76" d="100"/>
        </p:scale>
        <p:origin x="-333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dirty="0"/>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2F7B48EB-6EFF-4DF5-816E-5D3CE545DAC9}" type="datetimeFigureOut">
              <a:rPr lang="de-DE" smtClean="0"/>
              <a:t>06.12.2017</a:t>
            </a:fld>
            <a:endParaRPr lang="de-DE" dirty="0"/>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9AB2148C-D5B7-45A1-A85B-5F482C05CDFE}" type="slidenum">
              <a:rPr lang="de-DE" smtClean="0"/>
              <a:t>‹Nr.›</a:t>
            </a:fld>
            <a:endParaRPr lang="de-DE" dirty="0"/>
          </a:p>
        </p:txBody>
      </p:sp>
    </p:spTree>
    <p:extLst>
      <p:ext uri="{BB962C8B-B14F-4D97-AF65-F5344CB8AC3E}">
        <p14:creationId xmlns:p14="http://schemas.microsoft.com/office/powerpoint/2010/main" val="200194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97F04ED1-D4B1-D54A-A353-401FD2B22D2A}" type="datetimeFigureOut">
              <a:rPr lang="en-US" smtClean="0"/>
              <a:t>12/6/2017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AE222FAC-E6CA-2742-9F6D-144EDED499BA}" type="slidenum">
              <a:rPr lang="en-US" smtClean="0"/>
              <a:t>‹Nr.›</a:t>
            </a:fld>
            <a:endParaRPr lang="en-US" dirty="0"/>
          </a:p>
        </p:txBody>
      </p:sp>
    </p:spTree>
    <p:extLst>
      <p:ext uri="{BB962C8B-B14F-4D97-AF65-F5344CB8AC3E}">
        <p14:creationId xmlns:p14="http://schemas.microsoft.com/office/powerpoint/2010/main" val="267593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6ABDE7-4BB5-4D1F-B584-B5AE1F4D5DE7}" type="slidenum">
              <a:rPr lang="en-GB" smtClean="0"/>
              <a:pPr/>
              <a:t>1</a:t>
            </a:fld>
            <a:endParaRPr lang="en-GB" dirty="0"/>
          </a:p>
        </p:txBody>
      </p:sp>
    </p:spTree>
    <p:extLst>
      <p:ext uri="{BB962C8B-B14F-4D97-AF65-F5344CB8AC3E}">
        <p14:creationId xmlns:p14="http://schemas.microsoft.com/office/powerpoint/2010/main" val="207399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E222FAC-E6CA-2742-9F6D-144EDED499BA}" type="slidenum">
              <a:rPr lang="en-US" smtClean="0"/>
              <a:t>2</a:t>
            </a:fld>
            <a:endParaRPr lang="en-US" dirty="0"/>
          </a:p>
        </p:txBody>
      </p:sp>
    </p:spTree>
    <p:extLst>
      <p:ext uri="{BB962C8B-B14F-4D97-AF65-F5344CB8AC3E}">
        <p14:creationId xmlns:p14="http://schemas.microsoft.com/office/powerpoint/2010/main" val="309076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Beispiel Aktivleistung: ein Marketing-Mitarbeiter,</a:t>
            </a:r>
            <a:r>
              <a:rPr lang="de-AT" baseline="0" dirty="0"/>
              <a:t> der kurzfristig von der Mutter zur Tochter entsendet wird, wobei der Mitarbeiter eine Beratung der Tochtergesellschaft hinsichtlich der Marketingstrategie der Muttergesellschaft durchführt</a:t>
            </a:r>
          </a:p>
          <a:p>
            <a:endParaRPr lang="de-AT" baseline="0" dirty="0"/>
          </a:p>
          <a:p>
            <a:r>
              <a:rPr lang="de-AT" baseline="0" dirty="0"/>
              <a:t>Beispiel Passivleistung: Ingenieurunternehmen überlässt einen Mitarbeiter an ein Ingenieurunternehmen, das in einem anderen Land ansässig ist, wobei der Mitarbeiter der Aufsicht und Weisung des aufnehmende Unternehmens unterliegt. Das aufnehmende Unternehmen ist wirtschaftlicher Arbeitgeber</a:t>
            </a:r>
            <a:endParaRPr lang="de-AT" dirty="0"/>
          </a:p>
        </p:txBody>
      </p:sp>
      <p:sp>
        <p:nvSpPr>
          <p:cNvPr id="4" name="Foliennummernplatzhalter 3"/>
          <p:cNvSpPr>
            <a:spLocks noGrp="1"/>
          </p:cNvSpPr>
          <p:nvPr>
            <p:ph type="sldNum" sz="quarter" idx="10"/>
          </p:nvPr>
        </p:nvSpPr>
        <p:spPr/>
        <p:txBody>
          <a:bodyPr/>
          <a:lstStyle/>
          <a:p>
            <a:fld id="{AE222FAC-E6CA-2742-9F6D-144EDED499BA}" type="slidenum">
              <a:rPr lang="en-US" smtClean="0"/>
              <a:t>9</a:t>
            </a:fld>
            <a:endParaRPr lang="en-US" dirty="0"/>
          </a:p>
        </p:txBody>
      </p:sp>
    </p:spTree>
    <p:extLst>
      <p:ext uri="{BB962C8B-B14F-4D97-AF65-F5344CB8AC3E}">
        <p14:creationId xmlns:p14="http://schemas.microsoft.com/office/powerpoint/2010/main" val="358173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E222FAC-E6CA-2742-9F6D-144EDED499BA}" type="slidenum">
              <a:rPr lang="en-US" smtClean="0"/>
              <a:t>39</a:t>
            </a:fld>
            <a:endParaRPr lang="en-US" dirty="0"/>
          </a:p>
        </p:txBody>
      </p:sp>
    </p:spTree>
    <p:extLst>
      <p:ext uri="{BB962C8B-B14F-4D97-AF65-F5344CB8AC3E}">
        <p14:creationId xmlns:p14="http://schemas.microsoft.com/office/powerpoint/2010/main" val="66877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1084298" y="2938351"/>
            <a:ext cx="7818403" cy="324205"/>
          </a:xfrm>
        </p:spPr>
        <p:txBody>
          <a:bodyPr>
            <a:noAutofit/>
          </a:bodyPr>
          <a:lstStyle>
            <a:lvl1pPr marL="0" indent="0" rtl="0">
              <a:buNone/>
              <a:defRPr lang="en-GB" sz="3200" dirty="0" smtClean="0">
                <a:solidFill>
                  <a:srgbClr val="C30045"/>
                </a:solidFill>
                <a:latin typeface="+mj-lt"/>
                <a:ea typeface="+mj-ea"/>
                <a:cs typeface="Garamond"/>
              </a:defRPr>
            </a:lvl1pPr>
          </a:lstStyle>
          <a:p>
            <a:pPr rtl="0"/>
            <a:r>
              <a:rPr lang="en-GB" sz="3100" b="1" i="0" u="none" strike="noStrike" baseline="30000" dirty="0" err="1">
                <a:solidFill>
                  <a:srgbClr val="4F2582"/>
                </a:solidFill>
                <a:latin typeface="Arial-BoldMT"/>
              </a:rPr>
              <a:t>Titel</a:t>
            </a:r>
            <a:endParaRPr lang="en-GB" sz="3100" b="1" i="0" u="none" strike="noStrike" baseline="30000" dirty="0">
              <a:solidFill>
                <a:srgbClr val="4F2582"/>
              </a:solidFill>
              <a:latin typeface="Arial-BoldMT"/>
            </a:endParaRPr>
          </a:p>
        </p:txBody>
      </p:sp>
      <p:pic>
        <p:nvPicPr>
          <p:cNvPr id="2" name="Grafik 1"/>
          <p:cNvPicPr>
            <a:picLocks noChangeAspect="1"/>
          </p:cNvPicPr>
          <p:nvPr userDrawn="1"/>
        </p:nvPicPr>
        <p:blipFill rotWithShape="1">
          <a:blip r:embed="rId2">
            <a:extLst>
              <a:ext uri="{28A0092B-C50C-407E-A947-70E740481C1C}">
                <a14:useLocalDpi xmlns:a14="http://schemas.microsoft.com/office/drawing/2010/main" val="0"/>
              </a:ext>
            </a:extLst>
          </a:blip>
          <a:srcRect l="4334" t="27520" b="6042"/>
          <a:stretch/>
        </p:blipFill>
        <p:spPr>
          <a:xfrm>
            <a:off x="604800" y="399600"/>
            <a:ext cx="3725537" cy="546250"/>
          </a:xfrm>
          <a:prstGeom prst="rect">
            <a:avLst/>
          </a:prstGeom>
        </p:spPr>
      </p:pic>
      <p:pic>
        <p:nvPicPr>
          <p:cNvPr id="6" name="Grafik 5" descr="Ein Bild, das Vektorgrafiken enthält.&#10;&#10;Mit sehr hoher Zuverlässigkeit generierte Beschreibung">
            <a:extLst>
              <a:ext uri="{FF2B5EF4-FFF2-40B4-BE49-F238E27FC236}">
                <a16:creationId xmlns:a16="http://schemas.microsoft.com/office/drawing/2014/main" id="{215B5DA6-8185-4DF7-AB3A-03C9A420DE64}"/>
              </a:ext>
            </a:extLst>
          </p:cNvPr>
          <p:cNvPicPr>
            <a:picLocks noChangeAspect="1"/>
          </p:cNvPicPr>
          <p:nvPr userDrawn="1"/>
        </p:nvPicPr>
        <p:blipFill rotWithShape="1">
          <a:blip r:embed="rId3"/>
          <a:srcRect b="40713"/>
          <a:stretch/>
        </p:blipFill>
        <p:spPr>
          <a:xfrm>
            <a:off x="4993499" y="3317971"/>
            <a:ext cx="3479076" cy="2084609"/>
          </a:xfrm>
          <a:prstGeom prst="rect">
            <a:avLst/>
          </a:prstGeom>
        </p:spPr>
      </p:pic>
    </p:spTree>
    <p:extLst>
      <p:ext uri="{BB962C8B-B14F-4D97-AF65-F5344CB8AC3E}">
        <p14:creationId xmlns:p14="http://schemas.microsoft.com/office/powerpoint/2010/main" val="226200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tertitel">
    <p:spTree>
      <p:nvGrpSpPr>
        <p:cNvPr id="1" name=""/>
        <p:cNvGrpSpPr/>
        <p:nvPr/>
      </p:nvGrpSpPr>
      <p:grpSpPr>
        <a:xfrm>
          <a:off x="0" y="0"/>
          <a:ext cx="0" cy="0"/>
          <a:chOff x="0" y="0"/>
          <a:chExt cx="0" cy="0"/>
        </a:xfrm>
      </p:grpSpPr>
      <p:sp>
        <p:nvSpPr>
          <p:cNvPr id="13" name="Textplatzhalter 12"/>
          <p:cNvSpPr>
            <a:spLocks noGrp="1"/>
          </p:cNvSpPr>
          <p:nvPr>
            <p:ph type="body" sz="quarter" idx="10"/>
          </p:nvPr>
        </p:nvSpPr>
        <p:spPr>
          <a:xfrm>
            <a:off x="388800" y="1988460"/>
            <a:ext cx="6162145" cy="771694"/>
          </a:xfrm>
        </p:spPr>
        <p:txBody>
          <a:bodyPr anchor="b">
            <a:noAutofit/>
          </a:bodyPr>
          <a:lstStyle>
            <a:lvl1pPr marL="0" indent="0" algn="l" rtl="0" eaLnBrk="1" fontAlgn="base" hangingPunct="1">
              <a:spcBef>
                <a:spcPct val="0"/>
              </a:spcBef>
              <a:spcAft>
                <a:spcPct val="0"/>
              </a:spcAft>
              <a:buNone/>
              <a:defRPr lang="en-US" sz="3000" kern="1200" dirty="0">
                <a:solidFill>
                  <a:srgbClr val="4F2D7F"/>
                </a:solidFill>
                <a:latin typeface="+mj-lt"/>
                <a:ea typeface="+mj-ea"/>
                <a:cs typeface="Garamond"/>
              </a:defRPr>
            </a:lvl1pPr>
          </a:lstStyle>
          <a:p>
            <a:pPr lvl="0"/>
            <a:r>
              <a:rPr lang="de-DE" dirty="0"/>
              <a:t>Textmasterformat bearbeiten</a:t>
            </a:r>
          </a:p>
        </p:txBody>
      </p:sp>
      <p:pic>
        <p:nvPicPr>
          <p:cNvPr id="5" name="Grafik 4">
            <a:extLst>
              <a:ext uri="{FF2B5EF4-FFF2-40B4-BE49-F238E27FC236}">
                <a16:creationId xmlns:a16="http://schemas.microsoft.com/office/drawing/2014/main" id="{60D5B4C8-E25B-4C0F-91A0-BD1795BE7D10}"/>
              </a:ext>
            </a:extLst>
          </p:cNvPr>
          <p:cNvPicPr>
            <a:picLocks noChangeAspect="1"/>
          </p:cNvPicPr>
          <p:nvPr userDrawn="1"/>
        </p:nvPicPr>
        <p:blipFill rotWithShape="1">
          <a:blip r:embed="rId2"/>
          <a:srcRect t="22376" b="21999"/>
          <a:stretch/>
        </p:blipFill>
        <p:spPr>
          <a:xfrm>
            <a:off x="4650746" y="3134611"/>
            <a:ext cx="4493254" cy="2526030"/>
          </a:xfrm>
          <a:prstGeom prst="rect">
            <a:avLst/>
          </a:prstGeom>
        </p:spPr>
      </p:pic>
      <p:sp>
        <p:nvSpPr>
          <p:cNvPr id="35" name="Textfeld 34">
            <a:extLst>
              <a:ext uri="{FF2B5EF4-FFF2-40B4-BE49-F238E27FC236}">
                <a16:creationId xmlns:a16="http://schemas.microsoft.com/office/drawing/2014/main" id="{13ED75A9-3ACA-4BD5-95AB-955FFC396079}"/>
              </a:ext>
            </a:extLst>
          </p:cNvPr>
          <p:cNvSpPr txBox="1"/>
          <p:nvPr userDrawn="1"/>
        </p:nvSpPr>
        <p:spPr>
          <a:xfrm>
            <a:off x="318419" y="4826015"/>
            <a:ext cx="765242" cy="184666"/>
          </a:xfrm>
          <a:prstGeom prst="rect">
            <a:avLst/>
          </a:prstGeom>
          <a:noFill/>
        </p:spPr>
        <p:txBody>
          <a:bodyPr wrap="square" rtlCol="0">
            <a:spAutoFit/>
          </a:bodyPr>
          <a:lstStyle/>
          <a:p>
            <a:r>
              <a:rPr kumimoji="0" lang="en-US" sz="600" b="0" i="0" u="none" strike="noStrike" kern="1200" cap="none" spc="0" normalizeH="0" baseline="0" dirty="0">
                <a:ln>
                  <a:noFill/>
                </a:ln>
                <a:solidFill>
                  <a:schemeClr val="bg1">
                    <a:lumMod val="50000"/>
                  </a:schemeClr>
                </a:solidFill>
                <a:effectLst/>
                <a:uLnTx/>
                <a:uFillTx/>
                <a:latin typeface="+mn-lt"/>
                <a:ea typeface="+mn-ea"/>
                <a:cs typeface="+mn-cs"/>
              </a:rPr>
              <a:t>Seite </a:t>
            </a:r>
            <a:fld id="{188D463C-6944-4996-B769-A1890C889B74}" type="slidenum">
              <a:rPr kumimoji="0" lang="en-US" sz="600" b="0" i="0" u="none" strike="noStrike" kern="1200" cap="none" spc="0" normalizeH="0" baseline="0" smtClean="0">
                <a:ln>
                  <a:noFill/>
                </a:ln>
                <a:solidFill>
                  <a:schemeClr val="bg1">
                    <a:lumMod val="50000"/>
                  </a:schemeClr>
                </a:solidFill>
                <a:effectLst/>
                <a:uLnTx/>
                <a:uFillTx/>
                <a:latin typeface="+mn-lt"/>
                <a:ea typeface="+mn-ea"/>
                <a:cs typeface="+mn-cs"/>
              </a:rPr>
              <a:t>‹Nr.›</a:t>
            </a:fld>
            <a:endParaRPr kumimoji="0" lang="en-US" sz="600" b="0" i="0" u="none" strike="noStrike" kern="1200" cap="none" spc="0" normalizeH="0" baseline="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59887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8" name="Rectangle 7"/>
          <p:cNvSpPr/>
          <p:nvPr userDrawn="1"/>
        </p:nvSpPr>
        <p:spPr>
          <a:xfrm>
            <a:off x="153839" y="4918348"/>
            <a:ext cx="6071865"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 Grant Thornton Unitreu GmbH - all rights reserved | 12. </a:t>
            </a:r>
            <a:r>
              <a:rPr kumimoji="0" lang="en-GB" sz="600" b="0" i="0" u="none" strike="noStrike" kern="1200" cap="none" spc="0" normalizeH="0" baseline="0" noProof="0" dirty="0" err="1">
                <a:ln>
                  <a:noFill/>
                </a:ln>
                <a:solidFill>
                  <a:schemeClr val="bg1">
                    <a:lumMod val="50000"/>
                  </a:schemeClr>
                </a:solidFill>
                <a:effectLst/>
                <a:uLnTx/>
                <a:uFillTx/>
                <a:latin typeface="+mn-lt"/>
                <a:ea typeface="+mn-ea"/>
                <a:cs typeface="+mn-cs"/>
              </a:rPr>
              <a:t>Dezember</a:t>
            </a: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a:t>
            </a:r>
          </a:p>
        </p:txBody>
      </p:sp>
      <p:sp>
        <p:nvSpPr>
          <p:cNvPr id="10" name="Textfeld 9"/>
          <p:cNvSpPr txBox="1"/>
          <p:nvPr userDrawn="1"/>
        </p:nvSpPr>
        <p:spPr>
          <a:xfrm>
            <a:off x="4263958" y="4914239"/>
            <a:ext cx="765242" cy="184666"/>
          </a:xfrm>
          <a:prstGeom prst="rect">
            <a:avLst/>
          </a:prstGeom>
          <a:noFill/>
        </p:spPr>
        <p:txBody>
          <a:bodyPr wrap="square" rtlCol="0">
            <a:spAutoFit/>
          </a:bodyPr>
          <a:lstStyle/>
          <a:p>
            <a:r>
              <a:rPr kumimoji="0" lang="en-US" sz="600" b="0" i="0" u="none" strike="noStrike" kern="1200" cap="none" spc="0" normalizeH="0" baseline="0" dirty="0">
                <a:ln>
                  <a:noFill/>
                </a:ln>
                <a:solidFill>
                  <a:schemeClr val="bg1">
                    <a:lumMod val="50000"/>
                  </a:schemeClr>
                </a:solidFill>
                <a:effectLst/>
                <a:uLnTx/>
                <a:uFillTx/>
                <a:latin typeface="+mn-lt"/>
                <a:ea typeface="+mn-ea"/>
                <a:cs typeface="+mn-cs"/>
              </a:rPr>
              <a:t>Seite </a:t>
            </a:r>
            <a:fld id="{188D463C-6944-4996-B769-A1890C889B74}" type="slidenum">
              <a:rPr kumimoji="0" lang="en-US" sz="600" b="0" i="0" u="none" strike="noStrike" kern="1200" cap="none" spc="0" normalizeH="0" baseline="0" smtClean="0">
                <a:ln>
                  <a:noFill/>
                </a:ln>
                <a:solidFill>
                  <a:schemeClr val="bg1">
                    <a:lumMod val="50000"/>
                  </a:schemeClr>
                </a:solidFill>
                <a:effectLst/>
                <a:uLnTx/>
                <a:uFillTx/>
                <a:latin typeface="+mn-lt"/>
                <a:ea typeface="+mn-ea"/>
                <a:cs typeface="+mn-cs"/>
              </a:rPr>
              <a:t>‹Nr.›</a:t>
            </a:fld>
            <a:endParaRPr kumimoji="0" lang="en-US" sz="600" b="0" i="0" u="none" strike="noStrike" kern="1200" cap="none" spc="0" normalizeH="0" baseline="0" dirty="0">
              <a:ln>
                <a:noFill/>
              </a:ln>
              <a:solidFill>
                <a:schemeClr val="bg1">
                  <a:lumMod val="50000"/>
                </a:schemeClr>
              </a:solidFill>
              <a:effectLst/>
              <a:uLnTx/>
              <a:uFillTx/>
              <a:latin typeface="+mn-lt"/>
              <a:ea typeface="+mn-ea"/>
              <a:cs typeface="+mn-cs"/>
            </a:endParaRPr>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4335" t="27519" r="1794"/>
          <a:stretch/>
        </p:blipFill>
        <p:spPr>
          <a:xfrm>
            <a:off x="6588000" y="4694400"/>
            <a:ext cx="2208338" cy="3600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Überschrift">
    <p:spTree>
      <p:nvGrpSpPr>
        <p:cNvPr id="1" name=""/>
        <p:cNvGrpSpPr/>
        <p:nvPr/>
      </p:nvGrpSpPr>
      <p:grpSpPr>
        <a:xfrm>
          <a:off x="0" y="0"/>
          <a:ext cx="0" cy="0"/>
          <a:chOff x="0" y="0"/>
          <a:chExt cx="0" cy="0"/>
        </a:xfrm>
      </p:grpSpPr>
      <p:sp>
        <p:nvSpPr>
          <p:cNvPr id="8" name="Rectangle 7"/>
          <p:cNvSpPr/>
          <p:nvPr userDrawn="1"/>
        </p:nvSpPr>
        <p:spPr>
          <a:xfrm>
            <a:off x="153839" y="4918348"/>
            <a:ext cx="6071865"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 Grant Thornton </a:t>
            </a:r>
            <a:r>
              <a:rPr kumimoji="0" lang="en-GB" sz="600" b="0" i="0" u="none" strike="noStrike" kern="1200" cap="none" spc="0" normalizeH="0" baseline="0" noProof="0" dirty="0" err="1">
                <a:ln>
                  <a:noFill/>
                </a:ln>
                <a:solidFill>
                  <a:schemeClr val="bg1">
                    <a:lumMod val="50000"/>
                  </a:schemeClr>
                </a:solidFill>
                <a:effectLst/>
                <a:uLnTx/>
                <a:uFillTx/>
                <a:latin typeface="+mn-lt"/>
                <a:ea typeface="+mn-ea"/>
                <a:cs typeface="+mn-cs"/>
              </a:rPr>
              <a:t>Unitreu</a:t>
            </a: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GmbH - all rights reserved | 12. </a:t>
            </a:r>
            <a:r>
              <a:rPr kumimoji="0" lang="en-GB" sz="600" b="0" i="0" u="none" strike="noStrike" kern="1200" cap="none" spc="0" normalizeH="0" baseline="0" noProof="0" dirty="0" err="1">
                <a:ln>
                  <a:noFill/>
                </a:ln>
                <a:solidFill>
                  <a:schemeClr val="bg1">
                    <a:lumMod val="50000"/>
                  </a:schemeClr>
                </a:solidFill>
                <a:effectLst/>
                <a:uLnTx/>
                <a:uFillTx/>
                <a:latin typeface="+mn-lt"/>
                <a:ea typeface="+mn-ea"/>
                <a:cs typeface="+mn-cs"/>
              </a:rPr>
              <a:t>Dezember</a:t>
            </a: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	</a:t>
            </a:r>
          </a:p>
        </p:txBody>
      </p:sp>
      <p:sp>
        <p:nvSpPr>
          <p:cNvPr id="10" name="Textfeld 9"/>
          <p:cNvSpPr txBox="1"/>
          <p:nvPr userDrawn="1"/>
        </p:nvSpPr>
        <p:spPr>
          <a:xfrm>
            <a:off x="4189379" y="4918348"/>
            <a:ext cx="765242" cy="184666"/>
          </a:xfrm>
          <a:prstGeom prst="rect">
            <a:avLst/>
          </a:prstGeom>
          <a:noFill/>
        </p:spPr>
        <p:txBody>
          <a:bodyPr wrap="square" rtlCol="0">
            <a:spAutoFit/>
          </a:bodyPr>
          <a:lstStyle/>
          <a:p>
            <a:r>
              <a:rPr kumimoji="0" lang="en-US" sz="600" b="0" i="0" u="none" strike="noStrike" kern="1200" cap="none" spc="0" normalizeH="0" baseline="0" dirty="0">
                <a:ln>
                  <a:noFill/>
                </a:ln>
                <a:solidFill>
                  <a:schemeClr val="bg1">
                    <a:lumMod val="50000"/>
                  </a:schemeClr>
                </a:solidFill>
                <a:effectLst/>
                <a:uLnTx/>
                <a:uFillTx/>
                <a:latin typeface="+mn-lt"/>
                <a:ea typeface="+mn-ea"/>
                <a:cs typeface="+mn-cs"/>
              </a:rPr>
              <a:t>Seite </a:t>
            </a:r>
            <a:fld id="{188D463C-6944-4996-B769-A1890C889B74}" type="slidenum">
              <a:rPr kumimoji="0" lang="en-US" sz="600" b="0" i="0" u="none" strike="noStrike" kern="1200" cap="none" spc="0" normalizeH="0" baseline="0" smtClean="0">
                <a:ln>
                  <a:noFill/>
                </a:ln>
                <a:solidFill>
                  <a:schemeClr val="bg1">
                    <a:lumMod val="50000"/>
                  </a:schemeClr>
                </a:solidFill>
                <a:effectLst/>
                <a:uLnTx/>
                <a:uFillTx/>
                <a:latin typeface="+mn-lt"/>
                <a:ea typeface="+mn-ea"/>
                <a:cs typeface="+mn-cs"/>
              </a:rPr>
              <a:t>‹Nr.›</a:t>
            </a:fld>
            <a:endParaRPr kumimoji="0" lang="en-US" sz="600" b="0" i="0" u="none" strike="noStrike" kern="1200" cap="none" spc="0" normalizeH="0" baseline="0" dirty="0">
              <a:ln>
                <a:noFill/>
              </a:ln>
              <a:solidFill>
                <a:schemeClr val="bg1">
                  <a:lumMod val="50000"/>
                </a:schemeClr>
              </a:solidFill>
              <a:effectLst/>
              <a:uLnTx/>
              <a:uFillTx/>
              <a:latin typeface="+mn-lt"/>
              <a:ea typeface="+mn-ea"/>
              <a:cs typeface="+mn-cs"/>
            </a:endParaRPr>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4335" t="27519" r="1794"/>
          <a:stretch/>
        </p:blipFill>
        <p:spPr>
          <a:xfrm>
            <a:off x="6588000" y="4694400"/>
            <a:ext cx="2208338" cy="360000"/>
          </a:xfrm>
          <a:prstGeom prst="rect">
            <a:avLst/>
          </a:prstGeom>
        </p:spPr>
      </p:pic>
      <p:sp>
        <p:nvSpPr>
          <p:cNvPr id="5" name="Textplatzhalter 4"/>
          <p:cNvSpPr>
            <a:spLocks noGrp="1"/>
          </p:cNvSpPr>
          <p:nvPr>
            <p:ph type="body" sz="quarter" idx="10" hasCustomPrompt="1"/>
          </p:nvPr>
        </p:nvSpPr>
        <p:spPr>
          <a:xfrm>
            <a:off x="306000" y="234000"/>
            <a:ext cx="7502400" cy="838729"/>
          </a:xfrm>
        </p:spPr>
        <p:txBody>
          <a:bodyPr vert="horz" lIns="91440" tIns="45720" rIns="91440" bIns="45720" rtlCol="0">
            <a:normAutofit/>
          </a:bodyPr>
          <a:lstStyle>
            <a:lvl1pPr marL="342900" indent="-342900">
              <a:buNone/>
              <a:defRPr lang="de-DE" sz="3000" dirty="0" smtClean="0">
                <a:solidFill>
                  <a:srgbClr val="4F2D7F"/>
                </a:solidFill>
                <a:latin typeface="+mj-lt"/>
                <a:ea typeface="+mj-ea"/>
                <a:cs typeface="Garamond"/>
              </a:defRPr>
            </a:lvl1pPr>
          </a:lstStyle>
          <a:p>
            <a:pPr marL="0" lvl="0" indent="0"/>
            <a:r>
              <a:rPr lang="de-DE" dirty="0"/>
              <a:t>Überschrift</a:t>
            </a:r>
            <a:br>
              <a:rPr lang="de-DE" dirty="0"/>
            </a:br>
            <a:endParaRPr lang="en-US" dirty="0"/>
          </a:p>
          <a:p>
            <a:pPr marL="0" lvl="0" indent="0">
              <a:buNone/>
            </a:pPr>
            <a:endParaRPr lang="en-US" dirty="0"/>
          </a:p>
        </p:txBody>
      </p:sp>
    </p:spTree>
    <p:extLst>
      <p:ext uri="{BB962C8B-B14F-4D97-AF65-F5344CB8AC3E}">
        <p14:creationId xmlns:p14="http://schemas.microsoft.com/office/powerpoint/2010/main" val="56627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 Text">
    <p:spTree>
      <p:nvGrpSpPr>
        <p:cNvPr id="1" name=""/>
        <p:cNvGrpSpPr/>
        <p:nvPr/>
      </p:nvGrpSpPr>
      <p:grpSpPr>
        <a:xfrm>
          <a:off x="0" y="0"/>
          <a:ext cx="0" cy="0"/>
          <a:chOff x="0" y="0"/>
          <a:chExt cx="0" cy="0"/>
        </a:xfrm>
      </p:grpSpPr>
      <p:sp>
        <p:nvSpPr>
          <p:cNvPr id="8" name="Rectangle 7"/>
          <p:cNvSpPr/>
          <p:nvPr userDrawn="1"/>
        </p:nvSpPr>
        <p:spPr>
          <a:xfrm>
            <a:off x="153839" y="4918348"/>
            <a:ext cx="6071865"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 Grant Thornton </a:t>
            </a:r>
            <a:r>
              <a:rPr kumimoji="0" lang="en-GB" sz="600" b="0" i="0" u="none" strike="noStrike" kern="1200" cap="none" spc="0" normalizeH="0" baseline="0" noProof="0" dirty="0" err="1">
                <a:ln>
                  <a:noFill/>
                </a:ln>
                <a:solidFill>
                  <a:schemeClr val="bg1">
                    <a:lumMod val="50000"/>
                  </a:schemeClr>
                </a:solidFill>
                <a:effectLst/>
                <a:uLnTx/>
                <a:uFillTx/>
                <a:latin typeface="+mn-lt"/>
                <a:ea typeface="+mn-ea"/>
                <a:cs typeface="+mn-cs"/>
              </a:rPr>
              <a:t>Unitreu</a:t>
            </a: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GmbH - all rights reserved | 12. </a:t>
            </a:r>
            <a:r>
              <a:rPr kumimoji="0" lang="en-GB" sz="600" b="0" i="0" u="none" strike="noStrike" kern="1200" cap="none" spc="0" normalizeH="0" baseline="0" noProof="0" dirty="0" err="1">
                <a:ln>
                  <a:noFill/>
                </a:ln>
                <a:solidFill>
                  <a:schemeClr val="bg1">
                    <a:lumMod val="50000"/>
                  </a:schemeClr>
                </a:solidFill>
                <a:effectLst/>
                <a:uLnTx/>
                <a:uFillTx/>
                <a:latin typeface="+mn-lt"/>
                <a:ea typeface="+mn-ea"/>
                <a:cs typeface="+mn-cs"/>
              </a:rPr>
              <a:t>Dezember</a:t>
            </a:r>
            <a:r>
              <a:rPr kumimoji="0" lang="en-GB" sz="600" b="0" i="0" u="none" strike="noStrike" kern="1200" cap="none" spc="0" normalizeH="0" baseline="0" noProof="0" dirty="0">
                <a:ln>
                  <a:noFill/>
                </a:ln>
                <a:solidFill>
                  <a:schemeClr val="bg1">
                    <a:lumMod val="50000"/>
                  </a:schemeClr>
                </a:solidFill>
                <a:effectLst/>
                <a:uLnTx/>
                <a:uFillTx/>
                <a:latin typeface="+mn-lt"/>
                <a:ea typeface="+mn-ea"/>
                <a:cs typeface="+mn-cs"/>
              </a:rPr>
              <a:t> 2017</a:t>
            </a:r>
          </a:p>
        </p:txBody>
      </p:sp>
      <p:sp>
        <p:nvSpPr>
          <p:cNvPr id="10" name="Textfeld 9"/>
          <p:cNvSpPr txBox="1"/>
          <p:nvPr userDrawn="1"/>
        </p:nvSpPr>
        <p:spPr>
          <a:xfrm>
            <a:off x="4057200" y="4918348"/>
            <a:ext cx="765242" cy="184666"/>
          </a:xfrm>
          <a:prstGeom prst="rect">
            <a:avLst/>
          </a:prstGeom>
          <a:noFill/>
        </p:spPr>
        <p:txBody>
          <a:bodyPr wrap="square" rtlCol="0">
            <a:spAutoFit/>
          </a:bodyPr>
          <a:lstStyle/>
          <a:p>
            <a:r>
              <a:rPr kumimoji="0" lang="en-US" sz="600" b="0" i="0" u="none" strike="noStrike" kern="1200" cap="none" spc="0" normalizeH="0" baseline="0" dirty="0">
                <a:ln>
                  <a:noFill/>
                </a:ln>
                <a:solidFill>
                  <a:schemeClr val="bg1">
                    <a:lumMod val="50000"/>
                  </a:schemeClr>
                </a:solidFill>
                <a:effectLst/>
                <a:uLnTx/>
                <a:uFillTx/>
                <a:latin typeface="+mn-lt"/>
                <a:ea typeface="+mn-ea"/>
                <a:cs typeface="+mn-cs"/>
              </a:rPr>
              <a:t>Seite </a:t>
            </a:r>
            <a:fld id="{188D463C-6944-4996-B769-A1890C889B74}" type="slidenum">
              <a:rPr kumimoji="0" lang="en-US" sz="600" b="0" i="0" u="none" strike="noStrike" kern="1200" cap="none" spc="0" normalizeH="0" baseline="0" smtClean="0">
                <a:ln>
                  <a:noFill/>
                </a:ln>
                <a:solidFill>
                  <a:schemeClr val="bg1">
                    <a:lumMod val="50000"/>
                  </a:schemeClr>
                </a:solidFill>
                <a:effectLst/>
                <a:uLnTx/>
                <a:uFillTx/>
                <a:latin typeface="+mn-lt"/>
                <a:ea typeface="+mn-ea"/>
                <a:cs typeface="+mn-cs"/>
              </a:rPr>
              <a:t>‹Nr.›</a:t>
            </a:fld>
            <a:endParaRPr kumimoji="0" lang="en-US" sz="600" b="0" i="0" u="none" strike="noStrike" kern="1200" cap="none" spc="0" normalizeH="0" baseline="0" dirty="0">
              <a:ln>
                <a:noFill/>
              </a:ln>
              <a:solidFill>
                <a:schemeClr val="bg1">
                  <a:lumMod val="50000"/>
                </a:schemeClr>
              </a:solidFill>
              <a:effectLst/>
              <a:uLnTx/>
              <a:uFillTx/>
              <a:latin typeface="+mn-lt"/>
              <a:ea typeface="+mn-ea"/>
              <a:cs typeface="+mn-cs"/>
            </a:endParaRPr>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4335" t="27519" r="1794"/>
          <a:stretch/>
        </p:blipFill>
        <p:spPr>
          <a:xfrm>
            <a:off x="6588000" y="4694400"/>
            <a:ext cx="2208338" cy="360000"/>
          </a:xfrm>
          <a:prstGeom prst="rect">
            <a:avLst/>
          </a:prstGeom>
        </p:spPr>
      </p:pic>
      <p:sp>
        <p:nvSpPr>
          <p:cNvPr id="6" name="Textplatzhalter 5"/>
          <p:cNvSpPr>
            <a:spLocks noGrp="1"/>
          </p:cNvSpPr>
          <p:nvPr>
            <p:ph type="body" sz="quarter" idx="11"/>
          </p:nvPr>
        </p:nvSpPr>
        <p:spPr>
          <a:xfrm>
            <a:off x="312485" y="1211580"/>
            <a:ext cx="7502525" cy="3437159"/>
          </a:xfrm>
        </p:spPr>
        <p:txBody>
          <a:bodyPr/>
          <a:lstStyle>
            <a:lvl1pPr>
              <a:defRPr sz="1400">
                <a:latin typeface="+mj-lt"/>
              </a:defRPr>
            </a:lvl1pPr>
            <a:lvl2pPr>
              <a:defRPr sz="1200">
                <a:latin typeface="+mj-lt"/>
              </a:defRPr>
            </a:lvl2pPr>
            <a:lvl3pPr>
              <a:defRPr sz="1200">
                <a:latin typeface="+mj-lt"/>
              </a:defRPr>
            </a:lvl3pPr>
          </a:lstStyle>
          <a:p>
            <a:pPr lvl="0"/>
            <a:r>
              <a:rPr lang="de-DE" dirty="0"/>
              <a:t>Textmasterformat bearbeiten</a:t>
            </a:r>
          </a:p>
          <a:p>
            <a:pPr lvl="1"/>
            <a:r>
              <a:rPr lang="de-DE" dirty="0"/>
              <a:t>Zweite Ebene</a:t>
            </a:r>
          </a:p>
          <a:p>
            <a:pPr lvl="2"/>
            <a:r>
              <a:rPr lang="de-DE" dirty="0"/>
              <a:t>Dritte Ebene</a:t>
            </a:r>
          </a:p>
        </p:txBody>
      </p:sp>
      <p:sp>
        <p:nvSpPr>
          <p:cNvPr id="11" name="Textplatzhalter 4"/>
          <p:cNvSpPr>
            <a:spLocks noGrp="1"/>
          </p:cNvSpPr>
          <p:nvPr>
            <p:ph type="body" sz="quarter" idx="10" hasCustomPrompt="1"/>
          </p:nvPr>
        </p:nvSpPr>
        <p:spPr>
          <a:xfrm>
            <a:off x="306000" y="182120"/>
            <a:ext cx="7502400" cy="838729"/>
          </a:xfrm>
        </p:spPr>
        <p:txBody>
          <a:bodyPr vert="horz" lIns="91440" tIns="45720" rIns="91440" bIns="45720" rtlCol="0" anchor="b">
            <a:normAutofit/>
          </a:bodyPr>
          <a:lstStyle>
            <a:lvl1pPr marL="342900" indent="-342900">
              <a:buNone/>
              <a:defRPr lang="de-DE" sz="3000" kern="1200" dirty="0" smtClean="0">
                <a:solidFill>
                  <a:srgbClr val="4F2D7F"/>
                </a:solidFill>
                <a:latin typeface="+mj-lt"/>
                <a:ea typeface="+mj-ea"/>
                <a:cs typeface="Garamond"/>
              </a:defRPr>
            </a:lvl1pPr>
          </a:lstStyle>
          <a:p>
            <a:pPr marL="0" lvl="0" indent="0"/>
            <a:r>
              <a:rPr lang="de-DE" dirty="0"/>
              <a:t>Überschrift</a:t>
            </a:r>
            <a:endParaRPr lang="en-US" dirty="0"/>
          </a:p>
        </p:txBody>
      </p:sp>
    </p:spTree>
    <p:extLst>
      <p:ext uri="{BB962C8B-B14F-4D97-AF65-F5344CB8AC3E}">
        <p14:creationId xmlns:p14="http://schemas.microsoft.com/office/powerpoint/2010/main" val="40617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Untertitel">
    <p:spTree>
      <p:nvGrpSpPr>
        <p:cNvPr id="1" name=""/>
        <p:cNvGrpSpPr/>
        <p:nvPr/>
      </p:nvGrpSpPr>
      <p:grpSpPr>
        <a:xfrm>
          <a:off x="0" y="0"/>
          <a:ext cx="0" cy="0"/>
          <a:chOff x="0" y="0"/>
          <a:chExt cx="0" cy="0"/>
        </a:xfrm>
      </p:grpSpPr>
      <p:sp>
        <p:nvSpPr>
          <p:cNvPr id="13" name="Textplatzhalter 12"/>
          <p:cNvSpPr>
            <a:spLocks noGrp="1"/>
          </p:cNvSpPr>
          <p:nvPr>
            <p:ph type="body" sz="quarter" idx="10" hasCustomPrompt="1"/>
          </p:nvPr>
        </p:nvSpPr>
        <p:spPr>
          <a:xfrm>
            <a:off x="661988" y="2171700"/>
            <a:ext cx="6162145" cy="1074495"/>
          </a:xfrm>
        </p:spPr>
        <p:txBody>
          <a:bodyPr numCol="2" spcCol="360000">
            <a:noAutofit/>
          </a:bodyPr>
          <a:lstStyle>
            <a:lvl1pPr marL="0" indent="0">
              <a:buNone/>
              <a:defRPr lang="en-US" sz="800" kern="1200" dirty="0">
                <a:solidFill>
                  <a:srgbClr val="4F2D7F"/>
                </a:solidFill>
                <a:latin typeface="Arial" panose="020B0604020202020204" pitchFamily="34" charset="0"/>
                <a:ea typeface="+mj-ea"/>
                <a:cs typeface="Arial" panose="020B0604020202020204" pitchFamily="34" charset="0"/>
              </a:defRPr>
            </a:lvl1pPr>
          </a:lstStyle>
          <a:p>
            <a:pPr lvl="0" defTabSz="914400" fontAlgn="base">
              <a:spcBef>
                <a:spcPct val="0"/>
              </a:spcBef>
              <a:spcAft>
                <a:spcPct val="0"/>
              </a:spcAft>
            </a:pPr>
            <a:r>
              <a:rPr lang="de-AT" sz="800" b="1" dirty="0">
                <a:solidFill>
                  <a:srgbClr val="000000"/>
                </a:solidFill>
                <a:latin typeface="Arial" charset="0"/>
                <a:cs typeface="Arial" charset="0"/>
              </a:rPr>
              <a:t>Grant Thornton </a:t>
            </a:r>
            <a:r>
              <a:rPr lang="de-AT" sz="800" b="1" dirty="0" err="1">
                <a:solidFill>
                  <a:srgbClr val="000000"/>
                </a:solidFill>
                <a:latin typeface="Arial" charset="0"/>
                <a:cs typeface="Arial" charset="0"/>
              </a:rPr>
              <a:t>Unitreu</a:t>
            </a:r>
            <a:r>
              <a:rPr lang="de-AT" sz="800" b="1" dirty="0">
                <a:solidFill>
                  <a:srgbClr val="000000"/>
                </a:solidFill>
                <a:latin typeface="Arial" charset="0"/>
                <a:cs typeface="Arial" charset="0"/>
              </a:rPr>
              <a:t> GmbH</a:t>
            </a:r>
            <a:br>
              <a:rPr lang="de-AT" sz="800" dirty="0">
                <a:solidFill>
                  <a:srgbClr val="000000"/>
                </a:solidFill>
                <a:latin typeface="Arial" charset="0"/>
                <a:cs typeface="Arial" charset="0"/>
              </a:rPr>
            </a:br>
            <a:r>
              <a:rPr lang="de-AT" sz="800" dirty="0">
                <a:solidFill>
                  <a:srgbClr val="000000"/>
                </a:solidFill>
                <a:latin typeface="Arial" charset="0"/>
                <a:cs typeface="Arial" charset="0"/>
              </a:rPr>
              <a:t>Wirtschaftsprüfungs- und Steuerberatungsgesellschaft</a:t>
            </a:r>
            <a:br>
              <a:rPr lang="de-AT" sz="800" dirty="0">
                <a:solidFill>
                  <a:srgbClr val="000000"/>
                </a:solidFill>
                <a:latin typeface="Arial" charset="0"/>
                <a:cs typeface="Arial" charset="0"/>
              </a:rPr>
            </a:br>
            <a:r>
              <a:rPr lang="de-AT" sz="800" dirty="0">
                <a:solidFill>
                  <a:srgbClr val="000000"/>
                </a:solidFill>
                <a:latin typeface="Arial" charset="0"/>
                <a:cs typeface="Arial" charset="0"/>
              </a:rPr>
              <a:t>Rivergate</a:t>
            </a:r>
          </a:p>
          <a:p>
            <a:pPr lvl="0" defTabSz="914400" fontAlgn="base">
              <a:spcBef>
                <a:spcPct val="0"/>
              </a:spcBef>
              <a:spcAft>
                <a:spcPct val="0"/>
              </a:spcAft>
            </a:pPr>
            <a:r>
              <a:rPr lang="de-AT" sz="800" dirty="0" err="1">
                <a:solidFill>
                  <a:srgbClr val="000000"/>
                </a:solidFill>
                <a:latin typeface="Arial" charset="0"/>
                <a:cs typeface="Arial" charset="0"/>
              </a:rPr>
              <a:t>Handelskai</a:t>
            </a:r>
            <a:r>
              <a:rPr lang="de-AT" sz="800" dirty="0">
                <a:solidFill>
                  <a:srgbClr val="000000"/>
                </a:solidFill>
                <a:latin typeface="Arial" charset="0"/>
                <a:cs typeface="Arial" charset="0"/>
              </a:rPr>
              <a:t> 92, Gate 2, 7A</a:t>
            </a:r>
            <a:br>
              <a:rPr lang="de-AT" sz="800" dirty="0">
                <a:solidFill>
                  <a:srgbClr val="000000"/>
                </a:solidFill>
                <a:latin typeface="Arial" charset="0"/>
                <a:cs typeface="Arial" charset="0"/>
              </a:rPr>
            </a:br>
            <a:r>
              <a:rPr lang="de-AT" sz="800" dirty="0">
                <a:solidFill>
                  <a:srgbClr val="000000"/>
                </a:solidFill>
                <a:latin typeface="Arial" charset="0"/>
                <a:cs typeface="Arial" charset="0"/>
              </a:rPr>
              <a:t>A-1200 Wien</a:t>
            </a:r>
          </a:p>
          <a:p>
            <a:pPr lvl="0" defTabSz="914400" fontAlgn="base">
              <a:spcBef>
                <a:spcPct val="0"/>
              </a:spcBef>
              <a:spcAft>
                <a:spcPct val="0"/>
              </a:spcAft>
            </a:pPr>
            <a:r>
              <a:rPr lang="de-AT" sz="800" dirty="0">
                <a:solidFill>
                  <a:srgbClr val="000000"/>
                </a:solidFill>
                <a:latin typeface="Arial" charset="0"/>
                <a:cs typeface="Arial" charset="0"/>
              </a:rPr>
              <a:t>T + 43 (0)1 262 62– 0</a:t>
            </a:r>
            <a:br>
              <a:rPr lang="de-AT" sz="800" dirty="0">
                <a:solidFill>
                  <a:srgbClr val="000000"/>
                </a:solidFill>
                <a:latin typeface="Arial" charset="0"/>
                <a:cs typeface="Arial" charset="0"/>
              </a:rPr>
            </a:br>
            <a:r>
              <a:rPr lang="de-AT" sz="800" dirty="0">
                <a:solidFill>
                  <a:srgbClr val="000000"/>
                </a:solidFill>
                <a:latin typeface="Arial" charset="0"/>
                <a:cs typeface="Arial" charset="0"/>
              </a:rPr>
              <a:t>F + 43 (0)1 262 62– 500</a:t>
            </a:r>
            <a:br>
              <a:rPr lang="de-AT" sz="800" dirty="0">
                <a:solidFill>
                  <a:srgbClr val="000000"/>
                </a:solidFill>
                <a:latin typeface="Arial" charset="0"/>
                <a:cs typeface="Arial" charset="0"/>
              </a:rPr>
            </a:br>
            <a:r>
              <a:rPr lang="de-AT" sz="800" dirty="0">
                <a:solidFill>
                  <a:srgbClr val="000000"/>
                </a:solidFill>
                <a:latin typeface="Arial" charset="0"/>
                <a:cs typeface="Arial" charset="0"/>
              </a:rPr>
              <a:t>www.grantthornton.at</a:t>
            </a:r>
          </a:p>
        </p:txBody>
      </p:sp>
    </p:spTree>
    <p:extLst>
      <p:ext uri="{BB962C8B-B14F-4D97-AF65-F5344CB8AC3E}">
        <p14:creationId xmlns:p14="http://schemas.microsoft.com/office/powerpoint/2010/main" val="204528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marL="0" lvl="0" indent="0" algn="l" defTabSz="457200" rtl="0" eaLnBrk="1" latinLnBrk="0" hangingPunct="1">
              <a:spcBef>
                <a:spcPct val="20000"/>
              </a:spcBef>
              <a:buFont typeface="Arial"/>
              <a:buNone/>
            </a:pPr>
            <a:r>
              <a:rPr lang="de-DE" dirty="0"/>
              <a:t>Titelmasterformat durch Klicken bearbeiten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fld id="{2066355A-084C-D24E-9AD2-7E4FC41EA627}" type="slidenum">
              <a:rPr lang="en-US" smtClean="0"/>
              <a:pPr/>
              <a:t>‹Nr.›</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456" r:id="rId3"/>
    <p:sldLayoutId id="2147493469" r:id="rId4"/>
    <p:sldLayoutId id="2147493471" r:id="rId5"/>
    <p:sldLayoutId id="2147493472" r:id="rId6"/>
  </p:sldLayoutIdLst>
  <p:hf hdr="0" ftr="0" dt="0"/>
  <p:txStyles>
    <p:titleStyle>
      <a:lvl1pPr algn="l" defTabSz="457200" rtl="0" eaLnBrk="1" latinLnBrk="0" hangingPunct="1">
        <a:spcBef>
          <a:spcPct val="0"/>
        </a:spcBef>
        <a:buNone/>
        <a:defRPr lang="en-US" sz="3000" kern="1200" dirty="0">
          <a:solidFill>
            <a:srgbClr val="4F2D7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4294967295"/>
          </p:nvPr>
        </p:nvSpPr>
        <p:spPr>
          <a:xfrm>
            <a:off x="995554" y="2560674"/>
            <a:ext cx="7252116" cy="700294"/>
          </a:xfrm>
        </p:spPr>
        <p:txBody>
          <a:bodyPr>
            <a:noAutofit/>
          </a:bodyPr>
          <a:lstStyle/>
          <a:p>
            <a:pPr marL="0" indent="0">
              <a:lnSpc>
                <a:spcPct val="90000"/>
              </a:lnSpc>
              <a:buNone/>
            </a:pPr>
            <a:r>
              <a:rPr lang="de-AT" sz="1600" dirty="0"/>
              <a:t>Zunehmendes Besteuerungsrisiko bei grenzüberschreitenden Tätigkeiten</a:t>
            </a:r>
          </a:p>
          <a:p>
            <a:pPr marL="0" indent="0">
              <a:lnSpc>
                <a:spcPct val="90000"/>
              </a:lnSpc>
              <a:spcBef>
                <a:spcPts val="1200"/>
              </a:spcBef>
              <a:buNone/>
            </a:pPr>
            <a:r>
              <a:rPr lang="de-AT" sz="900" b="1" dirty="0">
                <a:solidFill>
                  <a:schemeClr val="bg1">
                    <a:lumMod val="50000"/>
                  </a:schemeClr>
                </a:solidFill>
              </a:rPr>
              <a:t>12. Dezember 2017</a:t>
            </a:r>
          </a:p>
        </p:txBody>
      </p:sp>
      <p:sp>
        <p:nvSpPr>
          <p:cNvPr id="14" name="Text Placeholder 9"/>
          <p:cNvSpPr>
            <a:spLocks noGrp="1"/>
          </p:cNvSpPr>
          <p:nvPr>
            <p:ph type="body" sz="quarter" idx="12"/>
          </p:nvPr>
        </p:nvSpPr>
        <p:spPr>
          <a:xfrm>
            <a:off x="993380" y="1880418"/>
            <a:ext cx="7818403" cy="659682"/>
          </a:xfrm>
        </p:spPr>
        <p:txBody>
          <a:bodyPr>
            <a:normAutofit fontScale="92500"/>
          </a:bodyPr>
          <a:lstStyle/>
          <a:p>
            <a:r>
              <a:rPr lang="de-AT" sz="3000" b="1" baseline="0" dirty="0">
                <a:solidFill>
                  <a:srgbClr val="4F2683"/>
                </a:solidFill>
                <a:latin typeface="+mj-lt"/>
              </a:rPr>
              <a:t>Werkvertrag und (Inbound-)</a:t>
            </a:r>
            <a:r>
              <a:rPr lang="de-AT" sz="3000" b="1" dirty="0">
                <a:solidFill>
                  <a:srgbClr val="4F2683"/>
                </a:solidFill>
                <a:latin typeface="+mj-lt"/>
              </a:rPr>
              <a:t> Entsendungen</a:t>
            </a:r>
            <a:endParaRPr lang="de-AT" sz="3000" b="1" baseline="0" dirty="0">
              <a:solidFill>
                <a:srgbClr val="4F2683"/>
              </a:solidFill>
              <a:latin typeface="+mj-lt"/>
            </a:endParaRPr>
          </a:p>
        </p:txBody>
      </p:sp>
      <p:sp>
        <p:nvSpPr>
          <p:cNvPr id="13" name="Text Placeholder 7"/>
          <p:cNvSpPr txBox="1">
            <a:spLocks/>
          </p:cNvSpPr>
          <p:nvPr/>
        </p:nvSpPr>
        <p:spPr>
          <a:xfrm>
            <a:off x="995554" y="4205397"/>
            <a:ext cx="2183218" cy="4951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b="1" dirty="0"/>
              <a:t>Mag. Martin Schmidt, LL.M.</a:t>
            </a:r>
          </a:p>
          <a:p>
            <a:pPr marL="0" indent="0">
              <a:lnSpc>
                <a:spcPct val="90000"/>
              </a:lnSpc>
              <a:buNone/>
            </a:pPr>
            <a:r>
              <a:rPr lang="en-GB" sz="900" dirty="0" err="1"/>
              <a:t>Wirtschaftsprüfer</a:t>
            </a:r>
            <a:r>
              <a:rPr lang="en-GB" sz="900" dirty="0"/>
              <a:t> und </a:t>
            </a:r>
            <a:r>
              <a:rPr lang="en-GB" sz="900" dirty="0" err="1"/>
              <a:t>Steuerberater</a:t>
            </a:r>
            <a:endParaRPr lang="en-GB" sz="900" dirty="0"/>
          </a:p>
          <a:p>
            <a:pPr marL="0" indent="0">
              <a:lnSpc>
                <a:spcPct val="90000"/>
              </a:lnSpc>
              <a:buNone/>
            </a:pPr>
            <a:r>
              <a:rPr lang="en-GB" sz="900" dirty="0"/>
              <a:t>Partner</a:t>
            </a:r>
          </a:p>
          <a:p>
            <a:pPr marL="0" indent="0">
              <a:lnSpc>
                <a:spcPct val="90000"/>
              </a:lnSpc>
              <a:buFont typeface="Arial"/>
              <a:buNone/>
            </a:pPr>
            <a:endParaRPr lang="en-GB" sz="1000" dirty="0"/>
          </a:p>
        </p:txBody>
      </p:sp>
    </p:spTree>
    <p:extLst>
      <p:ext uri="{BB962C8B-B14F-4D97-AF65-F5344CB8AC3E}">
        <p14:creationId xmlns:p14="http://schemas.microsoft.com/office/powerpoint/2010/main" val="259577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Rechtliche Grundlagen - DBA</a:t>
            </a:r>
          </a:p>
        </p:txBody>
      </p:sp>
    </p:spTree>
    <p:extLst>
      <p:ext uri="{BB962C8B-B14F-4D97-AF65-F5344CB8AC3E}">
        <p14:creationId xmlns:p14="http://schemas.microsoft.com/office/powerpoint/2010/main" val="33566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normAutofit/>
          </a:bodyPr>
          <a:lstStyle/>
          <a:p>
            <a:r>
              <a:rPr lang="en-US" sz="2400" b="1" dirty="0" err="1"/>
              <a:t>Prinzip</a:t>
            </a:r>
            <a:r>
              <a:rPr lang="en-US" sz="2400" b="1" dirty="0"/>
              <a:t> des </a:t>
            </a:r>
            <a:r>
              <a:rPr lang="en-US" sz="2400" b="1" dirty="0" err="1"/>
              <a:t>wirtschaftlichen</a:t>
            </a:r>
            <a:r>
              <a:rPr lang="en-US" sz="2400" b="1" dirty="0"/>
              <a:t> </a:t>
            </a:r>
            <a:r>
              <a:rPr lang="en-US" sz="2400" b="1" dirty="0" err="1"/>
              <a:t>Arbeitgebers</a:t>
            </a:r>
            <a:endParaRPr lang="en-US" sz="2400" b="1" dirty="0"/>
          </a:p>
        </p:txBody>
      </p:sp>
      <p:grpSp>
        <p:nvGrpSpPr>
          <p:cNvPr id="6" name="Gruppieren 5"/>
          <p:cNvGrpSpPr/>
          <p:nvPr/>
        </p:nvGrpSpPr>
        <p:grpSpPr>
          <a:xfrm>
            <a:off x="2825700" y="1530435"/>
            <a:ext cx="2784451" cy="646267"/>
            <a:chOff x="2488818" y="1931928"/>
            <a:chExt cx="2784451" cy="646267"/>
          </a:xfrm>
          <a:solidFill>
            <a:srgbClr val="4F2582"/>
          </a:solidFill>
        </p:grpSpPr>
        <p:sp>
          <p:nvSpPr>
            <p:cNvPr id="4" name="Rechteck 3"/>
            <p:cNvSpPr/>
            <p:nvPr/>
          </p:nvSpPr>
          <p:spPr>
            <a:xfrm>
              <a:off x="2488818" y="1931928"/>
              <a:ext cx="2784451" cy="6462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5" name="Textfeld 4"/>
            <p:cNvSpPr txBox="1"/>
            <p:nvPr/>
          </p:nvSpPr>
          <p:spPr>
            <a:xfrm>
              <a:off x="2488818" y="1931928"/>
              <a:ext cx="2784451" cy="523220"/>
            </a:xfrm>
            <a:prstGeom prst="rect">
              <a:avLst/>
            </a:prstGeom>
            <a:grpFill/>
            <a:ln>
              <a:noFill/>
            </a:ln>
          </p:spPr>
          <p:txBody>
            <a:bodyPr wrap="square" rtlCol="0">
              <a:spAutoFit/>
            </a:bodyPr>
            <a:lstStyle/>
            <a:p>
              <a:pPr algn="ctr"/>
              <a:r>
                <a:rPr lang="de-AT" sz="1400" dirty="0">
                  <a:solidFill>
                    <a:schemeClr val="bg1"/>
                  </a:solidFill>
                </a:rPr>
                <a:t>Wer trägt die wirtschaftliche Belastung des Arbeitslohnes?</a:t>
              </a:r>
            </a:p>
          </p:txBody>
        </p:sp>
      </p:grpSp>
      <p:cxnSp>
        <p:nvCxnSpPr>
          <p:cNvPr id="9" name="Gerade Verbindung mit Pfeil 8"/>
          <p:cNvCxnSpPr>
            <a:cxnSpLocks/>
          </p:cNvCxnSpPr>
          <p:nvPr/>
        </p:nvCxnSpPr>
        <p:spPr>
          <a:xfrm flipH="1">
            <a:off x="2021303" y="2176702"/>
            <a:ext cx="804397" cy="647988"/>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a:cxnSpLocks/>
          </p:cNvCxnSpPr>
          <p:nvPr/>
        </p:nvCxnSpPr>
        <p:spPr>
          <a:xfrm>
            <a:off x="5610151" y="2176702"/>
            <a:ext cx="550015" cy="647988"/>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grpSp>
        <p:nvGrpSpPr>
          <p:cNvPr id="14" name="Gruppieren 13"/>
          <p:cNvGrpSpPr/>
          <p:nvPr/>
        </p:nvGrpSpPr>
        <p:grpSpPr>
          <a:xfrm>
            <a:off x="395321" y="2824690"/>
            <a:ext cx="2784451" cy="646267"/>
            <a:chOff x="2488818" y="1931928"/>
            <a:chExt cx="2784451" cy="646267"/>
          </a:xfrm>
          <a:solidFill>
            <a:srgbClr val="824BB0"/>
          </a:solidFill>
        </p:grpSpPr>
        <p:sp>
          <p:nvSpPr>
            <p:cNvPr id="15" name="Rechteck 14"/>
            <p:cNvSpPr/>
            <p:nvPr/>
          </p:nvSpPr>
          <p:spPr>
            <a:xfrm>
              <a:off x="2488818" y="1931928"/>
              <a:ext cx="2784451" cy="646267"/>
            </a:xfrm>
            <a:prstGeom prst="rect">
              <a:avLst/>
            </a:prstGeom>
            <a:solidFill>
              <a:srgbClr val="4F25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6" name="Textfeld 15"/>
            <p:cNvSpPr txBox="1"/>
            <p:nvPr/>
          </p:nvSpPr>
          <p:spPr>
            <a:xfrm>
              <a:off x="2488818" y="1931928"/>
              <a:ext cx="2784451" cy="523220"/>
            </a:xfrm>
            <a:prstGeom prst="rect">
              <a:avLst/>
            </a:prstGeom>
            <a:solidFill>
              <a:srgbClr val="4F2582"/>
            </a:solidFill>
            <a:ln>
              <a:noFill/>
            </a:ln>
          </p:spPr>
          <p:txBody>
            <a:bodyPr wrap="square" rtlCol="0">
              <a:spAutoFit/>
            </a:bodyPr>
            <a:lstStyle/>
            <a:p>
              <a:pPr algn="ctr"/>
              <a:r>
                <a:rPr lang="de-AT" sz="1400" dirty="0">
                  <a:solidFill>
                    <a:schemeClr val="bg1"/>
                  </a:solidFill>
                </a:rPr>
                <a:t>Im Wohnsitzstaat ansässiger Arbeitgeber</a:t>
              </a:r>
            </a:p>
          </p:txBody>
        </p:sp>
      </p:grpSp>
      <p:grpSp>
        <p:nvGrpSpPr>
          <p:cNvPr id="17" name="Gruppieren 16"/>
          <p:cNvGrpSpPr/>
          <p:nvPr/>
        </p:nvGrpSpPr>
        <p:grpSpPr>
          <a:xfrm>
            <a:off x="5390145" y="2824690"/>
            <a:ext cx="2784451" cy="646267"/>
            <a:chOff x="2488818" y="1931928"/>
            <a:chExt cx="2784451" cy="646267"/>
          </a:xfrm>
          <a:solidFill>
            <a:srgbClr val="4F2582"/>
          </a:solidFill>
        </p:grpSpPr>
        <p:sp>
          <p:nvSpPr>
            <p:cNvPr id="18" name="Rechteck 17"/>
            <p:cNvSpPr/>
            <p:nvPr/>
          </p:nvSpPr>
          <p:spPr>
            <a:xfrm>
              <a:off x="2488818" y="1931928"/>
              <a:ext cx="2784451" cy="6462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9" name="Textfeld 18"/>
            <p:cNvSpPr txBox="1"/>
            <p:nvPr/>
          </p:nvSpPr>
          <p:spPr>
            <a:xfrm>
              <a:off x="2488818" y="1931928"/>
              <a:ext cx="2784451" cy="523220"/>
            </a:xfrm>
            <a:prstGeom prst="rect">
              <a:avLst/>
            </a:prstGeom>
            <a:grpFill/>
            <a:ln>
              <a:noFill/>
            </a:ln>
          </p:spPr>
          <p:txBody>
            <a:bodyPr wrap="square" rtlCol="0">
              <a:spAutoFit/>
            </a:bodyPr>
            <a:lstStyle/>
            <a:p>
              <a:pPr algn="ctr"/>
              <a:r>
                <a:rPr lang="de-AT" sz="1400" dirty="0">
                  <a:solidFill>
                    <a:schemeClr val="bg1"/>
                  </a:solidFill>
                </a:rPr>
                <a:t>Arbeitgeber im Beschäftigungsstaat </a:t>
              </a:r>
            </a:p>
          </p:txBody>
        </p:sp>
      </p:grpSp>
      <p:cxnSp>
        <p:nvCxnSpPr>
          <p:cNvPr id="20" name="Gerade Verbindung mit Pfeil 19"/>
          <p:cNvCxnSpPr/>
          <p:nvPr/>
        </p:nvCxnSpPr>
        <p:spPr>
          <a:xfrm flipH="1">
            <a:off x="1787545" y="3489863"/>
            <a:ext cx="1" cy="415949"/>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395321" y="3886906"/>
            <a:ext cx="2784451" cy="369332"/>
          </a:xfrm>
          <a:prstGeom prst="rect">
            <a:avLst/>
          </a:prstGeom>
          <a:noFill/>
        </p:spPr>
        <p:txBody>
          <a:bodyPr wrap="square" rtlCol="0">
            <a:spAutoFit/>
          </a:bodyPr>
          <a:lstStyle/>
          <a:p>
            <a:pPr algn="ctr"/>
            <a:r>
              <a:rPr lang="de-AT" dirty="0"/>
              <a:t>Wohnsitzstaat</a:t>
            </a:r>
          </a:p>
        </p:txBody>
      </p:sp>
      <p:sp>
        <p:nvSpPr>
          <p:cNvPr id="23" name="Textfeld 22"/>
          <p:cNvSpPr txBox="1"/>
          <p:nvPr/>
        </p:nvSpPr>
        <p:spPr>
          <a:xfrm>
            <a:off x="5390146" y="3886906"/>
            <a:ext cx="2784451" cy="369332"/>
          </a:xfrm>
          <a:prstGeom prst="rect">
            <a:avLst/>
          </a:prstGeom>
          <a:noFill/>
        </p:spPr>
        <p:txBody>
          <a:bodyPr wrap="square" rtlCol="0">
            <a:spAutoFit/>
          </a:bodyPr>
          <a:lstStyle/>
          <a:p>
            <a:pPr algn="ctr"/>
            <a:r>
              <a:rPr lang="de-AT" dirty="0"/>
              <a:t>Beschäftigungsstaat</a:t>
            </a:r>
          </a:p>
        </p:txBody>
      </p:sp>
      <p:cxnSp>
        <p:nvCxnSpPr>
          <p:cNvPr id="24" name="Gerade Verbindung mit Pfeil 23"/>
          <p:cNvCxnSpPr/>
          <p:nvPr/>
        </p:nvCxnSpPr>
        <p:spPr>
          <a:xfrm flipH="1">
            <a:off x="6782368" y="3470957"/>
            <a:ext cx="1" cy="415949"/>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49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pPr marL="0" indent="0">
              <a:buNone/>
            </a:pPr>
            <a:r>
              <a:rPr lang="de-AT" dirty="0"/>
              <a:t>Regelt, unter welchen Voraussetzungen im Ausland ansässige Personen, in unmittelbarer Anwendung eines DBA, von einer inländischen Abzugssteuer entlastet werden können</a:t>
            </a:r>
          </a:p>
          <a:p>
            <a:pPr marL="0" indent="0">
              <a:buNone/>
            </a:pPr>
            <a:endParaRPr lang="de-AT" dirty="0"/>
          </a:p>
          <a:p>
            <a:pPr marL="0" indent="0">
              <a:buNone/>
            </a:pPr>
            <a:r>
              <a:rPr lang="de-AT" dirty="0"/>
              <a:t>Entlastungsverordnung muss vom österreichischen Schuldner der Einkünfte nicht angewendet werden </a:t>
            </a:r>
          </a:p>
          <a:p>
            <a:pPr marL="0" indent="0">
              <a:buNone/>
            </a:pPr>
            <a:endParaRPr lang="de-AT" dirty="0">
              <a:sym typeface="Wingdings" panose="05000000000000000000" pitchFamily="2" charset="2"/>
            </a:endParaRPr>
          </a:p>
          <a:p>
            <a:pPr marL="0" indent="0">
              <a:buNone/>
            </a:pPr>
            <a:r>
              <a:rPr lang="de-AT" dirty="0">
                <a:sym typeface="Wingdings" panose="05000000000000000000" pitchFamily="2" charset="2"/>
              </a:rPr>
              <a:t>			</a:t>
            </a:r>
          </a:p>
          <a:p>
            <a:pPr marL="0" indent="0">
              <a:buNone/>
            </a:pPr>
            <a:r>
              <a:rPr lang="de-AT" dirty="0">
                <a:sym typeface="Wingdings" panose="05000000000000000000" pitchFamily="2" charset="2"/>
              </a:rPr>
              <a:t>		im Zweifel Abzugsteuer selbst abführen und dem ausländischen 					Unternehmen überlassen, die Erstattung zu beantragen, weil der </a:t>
            </a:r>
          </a:p>
          <a:p>
            <a:pPr marL="0" indent="0">
              <a:buNone/>
            </a:pPr>
            <a:r>
              <a:rPr lang="de-AT" dirty="0">
                <a:sym typeface="Wingdings" panose="05000000000000000000" pitchFamily="2" charset="2"/>
              </a:rPr>
              <a:t>		österreichische Schuldner für die Nichtabfuhr haftet!</a:t>
            </a:r>
            <a:endParaRPr lang="de-AT" dirty="0"/>
          </a:p>
          <a:p>
            <a:pPr marL="0" indent="0">
              <a:buNone/>
            </a:pPr>
            <a:endParaRPr lang="de-AT" dirty="0"/>
          </a:p>
        </p:txBody>
      </p:sp>
      <p:sp>
        <p:nvSpPr>
          <p:cNvPr id="3" name="Textplatzhalter 2"/>
          <p:cNvSpPr>
            <a:spLocks noGrp="1"/>
          </p:cNvSpPr>
          <p:nvPr>
            <p:ph type="body" sz="quarter" idx="10"/>
          </p:nvPr>
        </p:nvSpPr>
        <p:spPr/>
        <p:txBody>
          <a:bodyPr>
            <a:normAutofit/>
          </a:bodyPr>
          <a:lstStyle/>
          <a:p>
            <a:r>
              <a:rPr lang="de-AT" sz="2400" b="1" dirty="0"/>
              <a:t>DBA-</a:t>
            </a:r>
            <a:r>
              <a:rPr lang="de-AT" sz="2400" b="1" dirty="0" err="1"/>
              <a:t>EntlastungsVO</a:t>
            </a:r>
            <a:endParaRPr lang="de-AT" sz="2400" b="1" dirty="0"/>
          </a:p>
        </p:txBody>
      </p:sp>
      <p:pic>
        <p:nvPicPr>
          <p:cNvPr id="5" name="Grafik 4">
            <a:extLst>
              <a:ext uri="{FF2B5EF4-FFF2-40B4-BE49-F238E27FC236}">
                <a16:creationId xmlns:a16="http://schemas.microsoft.com/office/drawing/2014/main" id="{CDF898ED-C6A1-4CA0-89CB-04D28CB51F01}"/>
              </a:ext>
            </a:extLst>
          </p:cNvPr>
          <p:cNvPicPr>
            <a:picLocks noChangeAspect="1"/>
          </p:cNvPicPr>
          <p:nvPr/>
        </p:nvPicPr>
        <p:blipFill>
          <a:blip r:embed="rId2"/>
          <a:stretch>
            <a:fillRect/>
          </a:stretch>
        </p:blipFill>
        <p:spPr>
          <a:xfrm>
            <a:off x="771143" y="2930159"/>
            <a:ext cx="484633" cy="484633"/>
          </a:xfrm>
          <a:prstGeom prst="rect">
            <a:avLst/>
          </a:prstGeom>
        </p:spPr>
      </p:pic>
    </p:spTree>
    <p:extLst>
      <p:ext uri="{BB962C8B-B14F-4D97-AF65-F5344CB8AC3E}">
        <p14:creationId xmlns:p14="http://schemas.microsoft.com/office/powerpoint/2010/main" val="198882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pPr marL="0" indent="0">
              <a:buNone/>
            </a:pPr>
            <a:r>
              <a:rPr lang="de-AT" dirty="0"/>
              <a:t>Abzugsteuer: Grundsätzlich keine Entlastung an der Quelle für Vergütungen die für die Gestellung von Arbeitskräften zur inländischen Arbeitsausübung ausgezahlt werden</a:t>
            </a:r>
          </a:p>
          <a:p>
            <a:pPr>
              <a:buFontTx/>
              <a:buChar char="-"/>
            </a:pPr>
            <a:r>
              <a:rPr lang="de-AT" dirty="0"/>
              <a:t>Inländischer Beschäftiger haftet für Abzugstseuer</a:t>
            </a:r>
          </a:p>
          <a:p>
            <a:pPr>
              <a:buFontTx/>
              <a:buChar char="-"/>
            </a:pPr>
            <a:r>
              <a:rPr lang="de-AT" dirty="0"/>
              <a:t>Ausländischer Überlasser </a:t>
            </a:r>
          </a:p>
          <a:p>
            <a:pPr lvl="1">
              <a:buFontTx/>
              <a:buChar char="-"/>
            </a:pPr>
            <a:r>
              <a:rPr lang="de-AT" dirty="0"/>
              <a:t>haftet grundsätzlich nicht für </a:t>
            </a:r>
            <a:r>
              <a:rPr lang="de-AT" dirty="0" err="1"/>
              <a:t>LSt</a:t>
            </a:r>
            <a:r>
              <a:rPr lang="de-AT" dirty="0"/>
              <a:t> im Inland</a:t>
            </a:r>
          </a:p>
          <a:p>
            <a:pPr lvl="1">
              <a:buFontTx/>
              <a:buChar char="-"/>
            </a:pPr>
            <a:r>
              <a:rPr lang="de-AT" dirty="0"/>
              <a:t>Keine Haftung für </a:t>
            </a:r>
            <a:r>
              <a:rPr lang="de-AT" dirty="0" err="1"/>
              <a:t>KommSt</a:t>
            </a:r>
            <a:r>
              <a:rPr lang="de-AT" dirty="0"/>
              <a:t> </a:t>
            </a:r>
          </a:p>
          <a:p>
            <a:pPr lvl="1">
              <a:buFontTx/>
              <a:buChar char="-"/>
            </a:pPr>
            <a:r>
              <a:rPr lang="de-AT" dirty="0"/>
              <a:t>Keine DB/DZ Pflicht wenn korrekte A1-Formulare vorliegen</a:t>
            </a:r>
          </a:p>
          <a:p>
            <a:pPr marL="0" indent="0">
              <a:buNone/>
            </a:pPr>
            <a:endParaRPr lang="de-AT" dirty="0"/>
          </a:p>
          <a:p>
            <a:pPr marL="0" indent="0">
              <a:buNone/>
            </a:pPr>
            <a:r>
              <a:rPr lang="de-AT" dirty="0"/>
              <a:t>Voraussetzungen für Entlastung von Abzugsteuer:</a:t>
            </a:r>
          </a:p>
          <a:p>
            <a:r>
              <a:rPr lang="de-AT" dirty="0"/>
              <a:t>Antrag an das FA Bruck Eisenstadt </a:t>
            </a:r>
            <a:r>
              <a:rPr lang="de-AT" dirty="0" err="1"/>
              <a:t>Oberwart</a:t>
            </a:r>
            <a:r>
              <a:rPr lang="de-AT" dirty="0"/>
              <a:t> auf Erlassung eines Freistellungsbescheides zur Entlastung an der Quelle</a:t>
            </a:r>
          </a:p>
          <a:p>
            <a:r>
              <a:rPr lang="de-AT" dirty="0"/>
              <a:t>Es darf keine Umgehungsgestaltung vorliegen (keine Briefkastenfirma im Ausland)</a:t>
            </a:r>
          </a:p>
          <a:p>
            <a:r>
              <a:rPr lang="de-AT" dirty="0"/>
              <a:t>Sicherstellung der lohnsteuerlichen Pflichten durch inländischen Gestellungsnehmer oder ausländischen </a:t>
            </a:r>
            <a:r>
              <a:rPr lang="de-AT" dirty="0" err="1"/>
              <a:t>Arbeitskräfteüberlasser</a:t>
            </a:r>
            <a:r>
              <a:rPr lang="de-AT" dirty="0"/>
              <a:t> (</a:t>
            </a:r>
            <a:r>
              <a:rPr lang="de-AT" dirty="0" err="1"/>
              <a:t>insb</a:t>
            </a:r>
            <a:r>
              <a:rPr lang="de-AT" dirty="0"/>
              <a:t> Lohnsteuerabzug)</a:t>
            </a:r>
          </a:p>
          <a:p>
            <a:pPr marL="0" indent="0">
              <a:buNone/>
            </a:pPr>
            <a:endParaRPr lang="de-AT" dirty="0"/>
          </a:p>
        </p:txBody>
      </p:sp>
      <p:sp>
        <p:nvSpPr>
          <p:cNvPr id="3" name="Textplatzhalter 2"/>
          <p:cNvSpPr>
            <a:spLocks noGrp="1"/>
          </p:cNvSpPr>
          <p:nvPr>
            <p:ph type="body" sz="quarter" idx="10"/>
          </p:nvPr>
        </p:nvSpPr>
        <p:spPr/>
        <p:txBody>
          <a:bodyPr>
            <a:normAutofit lnSpcReduction="10000"/>
          </a:bodyPr>
          <a:lstStyle/>
          <a:p>
            <a:r>
              <a:rPr lang="de-AT" sz="2400" b="1" dirty="0"/>
              <a:t>Überlassung von Arbeitskräften bei gewerblichem</a:t>
            </a:r>
          </a:p>
          <a:p>
            <a:r>
              <a:rPr lang="de-AT" sz="2400" b="1" dirty="0" err="1"/>
              <a:t>Arbeitskräfteüberlasser</a:t>
            </a:r>
            <a:endParaRPr lang="de-AT" sz="2400" b="1" dirty="0"/>
          </a:p>
        </p:txBody>
      </p:sp>
    </p:spTree>
    <p:extLst>
      <p:ext uri="{BB962C8B-B14F-4D97-AF65-F5344CB8AC3E}">
        <p14:creationId xmlns:p14="http://schemas.microsoft.com/office/powerpoint/2010/main" val="9830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pPr marL="0" indent="0">
              <a:buNone/>
            </a:pPr>
            <a:endParaRPr lang="de-DE" dirty="0"/>
          </a:p>
          <a:p>
            <a:pPr marL="0" indent="0">
              <a:buNone/>
            </a:pPr>
            <a:r>
              <a:rPr lang="de-AT" sz="1600" dirty="0"/>
              <a:t>Erleichterte Voraussetzungen für konzerninterne Personalüberlassungen von Angestellten nach § 5 </a:t>
            </a:r>
            <a:r>
              <a:rPr lang="de-AT" sz="1600" dirty="0" err="1"/>
              <a:t>Abs</a:t>
            </a:r>
            <a:r>
              <a:rPr lang="de-AT" sz="1600" dirty="0"/>
              <a:t> 1 Z 4 DBA-EVO:</a:t>
            </a:r>
          </a:p>
          <a:p>
            <a:r>
              <a:rPr lang="de-AT" sz="1600" dirty="0"/>
              <a:t>Ansässigkeitsbescheinigung vom jeweiligen ausländischen Wohnsitzfinanzamt</a:t>
            </a:r>
          </a:p>
          <a:p>
            <a:r>
              <a:rPr lang="de-AT" sz="1600" dirty="0"/>
              <a:t>Freiwillige Lohnverrechnung durch die in- oder ausländische Gesellschaft</a:t>
            </a:r>
          </a:p>
          <a:p>
            <a:pPr marL="0" indent="0">
              <a:buNone/>
            </a:pPr>
            <a:endParaRPr lang="de-DE" sz="1600" u="sng" dirty="0"/>
          </a:p>
          <a:p>
            <a:pPr marL="0" indent="0">
              <a:buNone/>
            </a:pPr>
            <a:r>
              <a:rPr lang="de-AT" sz="1600" dirty="0"/>
              <a:t>	</a:t>
            </a:r>
          </a:p>
          <a:p>
            <a:pPr marL="0" indent="0">
              <a:buNone/>
            </a:pPr>
            <a:r>
              <a:rPr lang="de-AT" sz="1600" dirty="0"/>
              <a:t>	Liegt im Zeitpunkt der Zahlung die Ansässigkeitsbescheinigung nicht vor, 	empfiehlt es sich für den Beschäftigter, die Abzugssteuer einzubehalten, 	denn er </a:t>
            </a:r>
            <a:r>
              <a:rPr lang="de-AT" sz="1600" u="sng" dirty="0"/>
              <a:t>haftet.</a:t>
            </a:r>
          </a:p>
          <a:p>
            <a:pPr marL="0" indent="0">
              <a:buNone/>
            </a:pPr>
            <a:endParaRPr lang="de-DE" sz="1600" u="sng" dirty="0"/>
          </a:p>
          <a:p>
            <a:pPr marL="0" indent="0">
              <a:buNone/>
            </a:pPr>
            <a:endParaRPr lang="de-AT" u="sng" dirty="0"/>
          </a:p>
          <a:p>
            <a:pPr marL="0" indent="0">
              <a:buNone/>
            </a:pPr>
            <a:endParaRPr lang="de-AT" u="sng" dirty="0"/>
          </a:p>
          <a:p>
            <a:pPr marL="0" indent="0">
              <a:buNone/>
            </a:pPr>
            <a:endParaRPr lang="de-AT" dirty="0"/>
          </a:p>
          <a:p>
            <a:endParaRPr lang="de-AT" dirty="0"/>
          </a:p>
        </p:txBody>
      </p:sp>
      <p:sp>
        <p:nvSpPr>
          <p:cNvPr id="3" name="Textplatzhalter 2"/>
          <p:cNvSpPr>
            <a:spLocks noGrp="1"/>
          </p:cNvSpPr>
          <p:nvPr>
            <p:ph type="body" sz="quarter" idx="10"/>
          </p:nvPr>
        </p:nvSpPr>
        <p:spPr/>
        <p:txBody>
          <a:bodyPr>
            <a:normAutofit lnSpcReduction="10000"/>
          </a:bodyPr>
          <a:lstStyle/>
          <a:p>
            <a:r>
              <a:rPr lang="de-AT" sz="2400" b="1" dirty="0"/>
              <a:t>Überlassung von Angestellten im Konzern – </a:t>
            </a:r>
          </a:p>
          <a:p>
            <a:r>
              <a:rPr lang="de-AT" sz="2400" b="1" dirty="0"/>
              <a:t>Abzugsteuer</a:t>
            </a:r>
          </a:p>
        </p:txBody>
      </p:sp>
      <p:pic>
        <p:nvPicPr>
          <p:cNvPr id="6" name="Grafik 5">
            <a:extLst>
              <a:ext uri="{FF2B5EF4-FFF2-40B4-BE49-F238E27FC236}">
                <a16:creationId xmlns:a16="http://schemas.microsoft.com/office/drawing/2014/main" id="{0680058D-9775-466A-AB97-52B1EF5407C9}"/>
              </a:ext>
            </a:extLst>
          </p:cNvPr>
          <p:cNvPicPr>
            <a:picLocks noChangeAspect="1"/>
          </p:cNvPicPr>
          <p:nvPr/>
        </p:nvPicPr>
        <p:blipFill>
          <a:blip r:embed="rId2"/>
          <a:stretch>
            <a:fillRect/>
          </a:stretch>
        </p:blipFill>
        <p:spPr>
          <a:xfrm>
            <a:off x="306000" y="3373373"/>
            <a:ext cx="484633" cy="484633"/>
          </a:xfrm>
          <a:prstGeom prst="rect">
            <a:avLst/>
          </a:prstGeom>
        </p:spPr>
      </p:pic>
    </p:spTree>
    <p:extLst>
      <p:ext uri="{BB962C8B-B14F-4D97-AF65-F5344CB8AC3E}">
        <p14:creationId xmlns:p14="http://schemas.microsoft.com/office/powerpoint/2010/main" val="325525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Sonstige Verpflichtungen</a:t>
            </a:r>
          </a:p>
        </p:txBody>
      </p:sp>
    </p:spTree>
    <p:extLst>
      <p:ext uri="{BB962C8B-B14F-4D97-AF65-F5344CB8AC3E}">
        <p14:creationId xmlns:p14="http://schemas.microsoft.com/office/powerpoint/2010/main" val="44109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r>
              <a:rPr lang="de-AT" sz="1600" dirty="0"/>
              <a:t>Gewerberechtliche Voraussetzung (Anzeigepflicht bei reglementierten Gewerben)</a:t>
            </a:r>
          </a:p>
          <a:p>
            <a:r>
              <a:rPr lang="de-AT" sz="1600" dirty="0"/>
              <a:t>Fragebogen Verf15 für Finanzamt Landeshauptstadt (Vollregistrierung bei Betriebsstätte)</a:t>
            </a:r>
          </a:p>
          <a:p>
            <a:r>
              <a:rPr lang="de-AT" sz="1600" dirty="0"/>
              <a:t>Arbeitgeber-Signal beim Finanzamt</a:t>
            </a:r>
          </a:p>
          <a:p>
            <a:r>
              <a:rPr lang="de-AT" sz="1600" dirty="0"/>
              <a:t>ZKO3 Formular</a:t>
            </a:r>
          </a:p>
          <a:p>
            <a:r>
              <a:rPr lang="de-AT" sz="1600" dirty="0"/>
              <a:t>GKK-Beitragskontonummer (sofern kein A1 vorliegt)</a:t>
            </a:r>
          </a:p>
          <a:p>
            <a:r>
              <a:rPr lang="de-AT" sz="1600" dirty="0"/>
              <a:t>Kommunalsteuerregistrierung - Bemessungsgrundlage ist Bruttogehalt</a:t>
            </a:r>
          </a:p>
          <a:p>
            <a:r>
              <a:rPr lang="de-AT" sz="1600" dirty="0"/>
              <a:t>Umsatzsteuerregistrierung beim Finanzamt Graz-Stadt (sofern keine Betriebsstätte)</a:t>
            </a:r>
          </a:p>
          <a:p>
            <a:pPr marL="0" indent="0">
              <a:buNone/>
            </a:pPr>
            <a:endParaRPr lang="de-AT" sz="1600" dirty="0"/>
          </a:p>
          <a:p>
            <a:endParaRPr lang="de-AT" sz="1600" dirty="0"/>
          </a:p>
        </p:txBody>
      </p:sp>
      <p:sp>
        <p:nvSpPr>
          <p:cNvPr id="3" name="Textplatzhalter 2"/>
          <p:cNvSpPr>
            <a:spLocks noGrp="1"/>
          </p:cNvSpPr>
          <p:nvPr>
            <p:ph type="body" sz="quarter" idx="10"/>
          </p:nvPr>
        </p:nvSpPr>
        <p:spPr/>
        <p:txBody>
          <a:bodyPr>
            <a:normAutofit fontScale="92500"/>
          </a:bodyPr>
          <a:lstStyle/>
          <a:p>
            <a:r>
              <a:rPr lang="de-AT" sz="2400" b="1" dirty="0"/>
              <a:t>Verpflichtungen für ausländische Unternehmen bei </a:t>
            </a:r>
          </a:p>
          <a:p>
            <a:r>
              <a:rPr lang="de-AT" sz="2400" b="1" dirty="0"/>
              <a:t>Entsendungen (bei Aktivleistung mit Betriebstätte)</a:t>
            </a:r>
          </a:p>
        </p:txBody>
      </p:sp>
    </p:spTree>
    <p:extLst>
      <p:ext uri="{BB962C8B-B14F-4D97-AF65-F5344CB8AC3E}">
        <p14:creationId xmlns:p14="http://schemas.microsoft.com/office/powerpoint/2010/main" val="126634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r>
              <a:rPr lang="de-AT" sz="1600" dirty="0" err="1"/>
              <a:t>Grds</a:t>
            </a:r>
            <a:r>
              <a:rPr lang="de-AT" sz="1600" dirty="0"/>
              <a:t> keine Registrierungspflicht für ausländisches Unternehmen in AT (für gewerbliche AKÜ schon)</a:t>
            </a:r>
          </a:p>
          <a:p>
            <a:r>
              <a:rPr lang="de-AT" sz="1600" dirty="0"/>
              <a:t>Keine Kommunalsteuer wenn keine Betriebsstätte in AT</a:t>
            </a:r>
          </a:p>
          <a:p>
            <a:r>
              <a:rPr lang="de-AT" sz="1600" dirty="0"/>
              <a:t>Meldung der bewilligungsfreien Überlassung</a:t>
            </a:r>
          </a:p>
          <a:p>
            <a:pPr lvl="1"/>
            <a:r>
              <a:rPr lang="de-AT" sz="1400" dirty="0"/>
              <a:t>ZKO 4 Formular (siehe nächste Folie)</a:t>
            </a:r>
          </a:p>
          <a:p>
            <a:r>
              <a:rPr lang="de-AT" sz="1600" dirty="0"/>
              <a:t>Keine Haftung des ausländischen </a:t>
            </a:r>
            <a:r>
              <a:rPr lang="de-AT" sz="1600" dirty="0" err="1"/>
              <a:t>Überlassers</a:t>
            </a:r>
            <a:r>
              <a:rPr lang="de-AT" sz="1600" dirty="0"/>
              <a:t> für </a:t>
            </a:r>
            <a:r>
              <a:rPr lang="de-AT" sz="1600" dirty="0" err="1"/>
              <a:t>LSt</a:t>
            </a:r>
            <a:r>
              <a:rPr lang="de-AT" sz="1600" dirty="0"/>
              <a:t>-Abzug </a:t>
            </a:r>
          </a:p>
          <a:p>
            <a:r>
              <a:rPr lang="de-AT" sz="1600" dirty="0"/>
              <a:t>Darüber hinaus sonstige, Melde- Aufbewahrungs- und Beitragspflichten auch für den Beschäftiger</a:t>
            </a:r>
          </a:p>
          <a:p>
            <a:endParaRPr lang="de-AT" sz="1600" dirty="0"/>
          </a:p>
          <a:p>
            <a:endParaRPr lang="de-AT" sz="1600" dirty="0"/>
          </a:p>
        </p:txBody>
      </p:sp>
      <p:sp>
        <p:nvSpPr>
          <p:cNvPr id="3" name="Textplatzhalter 2"/>
          <p:cNvSpPr>
            <a:spLocks noGrp="1"/>
          </p:cNvSpPr>
          <p:nvPr>
            <p:ph type="body" sz="quarter" idx="10"/>
          </p:nvPr>
        </p:nvSpPr>
        <p:spPr/>
        <p:txBody>
          <a:bodyPr>
            <a:normAutofit fontScale="92500"/>
          </a:bodyPr>
          <a:lstStyle/>
          <a:p>
            <a:r>
              <a:rPr lang="de-AT" sz="2400" b="1" dirty="0"/>
              <a:t>Verpflichtungen für ausländische Unternehmen bei </a:t>
            </a:r>
          </a:p>
          <a:p>
            <a:r>
              <a:rPr lang="de-AT" sz="2400" b="1" dirty="0"/>
              <a:t>gewerblichen Überlassungen</a:t>
            </a:r>
          </a:p>
        </p:txBody>
      </p:sp>
    </p:spTree>
    <p:extLst>
      <p:ext uri="{BB962C8B-B14F-4D97-AF65-F5344CB8AC3E}">
        <p14:creationId xmlns:p14="http://schemas.microsoft.com/office/powerpoint/2010/main" val="214961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fontScale="92500" lnSpcReduction="10000"/>
          </a:bodyPr>
          <a:lstStyle/>
          <a:p>
            <a:r>
              <a:rPr lang="de-AT" sz="1600" dirty="0"/>
              <a:t>Vor Beginn jeder Entsendung (Überlassung)</a:t>
            </a:r>
          </a:p>
          <a:p>
            <a:r>
              <a:rPr lang="de-AT" sz="1600" dirty="0"/>
              <a:t>Gesondert für jede Entsendung gemäß § 19 </a:t>
            </a:r>
            <a:r>
              <a:rPr lang="de-AT" sz="1600" dirty="0" err="1"/>
              <a:t>Abs</a:t>
            </a:r>
            <a:r>
              <a:rPr lang="de-AT" sz="1600" dirty="0"/>
              <a:t> 1 LSD-BG</a:t>
            </a:r>
          </a:p>
          <a:p>
            <a:pPr marL="0" indent="0">
              <a:buNone/>
            </a:pPr>
            <a:endParaRPr lang="de-AT" sz="1600" dirty="0"/>
          </a:p>
          <a:p>
            <a:pPr marL="0" indent="0">
              <a:buNone/>
            </a:pPr>
            <a:r>
              <a:rPr lang="de-AT" sz="1600" u="sng" dirty="0"/>
              <a:t>Drittstaaten</a:t>
            </a:r>
            <a:r>
              <a:rPr lang="de-AT" sz="1600" dirty="0"/>
              <a:t>:</a:t>
            </a:r>
          </a:p>
          <a:p>
            <a:pPr marL="0" indent="0">
              <a:buNone/>
            </a:pPr>
            <a:r>
              <a:rPr lang="de-AT" sz="1600" dirty="0"/>
              <a:t>kein ZKO Formular sondern gesonderte Entsendebewilligung vom österreichischen Auftraggeber beim AMS beantragen</a:t>
            </a:r>
          </a:p>
          <a:p>
            <a:pPr marL="0" indent="0">
              <a:buNone/>
            </a:pPr>
            <a:endParaRPr lang="de-AT" sz="1600" u="sng" dirty="0"/>
          </a:p>
          <a:p>
            <a:pPr marL="0" indent="0">
              <a:buNone/>
            </a:pPr>
            <a:r>
              <a:rPr lang="de-AT" sz="1600" u="sng" dirty="0"/>
              <a:t>EU</a:t>
            </a:r>
            <a:r>
              <a:rPr lang="de-AT" sz="1600" dirty="0"/>
              <a:t>:</a:t>
            </a:r>
          </a:p>
          <a:p>
            <a:r>
              <a:rPr lang="de-AT" sz="1600" dirty="0"/>
              <a:t>Entsendung/Aktivleistung: ZKO 3</a:t>
            </a:r>
          </a:p>
          <a:p>
            <a:r>
              <a:rPr lang="de-AT" sz="1600" dirty="0"/>
              <a:t>Überlassung/Passivleitung: ZKO 4</a:t>
            </a:r>
          </a:p>
          <a:p>
            <a:pPr marL="0" indent="0">
              <a:buNone/>
            </a:pPr>
            <a:endParaRPr lang="de-AT" sz="1600" dirty="0">
              <a:sym typeface="Wingdings" panose="05000000000000000000" pitchFamily="2" charset="2"/>
            </a:endParaRPr>
          </a:p>
          <a:p>
            <a:pPr marL="0" indent="0">
              <a:buNone/>
            </a:pPr>
            <a:r>
              <a:rPr lang="de-AT" sz="1600" u="sng" dirty="0">
                <a:sym typeface="Wingdings" panose="05000000000000000000" pitchFamily="2" charset="2"/>
              </a:rPr>
              <a:t>Besonderheit für konzerninterne Überlassung innerhalb der EU</a:t>
            </a:r>
            <a:r>
              <a:rPr lang="de-AT" sz="1600" dirty="0">
                <a:sym typeface="Wingdings" panose="05000000000000000000" pitchFamily="2" charset="2"/>
              </a:rPr>
              <a:t>:</a:t>
            </a:r>
            <a:r>
              <a:rPr lang="de-AT" sz="1600" u="sng" dirty="0">
                <a:sym typeface="Wingdings" panose="05000000000000000000" pitchFamily="2" charset="2"/>
              </a:rPr>
              <a:t> </a:t>
            </a:r>
          </a:p>
          <a:p>
            <a:pPr marL="0" indent="0">
              <a:buNone/>
            </a:pPr>
            <a:r>
              <a:rPr lang="de-AT" sz="1600" dirty="0">
                <a:sym typeface="Wingdings" panose="05000000000000000000" pitchFamily="2" charset="2"/>
              </a:rPr>
              <a:t>Möglichkeit einer Rahmenmeldung für einen Zeitraum von bis zu 3 Monaten</a:t>
            </a:r>
            <a:endParaRPr lang="de-AT" sz="1600" dirty="0"/>
          </a:p>
          <a:p>
            <a:endParaRPr lang="de-AT" sz="1600" dirty="0"/>
          </a:p>
        </p:txBody>
      </p:sp>
      <p:sp>
        <p:nvSpPr>
          <p:cNvPr id="3" name="Textplatzhalter 2"/>
          <p:cNvSpPr>
            <a:spLocks noGrp="1"/>
          </p:cNvSpPr>
          <p:nvPr>
            <p:ph type="body" sz="quarter" idx="10"/>
          </p:nvPr>
        </p:nvSpPr>
        <p:spPr/>
        <p:txBody>
          <a:bodyPr>
            <a:normAutofit lnSpcReduction="10000"/>
          </a:bodyPr>
          <a:lstStyle/>
          <a:p>
            <a:endParaRPr lang="de-AT" sz="2400" b="1" dirty="0"/>
          </a:p>
          <a:p>
            <a:r>
              <a:rPr lang="de-AT" sz="2400" b="1" dirty="0"/>
              <a:t>Sonstige Meldungsverpflichtungen (ZKO)</a:t>
            </a:r>
          </a:p>
        </p:txBody>
      </p:sp>
    </p:spTree>
    <p:extLst>
      <p:ext uri="{BB962C8B-B14F-4D97-AF65-F5344CB8AC3E}">
        <p14:creationId xmlns:p14="http://schemas.microsoft.com/office/powerpoint/2010/main" val="62430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Das spanische Arbeitskräfteüberlassungsunternehmen E-S.L. überlässt einen in Spanien ansässigen Mitarbeiter an den österreichischen Beschäftiger AT-GmbH für die Dauer von 3 Monaten. AT-GmbH muss 20% Abzugssteuer vom Gestellungsentgelt einbehalten.</a:t>
            </a:r>
          </a:p>
          <a:p>
            <a:pPr marL="0" indent="0">
              <a:buNone/>
            </a:pPr>
            <a:r>
              <a:rPr lang="de-AT" dirty="0"/>
              <a:t>Sind folgende Voraussetzungen erfüllt, kann vom Einbehalt der Abzugssteuer abgesehen werden:</a:t>
            </a:r>
          </a:p>
          <a:p>
            <a:r>
              <a:rPr lang="de-AT" dirty="0"/>
              <a:t>E-S.L. legt einen Freistellungsbescheid vor</a:t>
            </a:r>
          </a:p>
          <a:p>
            <a:r>
              <a:rPr lang="de-AT" dirty="0"/>
              <a:t>E-S.L </a:t>
            </a:r>
            <a:r>
              <a:rPr lang="de-AT" dirty="0" err="1"/>
              <a:t>bzw</a:t>
            </a:r>
            <a:r>
              <a:rPr lang="de-AT" dirty="0"/>
              <a:t> AT-GmbH erfüllt lohnsteuerlichen Pflichten für den überlassenen Mitarbeiter</a:t>
            </a:r>
          </a:p>
          <a:p>
            <a:r>
              <a:rPr lang="de-DE" dirty="0"/>
              <a:t>Keine Umgehung</a:t>
            </a:r>
            <a:endParaRPr lang="de-AT" dirty="0"/>
          </a:p>
          <a:p>
            <a:pPr marL="0" indent="0">
              <a:buNone/>
            </a:pPr>
            <a:endParaRPr lang="de-AT" dirty="0"/>
          </a:p>
        </p:txBody>
      </p:sp>
      <p:sp>
        <p:nvSpPr>
          <p:cNvPr id="3" name="Textplatzhalter 2"/>
          <p:cNvSpPr>
            <a:spLocks noGrp="1"/>
          </p:cNvSpPr>
          <p:nvPr>
            <p:ph type="body" sz="quarter" idx="10"/>
          </p:nvPr>
        </p:nvSpPr>
        <p:spPr/>
        <p:txBody>
          <a:bodyPr>
            <a:normAutofit/>
          </a:bodyPr>
          <a:lstStyle/>
          <a:p>
            <a:r>
              <a:rPr lang="de-AT" sz="2400" b="1" dirty="0"/>
              <a:t>Gewerbliche Arbeitskräfteüberlassung - Beispiel</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397" y="3396466"/>
            <a:ext cx="1078817" cy="719211"/>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15" y="3413170"/>
            <a:ext cx="1053762" cy="702508"/>
          </a:xfrm>
          <a:prstGeom prst="rect">
            <a:avLst/>
          </a:prstGeom>
        </p:spPr>
      </p:pic>
      <p:pic>
        <p:nvPicPr>
          <p:cNvPr id="11" name="Grafik 10">
            <a:extLst>
              <a:ext uri="{FF2B5EF4-FFF2-40B4-BE49-F238E27FC236}">
                <a16:creationId xmlns:a16="http://schemas.microsoft.com/office/drawing/2014/main" id="{02A658A4-ADC2-4AFD-ACB3-D2CBA322B810}"/>
              </a:ext>
            </a:extLst>
          </p:cNvPr>
          <p:cNvPicPr>
            <a:picLocks noChangeAspect="1"/>
          </p:cNvPicPr>
          <p:nvPr/>
        </p:nvPicPr>
        <p:blipFill>
          <a:blip r:embed="rId4"/>
          <a:stretch>
            <a:fillRect/>
          </a:stretch>
        </p:blipFill>
        <p:spPr>
          <a:xfrm>
            <a:off x="3804524" y="3458799"/>
            <a:ext cx="666677" cy="666677"/>
          </a:xfrm>
          <a:prstGeom prst="rect">
            <a:avLst/>
          </a:prstGeom>
        </p:spPr>
      </p:pic>
      <p:pic>
        <p:nvPicPr>
          <p:cNvPr id="12" name="Grafik 11">
            <a:extLst>
              <a:ext uri="{FF2B5EF4-FFF2-40B4-BE49-F238E27FC236}">
                <a16:creationId xmlns:a16="http://schemas.microsoft.com/office/drawing/2014/main" id="{2E0C2701-345B-415A-B49A-7273CB745444}"/>
              </a:ext>
            </a:extLst>
          </p:cNvPr>
          <p:cNvPicPr>
            <a:picLocks noChangeAspect="1"/>
          </p:cNvPicPr>
          <p:nvPr/>
        </p:nvPicPr>
        <p:blipFill>
          <a:blip r:embed="rId4"/>
          <a:stretch>
            <a:fillRect/>
          </a:stretch>
        </p:blipFill>
        <p:spPr>
          <a:xfrm>
            <a:off x="2122114" y="3449000"/>
            <a:ext cx="666677" cy="666677"/>
          </a:xfrm>
          <a:prstGeom prst="rect">
            <a:avLst/>
          </a:prstGeom>
        </p:spPr>
      </p:pic>
      <p:pic>
        <p:nvPicPr>
          <p:cNvPr id="13" name="Grafik 12">
            <a:extLst>
              <a:ext uri="{FF2B5EF4-FFF2-40B4-BE49-F238E27FC236}">
                <a16:creationId xmlns:a16="http://schemas.microsoft.com/office/drawing/2014/main" id="{7A59B86C-A1A4-4F21-BBF9-B3A966373937}"/>
              </a:ext>
            </a:extLst>
          </p:cNvPr>
          <p:cNvPicPr>
            <a:picLocks noChangeAspect="1"/>
          </p:cNvPicPr>
          <p:nvPr/>
        </p:nvPicPr>
        <p:blipFill>
          <a:blip r:embed="rId5"/>
          <a:stretch>
            <a:fillRect/>
          </a:stretch>
        </p:blipFill>
        <p:spPr>
          <a:xfrm>
            <a:off x="2941651" y="3449001"/>
            <a:ext cx="666677" cy="666677"/>
          </a:xfrm>
          <a:prstGeom prst="rect">
            <a:avLst/>
          </a:prstGeom>
        </p:spPr>
      </p:pic>
    </p:spTree>
    <p:extLst>
      <p:ext uri="{BB962C8B-B14F-4D97-AF65-F5344CB8AC3E}">
        <p14:creationId xmlns:p14="http://schemas.microsoft.com/office/powerpoint/2010/main" val="51029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254572" y="247827"/>
            <a:ext cx="8229600" cy="70609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rgbClr val="4F268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300" b="0" i="0" u="none" strike="noStrike" kern="1200" cap="none" spc="0" normalizeH="0" baseline="0" noProof="0" dirty="0">
                <a:ln>
                  <a:noFill/>
                </a:ln>
                <a:solidFill>
                  <a:srgbClr val="4F2683"/>
                </a:solidFill>
                <a:effectLst/>
                <a:uLnTx/>
                <a:uFillTx/>
              </a:rPr>
              <a:t>Agenda</a:t>
            </a:r>
          </a:p>
        </p:txBody>
      </p:sp>
      <p:sp>
        <p:nvSpPr>
          <p:cNvPr id="10" name="Content Placeholder 13"/>
          <p:cNvSpPr txBox="1">
            <a:spLocks/>
          </p:cNvSpPr>
          <p:nvPr/>
        </p:nvSpPr>
        <p:spPr>
          <a:xfrm>
            <a:off x="361335" y="1083366"/>
            <a:ext cx="7932816" cy="3528392"/>
          </a:xfrm>
          <a:prstGeom prst="rect">
            <a:avLst/>
          </a:prstGeom>
        </p:spPr>
        <p:txBody>
          <a:bodyPr vert="horz" lIns="91440" tIns="45720" rIns="91440" bIns="45720" rtlCol="0">
            <a:noAutofit/>
          </a:bodyPr>
          <a:lstStyle>
            <a:lvl1pPr marL="180975" indent="-180975" algn="l" defTabSz="914400" rtl="0" eaLnBrk="1" latinLnBrk="0" hangingPunct="1">
              <a:lnSpc>
                <a:spcPct val="100000"/>
              </a:lnSpc>
              <a:spcBef>
                <a:spcPts val="1000"/>
              </a:spcBef>
              <a:buFont typeface="Arial" pitchFamily="34" charset="0"/>
              <a:buChar char="•"/>
              <a:tabLst/>
              <a:defRPr sz="2400" kern="1200">
                <a:solidFill>
                  <a:schemeClr val="tx1"/>
                </a:solidFill>
                <a:latin typeface="+mn-lt"/>
                <a:ea typeface="+mn-ea"/>
                <a:cs typeface="+mn-cs"/>
              </a:defRPr>
            </a:lvl1pPr>
            <a:lvl2pPr marL="714375" indent="-257175" algn="l" defTabSz="914400" rtl="0" eaLnBrk="1" latinLnBrk="0" hangingPunct="1">
              <a:lnSpc>
                <a:spcPct val="100000"/>
              </a:lnSpc>
              <a:spcBef>
                <a:spcPts val="1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20000"/>
              </a:lnSpc>
              <a:spcBef>
                <a:spcPts val="1200"/>
              </a:spcBef>
              <a:buClr>
                <a:schemeClr val="tx1"/>
              </a:buClr>
              <a:buFont typeface="+mj-lt"/>
              <a:buAutoNum type="arabicPeriod"/>
              <a:tabLst>
                <a:tab pos="266700" algn="l"/>
              </a:tabLst>
            </a:pPr>
            <a:r>
              <a:rPr lang="de-AT" sz="1400" dirty="0">
                <a:latin typeface="+mj-lt"/>
              </a:rPr>
              <a:t>Rechtliche Grundlagen – Inland</a:t>
            </a:r>
          </a:p>
          <a:p>
            <a:pPr marL="342900" indent="-342900">
              <a:lnSpc>
                <a:spcPct val="120000"/>
              </a:lnSpc>
              <a:spcBef>
                <a:spcPts val="1200"/>
              </a:spcBef>
              <a:buClr>
                <a:schemeClr val="tx1"/>
              </a:buClr>
              <a:buFont typeface="+mj-lt"/>
              <a:buAutoNum type="arabicPeriod"/>
              <a:tabLst>
                <a:tab pos="266700" algn="l"/>
              </a:tabLst>
            </a:pPr>
            <a:r>
              <a:rPr lang="de-AT" sz="1400" dirty="0">
                <a:latin typeface="+mj-lt"/>
              </a:rPr>
              <a:t>Rechtliche Grundlagen - DBA</a:t>
            </a:r>
          </a:p>
          <a:p>
            <a:pPr marL="342900" indent="-342900">
              <a:lnSpc>
                <a:spcPct val="120000"/>
              </a:lnSpc>
              <a:spcBef>
                <a:spcPts val="1200"/>
              </a:spcBef>
              <a:buClr>
                <a:schemeClr val="tx1"/>
              </a:buClr>
              <a:buFont typeface="+mj-lt"/>
              <a:buAutoNum type="arabicPeriod"/>
              <a:tabLst>
                <a:tab pos="266700" algn="l"/>
              </a:tabLst>
            </a:pPr>
            <a:r>
              <a:rPr lang="de-AT" sz="1400" dirty="0">
                <a:latin typeface="+mj-lt"/>
              </a:rPr>
              <a:t>Abgrenzungskriterien Werkvertrag – Arbeitskräfteüberlassung</a:t>
            </a:r>
          </a:p>
          <a:p>
            <a:pPr marL="342900" indent="-342900">
              <a:lnSpc>
                <a:spcPct val="120000"/>
              </a:lnSpc>
              <a:spcBef>
                <a:spcPts val="1200"/>
              </a:spcBef>
              <a:buClr>
                <a:schemeClr val="tx1"/>
              </a:buClr>
              <a:buFont typeface="+mj-lt"/>
              <a:buAutoNum type="arabicPeriod"/>
              <a:tabLst>
                <a:tab pos="266700" algn="l"/>
              </a:tabLst>
            </a:pPr>
            <a:r>
              <a:rPr lang="de-AT" sz="1400" dirty="0">
                <a:latin typeface="+mj-lt"/>
              </a:rPr>
              <a:t>Konzernentsendung - Inbound</a:t>
            </a:r>
          </a:p>
          <a:p>
            <a:pPr marL="342900" indent="-342900">
              <a:lnSpc>
                <a:spcPct val="120000"/>
              </a:lnSpc>
              <a:spcBef>
                <a:spcPts val="1200"/>
              </a:spcBef>
              <a:buClr>
                <a:schemeClr val="tx1"/>
              </a:buClr>
              <a:buFont typeface="+mj-lt"/>
              <a:buAutoNum type="arabicPeriod"/>
              <a:tabLst>
                <a:tab pos="266700" algn="l"/>
              </a:tabLst>
            </a:pPr>
            <a:endParaRPr lang="de-AT" sz="1400" dirty="0">
              <a:latin typeface="Stempel Garamond LT Std" pitchFamily="18" charset="0"/>
            </a:endParaRPr>
          </a:p>
        </p:txBody>
      </p:sp>
      <p:pic>
        <p:nvPicPr>
          <p:cNvPr id="3" name="Grafik 2">
            <a:extLst>
              <a:ext uri="{FF2B5EF4-FFF2-40B4-BE49-F238E27FC236}">
                <a16:creationId xmlns:a16="http://schemas.microsoft.com/office/drawing/2014/main" id="{FAB00D95-5086-4BB1-BDAA-495ED9A70BF6}"/>
              </a:ext>
            </a:extLst>
          </p:cNvPr>
          <p:cNvPicPr>
            <a:picLocks noChangeAspect="1"/>
          </p:cNvPicPr>
          <p:nvPr/>
        </p:nvPicPr>
        <p:blipFill>
          <a:blip r:embed="rId3"/>
          <a:stretch>
            <a:fillRect/>
          </a:stretch>
        </p:blipFill>
        <p:spPr>
          <a:xfrm>
            <a:off x="6459793" y="3817816"/>
            <a:ext cx="503658" cy="503658"/>
          </a:xfrm>
          <a:prstGeom prst="rect">
            <a:avLst/>
          </a:prstGeom>
        </p:spPr>
      </p:pic>
      <p:pic>
        <p:nvPicPr>
          <p:cNvPr id="5" name="Grafik 4">
            <a:extLst>
              <a:ext uri="{FF2B5EF4-FFF2-40B4-BE49-F238E27FC236}">
                <a16:creationId xmlns:a16="http://schemas.microsoft.com/office/drawing/2014/main" id="{B9EA2D85-B97B-4BC3-B58F-4B5FACEF3E11}"/>
              </a:ext>
            </a:extLst>
          </p:cNvPr>
          <p:cNvPicPr>
            <a:picLocks noChangeAspect="1"/>
          </p:cNvPicPr>
          <p:nvPr/>
        </p:nvPicPr>
        <p:blipFill>
          <a:blip r:embed="rId4"/>
          <a:stretch>
            <a:fillRect/>
          </a:stretch>
        </p:blipFill>
        <p:spPr>
          <a:xfrm>
            <a:off x="7563450" y="3817817"/>
            <a:ext cx="484633" cy="484633"/>
          </a:xfrm>
          <a:prstGeom prst="rect">
            <a:avLst/>
          </a:prstGeom>
        </p:spPr>
      </p:pic>
      <p:pic>
        <p:nvPicPr>
          <p:cNvPr id="7" name="Grafik 6">
            <a:extLst>
              <a:ext uri="{FF2B5EF4-FFF2-40B4-BE49-F238E27FC236}">
                <a16:creationId xmlns:a16="http://schemas.microsoft.com/office/drawing/2014/main" id="{3E87CF01-B796-4AB5-BEF9-B7222032F539}"/>
              </a:ext>
            </a:extLst>
          </p:cNvPr>
          <p:cNvPicPr>
            <a:picLocks noChangeAspect="1"/>
          </p:cNvPicPr>
          <p:nvPr/>
        </p:nvPicPr>
        <p:blipFill>
          <a:blip r:embed="rId5"/>
          <a:stretch>
            <a:fillRect/>
          </a:stretch>
        </p:blipFill>
        <p:spPr>
          <a:xfrm>
            <a:off x="7021134" y="3817817"/>
            <a:ext cx="484633" cy="484633"/>
          </a:xfrm>
          <a:prstGeom prst="rect">
            <a:avLst/>
          </a:prstGeom>
        </p:spPr>
      </p:pic>
    </p:spTree>
    <p:extLst>
      <p:ext uri="{BB962C8B-B14F-4D97-AF65-F5344CB8AC3E}">
        <p14:creationId xmlns:p14="http://schemas.microsoft.com/office/powerpoint/2010/main" val="418433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Die polnische Konzernmutter PL-</a:t>
            </a:r>
            <a:r>
              <a:rPr lang="de-AT" dirty="0" err="1"/>
              <a:t>sp.z.o.o</a:t>
            </a:r>
            <a:r>
              <a:rPr lang="de-AT" dirty="0"/>
              <a:t>. überlässt der österreichischen Tochter AT-GmbH einen in Polen ansässigen Mitarbeiter für die Dauer von 3 Monaten. Dieser arbeitet für die österreichische Tochter in Österreich und ist somit ab dem ersten Tag seiner Tätigkeit in Österreich steuerpflichtig.</a:t>
            </a:r>
          </a:p>
          <a:p>
            <a:pPr marL="0" indent="0">
              <a:buNone/>
            </a:pPr>
            <a:r>
              <a:rPr lang="de-AT" dirty="0"/>
              <a:t>Voraussetzungen damit es zu keinem Einbehalt der Abzugssteuer kommt:</a:t>
            </a:r>
          </a:p>
          <a:p>
            <a:pPr lvl="1"/>
            <a:r>
              <a:rPr lang="de-AT" sz="1400" dirty="0"/>
              <a:t>PL-</a:t>
            </a:r>
            <a:r>
              <a:rPr lang="de-AT" sz="1400" dirty="0" err="1"/>
              <a:t>sp.z.o.o</a:t>
            </a:r>
            <a:r>
              <a:rPr lang="de-AT" sz="1400" dirty="0"/>
              <a:t> erbringt vom polnischen Finanzamt eine Ansässigkeitsbescheinigung</a:t>
            </a:r>
          </a:p>
          <a:p>
            <a:pPr lvl="1"/>
            <a:r>
              <a:rPr lang="de-AT" sz="1400" dirty="0"/>
              <a:t>Keine Umgehungsgestaltung</a:t>
            </a:r>
          </a:p>
          <a:p>
            <a:pPr lvl="1"/>
            <a:r>
              <a:rPr lang="de-AT" sz="1400" dirty="0"/>
              <a:t>Einrichtung einer Lohnverrechnung für die Mitarbeiter in Österreich</a:t>
            </a:r>
          </a:p>
          <a:p>
            <a:pPr marL="0" indent="0">
              <a:buNone/>
            </a:pPr>
            <a:r>
              <a:rPr lang="de-AT" dirty="0"/>
              <a:t>Liegen die Voraussetzungen </a:t>
            </a:r>
            <a:r>
              <a:rPr lang="de-AT" u="sng" dirty="0"/>
              <a:t>nicht</a:t>
            </a:r>
            <a:r>
              <a:rPr lang="de-AT" dirty="0"/>
              <a:t> vor, muss AT-GmbH die Abzugssteuer nach § 99 </a:t>
            </a:r>
            <a:r>
              <a:rPr lang="de-AT" dirty="0" err="1"/>
              <a:t>Abs</a:t>
            </a:r>
            <a:r>
              <a:rPr lang="de-AT" dirty="0"/>
              <a:t> 1 Z 5 EStG einbehalten und das das Finanzamt abführen.</a:t>
            </a:r>
          </a:p>
        </p:txBody>
      </p:sp>
      <p:sp>
        <p:nvSpPr>
          <p:cNvPr id="3" name="Textplatzhalter 2"/>
          <p:cNvSpPr>
            <a:spLocks noGrp="1"/>
          </p:cNvSpPr>
          <p:nvPr>
            <p:ph type="body" sz="quarter" idx="10"/>
          </p:nvPr>
        </p:nvSpPr>
        <p:spPr/>
        <p:txBody>
          <a:bodyPr>
            <a:normAutofit lnSpcReduction="10000"/>
          </a:bodyPr>
          <a:lstStyle/>
          <a:p>
            <a:r>
              <a:rPr lang="de-AT" sz="2400" b="1" dirty="0"/>
              <a:t>Überlassung von Angestellten im Konzern – </a:t>
            </a:r>
          </a:p>
          <a:p>
            <a:r>
              <a:rPr lang="de-AT" sz="2400" b="1" dirty="0"/>
              <a:t>Beispiel</a:t>
            </a:r>
          </a:p>
        </p:txBody>
      </p:sp>
      <p:pic>
        <p:nvPicPr>
          <p:cNvPr id="4" name="Grafik 3"/>
          <p:cNvPicPr>
            <a:picLocks noChangeAspect="1"/>
          </p:cNvPicPr>
          <p:nvPr/>
        </p:nvPicPr>
        <p:blipFill>
          <a:blip r:embed="rId2"/>
          <a:stretch>
            <a:fillRect/>
          </a:stretch>
        </p:blipFill>
        <p:spPr>
          <a:xfrm>
            <a:off x="2878575" y="3824003"/>
            <a:ext cx="666677" cy="666677"/>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396" y="3738643"/>
            <a:ext cx="1078817" cy="719211"/>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36" y="3783660"/>
            <a:ext cx="1121051" cy="747367"/>
          </a:xfrm>
          <a:prstGeom prst="rect">
            <a:avLst/>
          </a:prstGeom>
          <a:ln>
            <a:solidFill>
              <a:schemeClr val="tx1"/>
            </a:solidFill>
          </a:ln>
        </p:spPr>
      </p:pic>
      <p:pic>
        <p:nvPicPr>
          <p:cNvPr id="10" name="Grafik 9">
            <a:extLst>
              <a:ext uri="{FF2B5EF4-FFF2-40B4-BE49-F238E27FC236}">
                <a16:creationId xmlns:a16="http://schemas.microsoft.com/office/drawing/2014/main" id="{28B9973E-8E1F-421F-BAF1-830E88304CBF}"/>
              </a:ext>
            </a:extLst>
          </p:cNvPr>
          <p:cNvPicPr>
            <a:picLocks noChangeAspect="1"/>
          </p:cNvPicPr>
          <p:nvPr/>
        </p:nvPicPr>
        <p:blipFill>
          <a:blip r:embed="rId5"/>
          <a:stretch>
            <a:fillRect/>
          </a:stretch>
        </p:blipFill>
        <p:spPr>
          <a:xfrm>
            <a:off x="2057224" y="3792138"/>
            <a:ext cx="666677" cy="666677"/>
          </a:xfrm>
          <a:prstGeom prst="rect">
            <a:avLst/>
          </a:prstGeom>
        </p:spPr>
      </p:pic>
      <p:pic>
        <p:nvPicPr>
          <p:cNvPr id="12" name="Grafik 11">
            <a:extLst>
              <a:ext uri="{FF2B5EF4-FFF2-40B4-BE49-F238E27FC236}">
                <a16:creationId xmlns:a16="http://schemas.microsoft.com/office/drawing/2014/main" id="{DCF024CC-3EE6-4E5C-AFA4-004FAC240C07}"/>
              </a:ext>
            </a:extLst>
          </p:cNvPr>
          <p:cNvPicPr>
            <a:picLocks noChangeAspect="1"/>
          </p:cNvPicPr>
          <p:nvPr/>
        </p:nvPicPr>
        <p:blipFill>
          <a:blip r:embed="rId5"/>
          <a:stretch>
            <a:fillRect/>
          </a:stretch>
        </p:blipFill>
        <p:spPr>
          <a:xfrm>
            <a:off x="3699927" y="3824004"/>
            <a:ext cx="666677" cy="666677"/>
          </a:xfrm>
          <a:prstGeom prst="rect">
            <a:avLst/>
          </a:prstGeom>
        </p:spPr>
      </p:pic>
    </p:spTree>
    <p:extLst>
      <p:ext uri="{BB962C8B-B14F-4D97-AF65-F5344CB8AC3E}">
        <p14:creationId xmlns:p14="http://schemas.microsoft.com/office/powerpoint/2010/main" val="75166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Aktiv- oder Passivleistung?</a:t>
            </a:r>
          </a:p>
        </p:txBody>
      </p:sp>
    </p:spTree>
    <p:extLst>
      <p:ext uri="{BB962C8B-B14F-4D97-AF65-F5344CB8AC3E}">
        <p14:creationId xmlns:p14="http://schemas.microsoft.com/office/powerpoint/2010/main" val="291041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74433790"/>
              </p:ext>
            </p:extLst>
          </p:nvPr>
        </p:nvGraphicFramePr>
        <p:xfrm>
          <a:off x="306000" y="1202787"/>
          <a:ext cx="7370202" cy="3167154"/>
        </p:xfrm>
        <a:graphic>
          <a:graphicData uri="http://schemas.openxmlformats.org/drawingml/2006/table">
            <a:tbl>
              <a:tblPr firstRow="1" bandRow="1">
                <a:tableStyleId>{073A0DAA-6AF3-43AB-8588-CEC1D06C72B9}</a:tableStyleId>
              </a:tblPr>
              <a:tblGrid>
                <a:gridCol w="3690670">
                  <a:extLst>
                    <a:ext uri="{9D8B030D-6E8A-4147-A177-3AD203B41FA5}">
                      <a16:colId xmlns:a16="http://schemas.microsoft.com/office/drawing/2014/main" val="20000"/>
                    </a:ext>
                  </a:extLst>
                </a:gridCol>
                <a:gridCol w="3679532">
                  <a:extLst>
                    <a:ext uri="{9D8B030D-6E8A-4147-A177-3AD203B41FA5}">
                      <a16:colId xmlns:a16="http://schemas.microsoft.com/office/drawing/2014/main" val="20001"/>
                    </a:ext>
                  </a:extLst>
                </a:gridCol>
              </a:tblGrid>
              <a:tr h="545191">
                <a:tc>
                  <a:txBody>
                    <a:bodyPr/>
                    <a:lstStyle/>
                    <a:p>
                      <a:r>
                        <a:rPr lang="de-AT" dirty="0"/>
                        <a:t>Werkvertrag </a:t>
                      </a:r>
                    </a:p>
                    <a:p>
                      <a:r>
                        <a:rPr lang="de-AT" dirty="0"/>
                        <a:t>(„Aktivleistung“)</a:t>
                      </a:r>
                    </a:p>
                  </a:txBody>
                  <a:tcPr>
                    <a:solidFill>
                      <a:srgbClr val="4F2582"/>
                    </a:solidFill>
                  </a:tcPr>
                </a:tc>
                <a:tc>
                  <a:txBody>
                    <a:bodyPr/>
                    <a:lstStyle/>
                    <a:p>
                      <a:r>
                        <a:rPr lang="de-AT" dirty="0"/>
                        <a:t>Arbeitskräfteüberlassung</a:t>
                      </a:r>
                      <a:r>
                        <a:rPr lang="de-AT" baseline="0" dirty="0"/>
                        <a:t> („Passivleistung“)</a:t>
                      </a:r>
                      <a:endParaRPr lang="de-AT" dirty="0"/>
                    </a:p>
                  </a:txBody>
                  <a:tcPr>
                    <a:solidFill>
                      <a:srgbClr val="4F2582"/>
                    </a:solidFill>
                  </a:tcPr>
                </a:tc>
                <a:extLst>
                  <a:ext uri="{0D108BD9-81ED-4DB2-BD59-A6C34878D82A}">
                    <a16:rowId xmlns:a16="http://schemas.microsoft.com/office/drawing/2014/main" val="10000"/>
                  </a:ext>
                </a:extLst>
              </a:tr>
              <a:tr h="213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Zielschuldverhältnis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Dauerschuldverhältnis</a:t>
                      </a:r>
                    </a:p>
                  </a:txBody>
                  <a:tcPr/>
                </a:tc>
                <a:extLst>
                  <a:ext uri="{0D108BD9-81ED-4DB2-BD59-A6C34878D82A}">
                    <a16:rowId xmlns:a16="http://schemas.microsoft.com/office/drawing/2014/main" val="10001"/>
                  </a:ext>
                </a:extLst>
              </a:tr>
              <a:tr h="213425">
                <a:tc>
                  <a:txBody>
                    <a:bodyPr/>
                    <a:lstStyle/>
                    <a:p>
                      <a:r>
                        <a:rPr lang="de-AT" sz="1100" dirty="0"/>
                        <a:t>Definierter Leistungsumfang (Regie kritisch)</a:t>
                      </a:r>
                    </a:p>
                  </a:txBody>
                  <a:tcPr/>
                </a:tc>
                <a:tc>
                  <a:txBody>
                    <a:bodyPr/>
                    <a:lstStyle/>
                    <a:p>
                      <a:r>
                        <a:rPr lang="de-AT" sz="1100" dirty="0"/>
                        <a:t>Kein definierter Leistungsumfang</a:t>
                      </a:r>
                    </a:p>
                  </a:txBody>
                  <a:tcPr/>
                </a:tc>
                <a:extLst>
                  <a:ext uri="{0D108BD9-81ED-4DB2-BD59-A6C34878D82A}">
                    <a16:rowId xmlns:a16="http://schemas.microsoft.com/office/drawing/2014/main" val="10002"/>
                  </a:ext>
                </a:extLst>
              </a:tr>
              <a:tr h="213425">
                <a:tc>
                  <a:txBody>
                    <a:bodyPr/>
                    <a:lstStyle/>
                    <a:p>
                      <a:r>
                        <a:rPr lang="de-AT" sz="1100" dirty="0"/>
                        <a:t>Zurechenbares Werk</a:t>
                      </a:r>
                    </a:p>
                  </a:txBody>
                  <a:tcPr/>
                </a:tc>
                <a:tc>
                  <a:txBody>
                    <a:bodyPr/>
                    <a:lstStyle/>
                    <a:p>
                      <a:r>
                        <a:rPr lang="de-AT" sz="1100" dirty="0"/>
                        <a:t>Kein zurechenbares Werk</a:t>
                      </a:r>
                    </a:p>
                  </a:txBody>
                  <a:tcPr/>
                </a:tc>
                <a:extLst>
                  <a:ext uri="{0D108BD9-81ED-4DB2-BD59-A6C34878D82A}">
                    <a16:rowId xmlns:a16="http://schemas.microsoft.com/office/drawing/2014/main" val="10003"/>
                  </a:ext>
                </a:extLst>
              </a:tr>
              <a:tr h="351523">
                <a:tc>
                  <a:txBody>
                    <a:bodyPr/>
                    <a:lstStyle/>
                    <a:p>
                      <a:r>
                        <a:rPr lang="de-AT" sz="1100" dirty="0"/>
                        <a:t>Auftragnehmer haftet für Leistungserfolg</a:t>
                      </a:r>
                    </a:p>
                  </a:txBody>
                  <a:tcPr/>
                </a:tc>
                <a:tc>
                  <a:txBody>
                    <a:bodyPr/>
                    <a:lstStyle/>
                    <a:p>
                      <a:r>
                        <a:rPr lang="de-AT" sz="1100" dirty="0"/>
                        <a:t>AÜ haftet nicht für</a:t>
                      </a:r>
                      <a:r>
                        <a:rPr lang="de-AT" sz="1100" baseline="0" dirty="0"/>
                        <a:t> den Leistungserfolg des Beschäftigers</a:t>
                      </a:r>
                      <a:endParaRPr lang="de-AT" sz="1100" dirty="0"/>
                    </a:p>
                  </a:txBody>
                  <a:tcPr/>
                </a:tc>
                <a:extLst>
                  <a:ext uri="{0D108BD9-81ED-4DB2-BD59-A6C34878D82A}">
                    <a16:rowId xmlns:a16="http://schemas.microsoft.com/office/drawing/2014/main" val="10004"/>
                  </a:ext>
                </a:extLst>
              </a:tr>
              <a:tr h="269563">
                <a:tc>
                  <a:txBody>
                    <a:bodyPr/>
                    <a:lstStyle/>
                    <a:p>
                      <a:r>
                        <a:rPr lang="de-AT" sz="1100" dirty="0"/>
                        <a:t>Werkzeuge und Material werden vom WU beigestellt</a:t>
                      </a:r>
                    </a:p>
                  </a:txBody>
                  <a:tcPr/>
                </a:tc>
                <a:tc>
                  <a:txBody>
                    <a:bodyPr/>
                    <a:lstStyle/>
                    <a:p>
                      <a:r>
                        <a:rPr lang="de-AT" sz="1100" dirty="0"/>
                        <a:t>Werkzeuge/Material</a:t>
                      </a:r>
                      <a:r>
                        <a:rPr lang="de-AT" sz="1100" baseline="0" dirty="0"/>
                        <a:t> werden vom Auftraggeber/Beschäftiger beigestellt</a:t>
                      </a:r>
                      <a:endParaRPr lang="de-AT" sz="1100" dirty="0"/>
                    </a:p>
                  </a:txBody>
                  <a:tcPr/>
                </a:tc>
                <a:extLst>
                  <a:ext uri="{0D108BD9-81ED-4DB2-BD59-A6C34878D82A}">
                    <a16:rowId xmlns:a16="http://schemas.microsoft.com/office/drawing/2014/main" val="10005"/>
                  </a:ext>
                </a:extLst>
              </a:tr>
              <a:tr h="307077">
                <a:tc>
                  <a:txBody>
                    <a:bodyPr/>
                    <a:lstStyle/>
                    <a:p>
                      <a:r>
                        <a:rPr lang="de-AT" sz="1100" b="1" dirty="0"/>
                        <a:t>Auftragnehmer hat Gewährleistungspflicht/Schadenersatz!!</a:t>
                      </a:r>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b="1" dirty="0"/>
                        <a:t>AÜ hat keine</a:t>
                      </a:r>
                      <a:r>
                        <a:rPr lang="de-AT" sz="1100" b="1" baseline="0" dirty="0"/>
                        <a:t> </a:t>
                      </a:r>
                      <a:r>
                        <a:rPr lang="de-AT" sz="1100" b="1" dirty="0"/>
                        <a:t>Gewährleistungspflicht/Schadenersatz</a:t>
                      </a:r>
                    </a:p>
                    <a:p>
                      <a:endParaRPr lang="de-AT" sz="1100" b="1" dirty="0"/>
                    </a:p>
                  </a:txBody>
                  <a:tcPr>
                    <a:solidFill>
                      <a:srgbClr val="FFFF00"/>
                    </a:solidFill>
                  </a:tcPr>
                </a:tc>
                <a:extLst>
                  <a:ext uri="{0D108BD9-81ED-4DB2-BD59-A6C34878D82A}">
                    <a16:rowId xmlns:a16="http://schemas.microsoft.com/office/drawing/2014/main" val="10006"/>
                  </a:ext>
                </a:extLst>
              </a:tr>
              <a:tr h="469674">
                <a:tc>
                  <a:txBody>
                    <a:bodyPr/>
                    <a:lstStyle/>
                    <a:p>
                      <a:r>
                        <a:rPr lang="de-AT" sz="1100" dirty="0" err="1"/>
                        <a:t>idR</a:t>
                      </a:r>
                      <a:r>
                        <a:rPr lang="de-AT" sz="1100" dirty="0"/>
                        <a:t> Einsatz von hochqualifizierte</a:t>
                      </a:r>
                      <a:r>
                        <a:rPr lang="de-AT" sz="1100" baseline="0" dirty="0"/>
                        <a:t> Mitarbeiter</a:t>
                      </a:r>
                      <a:endParaRPr lang="de-AT" sz="1100" dirty="0"/>
                    </a:p>
                  </a:txBody>
                  <a:tcPr/>
                </a:tc>
                <a:tc>
                  <a:txBody>
                    <a:bodyPr/>
                    <a:lstStyle/>
                    <a:p>
                      <a:r>
                        <a:rPr lang="de-AT" sz="1100" dirty="0"/>
                        <a:t>AÜ erbringt mit seinen</a:t>
                      </a:r>
                      <a:r>
                        <a:rPr lang="de-AT" sz="1100" baseline="0" dirty="0"/>
                        <a:t> AN </a:t>
                      </a:r>
                      <a:r>
                        <a:rPr lang="de-AT" sz="1100" baseline="0" dirty="0" err="1"/>
                        <a:t>idR</a:t>
                      </a:r>
                      <a:r>
                        <a:rPr lang="de-AT" sz="1100" baseline="0" dirty="0"/>
                        <a:t> einfache Tätigkeiten</a:t>
                      </a:r>
                      <a:endParaRPr lang="de-AT" sz="1100" dirty="0"/>
                    </a:p>
                  </a:txBody>
                  <a:tcPr/>
                </a:tc>
                <a:extLst>
                  <a:ext uri="{0D108BD9-81ED-4DB2-BD59-A6C34878D82A}">
                    <a16:rowId xmlns:a16="http://schemas.microsoft.com/office/drawing/2014/main" val="10007"/>
                  </a:ext>
                </a:extLst>
              </a:tr>
            </a:tbl>
          </a:graphicData>
        </a:graphic>
      </p:graphicFrame>
      <p:sp>
        <p:nvSpPr>
          <p:cNvPr id="4" name="Textplatzhalter 2"/>
          <p:cNvSpPr>
            <a:spLocks noGrp="1"/>
          </p:cNvSpPr>
          <p:nvPr>
            <p:ph type="body" sz="quarter" idx="10"/>
          </p:nvPr>
        </p:nvSpPr>
        <p:spPr>
          <a:xfrm>
            <a:off x="306000" y="342956"/>
            <a:ext cx="7502400" cy="838729"/>
          </a:xfrm>
        </p:spPr>
        <p:txBody>
          <a:bodyPr anchor="ctr">
            <a:normAutofit/>
          </a:bodyPr>
          <a:lstStyle/>
          <a:p>
            <a:r>
              <a:rPr lang="de-AT" sz="2400" b="1" dirty="0">
                <a:latin typeface="+mj-lt"/>
              </a:rPr>
              <a:t>Abgrenzungskriterien (1)</a:t>
            </a:r>
          </a:p>
        </p:txBody>
      </p:sp>
    </p:spTree>
    <p:extLst>
      <p:ext uri="{BB962C8B-B14F-4D97-AF65-F5344CB8AC3E}">
        <p14:creationId xmlns:p14="http://schemas.microsoft.com/office/powerpoint/2010/main" val="248524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06000" y="337805"/>
            <a:ext cx="7502400" cy="838729"/>
          </a:xfrm>
        </p:spPr>
        <p:txBody>
          <a:bodyPr anchor="ctr">
            <a:normAutofit/>
          </a:bodyPr>
          <a:lstStyle/>
          <a:p>
            <a:r>
              <a:rPr lang="de-AT" sz="2400" b="1" dirty="0">
                <a:latin typeface="+mj-lt"/>
              </a:rPr>
              <a:t>Abgrenzungskriterien (2)</a:t>
            </a:r>
          </a:p>
        </p:txBody>
      </p:sp>
      <p:graphicFrame>
        <p:nvGraphicFramePr>
          <p:cNvPr id="3" name="Tabelle 2"/>
          <p:cNvGraphicFramePr>
            <a:graphicFrameLocks noGrp="1"/>
          </p:cNvGraphicFramePr>
          <p:nvPr>
            <p:extLst>
              <p:ext uri="{D42A27DB-BD31-4B8C-83A1-F6EECF244321}">
                <p14:modId xmlns:p14="http://schemas.microsoft.com/office/powerpoint/2010/main" val="1807354236"/>
              </p:ext>
            </p:extLst>
          </p:nvPr>
        </p:nvGraphicFramePr>
        <p:xfrm>
          <a:off x="306000" y="1202787"/>
          <a:ext cx="7370202" cy="3535680"/>
        </p:xfrm>
        <a:graphic>
          <a:graphicData uri="http://schemas.openxmlformats.org/drawingml/2006/table">
            <a:tbl>
              <a:tblPr firstRow="1" bandRow="1">
                <a:tableStyleId>{073A0DAA-6AF3-43AB-8588-CEC1D06C72B9}</a:tableStyleId>
              </a:tblPr>
              <a:tblGrid>
                <a:gridCol w="3690670">
                  <a:extLst>
                    <a:ext uri="{9D8B030D-6E8A-4147-A177-3AD203B41FA5}">
                      <a16:colId xmlns:a16="http://schemas.microsoft.com/office/drawing/2014/main" val="20000"/>
                    </a:ext>
                  </a:extLst>
                </a:gridCol>
                <a:gridCol w="3679532">
                  <a:extLst>
                    <a:ext uri="{9D8B030D-6E8A-4147-A177-3AD203B41FA5}">
                      <a16:colId xmlns:a16="http://schemas.microsoft.com/office/drawing/2014/main" val="20001"/>
                    </a:ext>
                  </a:extLst>
                </a:gridCol>
              </a:tblGrid>
              <a:tr h="545191">
                <a:tc>
                  <a:txBody>
                    <a:bodyPr/>
                    <a:lstStyle/>
                    <a:p>
                      <a:r>
                        <a:rPr lang="de-AT" dirty="0"/>
                        <a:t>Werkvertrag </a:t>
                      </a:r>
                    </a:p>
                    <a:p>
                      <a:r>
                        <a:rPr lang="de-AT" dirty="0"/>
                        <a:t>(„Aktivleistung“)</a:t>
                      </a:r>
                    </a:p>
                  </a:txBody>
                  <a:tcPr>
                    <a:solidFill>
                      <a:srgbClr val="4F2582"/>
                    </a:solidFill>
                  </a:tcPr>
                </a:tc>
                <a:tc>
                  <a:txBody>
                    <a:bodyPr/>
                    <a:lstStyle/>
                    <a:p>
                      <a:r>
                        <a:rPr lang="de-AT" dirty="0"/>
                        <a:t>Arbeitskräfteüberlassung</a:t>
                      </a:r>
                      <a:r>
                        <a:rPr lang="de-AT" baseline="0" dirty="0"/>
                        <a:t> („Passivleistung“)</a:t>
                      </a:r>
                      <a:endParaRPr lang="de-AT" dirty="0"/>
                    </a:p>
                  </a:txBody>
                  <a:tcPr>
                    <a:solidFill>
                      <a:srgbClr val="4F2582"/>
                    </a:solidFill>
                  </a:tcPr>
                </a:tc>
                <a:extLst>
                  <a:ext uri="{0D108BD9-81ED-4DB2-BD59-A6C34878D82A}">
                    <a16:rowId xmlns:a16="http://schemas.microsoft.com/office/drawing/2014/main" val="10000"/>
                  </a:ext>
                </a:extLst>
              </a:tr>
              <a:tr h="213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Exakte Terminvorgabe bezüglich des Fertigstellungszeitpunktes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Termine liegen in der Disposition des </a:t>
                      </a:r>
                      <a:r>
                        <a:rPr lang="de-AT" sz="1100" dirty="0" err="1"/>
                        <a:t>Beschäftigers</a:t>
                      </a:r>
                      <a:endParaRPr lang="de-AT" sz="1100" dirty="0"/>
                    </a:p>
                  </a:txBody>
                  <a:tcPr/>
                </a:tc>
                <a:extLst>
                  <a:ext uri="{0D108BD9-81ED-4DB2-BD59-A6C34878D82A}">
                    <a16:rowId xmlns:a16="http://schemas.microsoft.com/office/drawing/2014/main" val="10001"/>
                  </a:ext>
                </a:extLst>
              </a:tr>
              <a:tr h="213425">
                <a:tc>
                  <a:txBody>
                    <a:bodyPr/>
                    <a:lstStyle/>
                    <a:p>
                      <a:r>
                        <a:rPr lang="de-AT" sz="1100" dirty="0"/>
                        <a:t>Auftraggeber haftet für Erfolg der Leistungen, er trägt das Gefahrenrisiko</a:t>
                      </a:r>
                    </a:p>
                  </a:txBody>
                  <a:tcPr/>
                </a:tc>
                <a:tc>
                  <a:txBody>
                    <a:bodyPr/>
                    <a:lstStyle/>
                    <a:p>
                      <a:r>
                        <a:rPr lang="de-AT" sz="1100" dirty="0"/>
                        <a:t>AÜ haftet nicht für tatsächliche Leistung der AN, nur für die grundsätzliche Qualifizierung</a:t>
                      </a:r>
                    </a:p>
                  </a:txBody>
                  <a:tcPr/>
                </a:tc>
                <a:extLst>
                  <a:ext uri="{0D108BD9-81ED-4DB2-BD59-A6C34878D82A}">
                    <a16:rowId xmlns:a16="http://schemas.microsoft.com/office/drawing/2014/main" val="10002"/>
                  </a:ext>
                </a:extLst>
              </a:tr>
              <a:tr h="213425">
                <a:tc>
                  <a:txBody>
                    <a:bodyPr/>
                    <a:lstStyle/>
                    <a:p>
                      <a:r>
                        <a:rPr lang="de-AT" sz="1100" dirty="0"/>
                        <a:t>Auftragnehmer erbringt eine individualisierbare</a:t>
                      </a:r>
                      <a:r>
                        <a:rPr lang="de-AT" sz="1100" baseline="0" dirty="0"/>
                        <a:t>/konkrete Leistung, keine Vermischung von Tätigkeiten des WU mit jenen seines Auftraggebers</a:t>
                      </a:r>
                      <a:endParaRPr lang="de-AT" sz="1100" dirty="0"/>
                    </a:p>
                  </a:txBody>
                  <a:tcPr/>
                </a:tc>
                <a:tc>
                  <a:txBody>
                    <a:bodyPr/>
                    <a:lstStyle/>
                    <a:p>
                      <a:r>
                        <a:rPr lang="de-AT" sz="1100" dirty="0"/>
                        <a:t>AÜ erbringt keine individualisierbare/konkrete Leistung, Vermischung der Tätigkeiten von AÜ und Beschäftiger</a:t>
                      </a:r>
                    </a:p>
                  </a:txBody>
                  <a:tcPr/>
                </a:tc>
                <a:extLst>
                  <a:ext uri="{0D108BD9-81ED-4DB2-BD59-A6C34878D82A}">
                    <a16:rowId xmlns:a16="http://schemas.microsoft.com/office/drawing/2014/main" val="10003"/>
                  </a:ext>
                </a:extLst>
              </a:tr>
              <a:tr h="351523">
                <a:tc>
                  <a:txBody>
                    <a:bodyPr/>
                    <a:lstStyle/>
                    <a:p>
                      <a:r>
                        <a:rPr lang="de-AT" sz="1100" dirty="0"/>
                        <a:t>Produkte bzw Leistungen des Auftragnehmers unterscheiden sich von jenen des Auftraggebers</a:t>
                      </a:r>
                    </a:p>
                  </a:txBody>
                  <a:tcPr/>
                </a:tc>
                <a:tc>
                  <a:txBody>
                    <a:bodyPr/>
                    <a:lstStyle/>
                    <a:p>
                      <a:r>
                        <a:rPr lang="de-AT" sz="1100" dirty="0"/>
                        <a:t>Leistungen des AÜ unterscheiden sich nicht von jenen des </a:t>
                      </a:r>
                      <a:r>
                        <a:rPr lang="de-AT" sz="1100" dirty="0" err="1"/>
                        <a:t>Beschäftigers</a:t>
                      </a:r>
                      <a:r>
                        <a:rPr lang="de-AT" sz="1100" dirty="0"/>
                        <a:t> </a:t>
                      </a:r>
                    </a:p>
                  </a:txBody>
                  <a:tcPr/>
                </a:tc>
                <a:extLst>
                  <a:ext uri="{0D108BD9-81ED-4DB2-BD59-A6C34878D82A}">
                    <a16:rowId xmlns:a16="http://schemas.microsoft.com/office/drawing/2014/main" val="10004"/>
                  </a:ext>
                </a:extLst>
              </a:tr>
              <a:tr h="269563">
                <a:tc>
                  <a:txBody>
                    <a:bodyPr/>
                    <a:lstStyle/>
                    <a:p>
                      <a:r>
                        <a:rPr lang="de-AT" sz="1100" dirty="0"/>
                        <a:t>Auftragnehmer</a:t>
                      </a:r>
                      <a:r>
                        <a:rPr lang="de-AT" sz="1100" baseline="0" dirty="0"/>
                        <a:t> </a:t>
                      </a:r>
                      <a:r>
                        <a:rPr lang="de-AT" sz="1100" dirty="0"/>
                        <a:t>erbringt abgrenzbares, ihm zurechenbares Werk</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Auftragnehmer erbringt kein abgrenzbares, ihm zurechenbares Werk</a:t>
                      </a:r>
                    </a:p>
                  </a:txBody>
                  <a:tcPr/>
                </a:tc>
                <a:extLst>
                  <a:ext uri="{0D108BD9-81ED-4DB2-BD59-A6C34878D82A}">
                    <a16:rowId xmlns:a16="http://schemas.microsoft.com/office/drawing/2014/main" val="10005"/>
                  </a:ext>
                </a:extLst>
              </a:tr>
              <a:tr h="3070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Auftragnehmer trägt wirtschaftliches Risiko des Auftrages</a:t>
                      </a:r>
                    </a:p>
                    <a:p>
                      <a:endParaRPr lang="de-AT"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AÜ trägt kein wirtschaftliches Risiko für die Leistungserbringung</a:t>
                      </a:r>
                    </a:p>
                    <a:p>
                      <a:pPr marL="0" marR="0" indent="0" algn="l" defTabSz="457200" rtl="0" eaLnBrk="1" fontAlgn="auto" latinLnBrk="0" hangingPunct="1">
                        <a:lnSpc>
                          <a:spcPct val="100000"/>
                        </a:lnSpc>
                        <a:spcBef>
                          <a:spcPts val="0"/>
                        </a:spcBef>
                        <a:spcAft>
                          <a:spcPts val="0"/>
                        </a:spcAft>
                        <a:buClrTx/>
                        <a:buSzTx/>
                        <a:buFontTx/>
                        <a:buNone/>
                        <a:tabLst/>
                        <a:defRPr/>
                      </a:pPr>
                      <a:endParaRPr lang="de-AT" sz="11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550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06000" y="341254"/>
            <a:ext cx="7502400" cy="838729"/>
          </a:xfrm>
        </p:spPr>
        <p:txBody>
          <a:bodyPr anchor="ctr">
            <a:normAutofit/>
          </a:bodyPr>
          <a:lstStyle/>
          <a:p>
            <a:r>
              <a:rPr lang="de-AT" sz="2400" b="1" dirty="0">
                <a:latin typeface="+mj-lt"/>
              </a:rPr>
              <a:t>Abgrenzungskriterien (3)</a:t>
            </a:r>
          </a:p>
        </p:txBody>
      </p:sp>
      <p:graphicFrame>
        <p:nvGraphicFramePr>
          <p:cNvPr id="3" name="Tabelle 2"/>
          <p:cNvGraphicFramePr>
            <a:graphicFrameLocks noGrp="1"/>
          </p:cNvGraphicFramePr>
          <p:nvPr>
            <p:extLst>
              <p:ext uri="{D42A27DB-BD31-4B8C-83A1-F6EECF244321}">
                <p14:modId xmlns:p14="http://schemas.microsoft.com/office/powerpoint/2010/main" val="2569060670"/>
              </p:ext>
            </p:extLst>
          </p:nvPr>
        </p:nvGraphicFramePr>
        <p:xfrm>
          <a:off x="306000" y="1202787"/>
          <a:ext cx="7370202" cy="3368040"/>
        </p:xfrm>
        <a:graphic>
          <a:graphicData uri="http://schemas.openxmlformats.org/drawingml/2006/table">
            <a:tbl>
              <a:tblPr firstRow="1" bandRow="1">
                <a:tableStyleId>{073A0DAA-6AF3-43AB-8588-CEC1D06C72B9}</a:tableStyleId>
              </a:tblPr>
              <a:tblGrid>
                <a:gridCol w="3690670">
                  <a:extLst>
                    <a:ext uri="{9D8B030D-6E8A-4147-A177-3AD203B41FA5}">
                      <a16:colId xmlns:a16="http://schemas.microsoft.com/office/drawing/2014/main" val="20000"/>
                    </a:ext>
                  </a:extLst>
                </a:gridCol>
                <a:gridCol w="3679532">
                  <a:extLst>
                    <a:ext uri="{9D8B030D-6E8A-4147-A177-3AD203B41FA5}">
                      <a16:colId xmlns:a16="http://schemas.microsoft.com/office/drawing/2014/main" val="20001"/>
                    </a:ext>
                  </a:extLst>
                </a:gridCol>
              </a:tblGrid>
              <a:tr h="545191">
                <a:tc>
                  <a:txBody>
                    <a:bodyPr/>
                    <a:lstStyle/>
                    <a:p>
                      <a:r>
                        <a:rPr lang="de-AT" dirty="0"/>
                        <a:t>Werkvertrag </a:t>
                      </a:r>
                    </a:p>
                    <a:p>
                      <a:r>
                        <a:rPr lang="de-AT" dirty="0"/>
                        <a:t>(„Aktivleistung“)</a:t>
                      </a:r>
                    </a:p>
                  </a:txBody>
                  <a:tcPr>
                    <a:solidFill>
                      <a:srgbClr val="4F2582"/>
                    </a:solidFill>
                  </a:tcPr>
                </a:tc>
                <a:tc>
                  <a:txBody>
                    <a:bodyPr/>
                    <a:lstStyle/>
                    <a:p>
                      <a:r>
                        <a:rPr lang="de-AT" dirty="0"/>
                        <a:t>Arbeitskräfteüberlassung</a:t>
                      </a:r>
                      <a:r>
                        <a:rPr lang="de-AT" baseline="0" dirty="0"/>
                        <a:t> („Passivleistung“)</a:t>
                      </a:r>
                      <a:endParaRPr lang="de-AT" dirty="0"/>
                    </a:p>
                  </a:txBody>
                  <a:tcPr>
                    <a:solidFill>
                      <a:srgbClr val="4F2582"/>
                    </a:solidFill>
                  </a:tcPr>
                </a:tc>
                <a:extLst>
                  <a:ext uri="{0D108BD9-81ED-4DB2-BD59-A6C34878D82A}">
                    <a16:rowId xmlns:a16="http://schemas.microsoft.com/office/drawing/2014/main" val="10000"/>
                  </a:ext>
                </a:extLst>
              </a:tr>
              <a:tr h="213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Keine</a:t>
                      </a:r>
                      <a:r>
                        <a:rPr lang="de-AT" sz="1100" baseline="0" dirty="0"/>
                        <a:t> organisatorische Eingliederung der Mitarbeiter in den Betrieb des Auftraggebers</a:t>
                      </a:r>
                      <a:endParaRPr lang="de-AT"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baseline="0" dirty="0"/>
                        <a:t>Organisatorische Eingliederung der Mitarbeiter in den Betrieb des Auftraggebers</a:t>
                      </a:r>
                      <a:endParaRPr lang="de-AT" sz="1100" dirty="0"/>
                    </a:p>
                  </a:txBody>
                  <a:tcPr/>
                </a:tc>
                <a:extLst>
                  <a:ext uri="{0D108BD9-81ED-4DB2-BD59-A6C34878D82A}">
                    <a16:rowId xmlns:a16="http://schemas.microsoft.com/office/drawing/2014/main" val="10001"/>
                  </a:ext>
                </a:extLst>
              </a:tr>
              <a:tr h="213425">
                <a:tc>
                  <a:txBody>
                    <a:bodyPr/>
                    <a:lstStyle/>
                    <a:p>
                      <a:r>
                        <a:rPr lang="de-AT" sz="1100" dirty="0"/>
                        <a:t>Arbeitgeber kann einzelne Arbeitskräfte nicht zurückweisen</a:t>
                      </a:r>
                    </a:p>
                  </a:txBody>
                  <a:tcPr/>
                </a:tc>
                <a:tc>
                  <a:txBody>
                    <a:bodyPr/>
                    <a:lstStyle/>
                    <a:p>
                      <a:r>
                        <a:rPr lang="de-AT" sz="1100" dirty="0"/>
                        <a:t>Auftraggeber kann einzelne Arbeitskräfte zurückweisen</a:t>
                      </a:r>
                    </a:p>
                  </a:txBody>
                  <a:tcPr/>
                </a:tc>
                <a:extLst>
                  <a:ext uri="{0D108BD9-81ED-4DB2-BD59-A6C34878D82A}">
                    <a16:rowId xmlns:a16="http://schemas.microsoft.com/office/drawing/2014/main" val="10002"/>
                  </a:ext>
                </a:extLst>
              </a:tr>
              <a:tr h="213425">
                <a:tc>
                  <a:txBody>
                    <a:bodyPr/>
                    <a:lstStyle/>
                    <a:p>
                      <a:r>
                        <a:rPr lang="de-AT" sz="1100" dirty="0"/>
                        <a:t>Anzahl</a:t>
                      </a:r>
                      <a:r>
                        <a:rPr lang="de-AT" sz="1100" baseline="0" dirty="0"/>
                        <a:t> der eingesetzten Arbeitskräfte wird von Auftragnehmer bestimmt</a:t>
                      </a:r>
                      <a:endParaRPr lang="de-AT" sz="1100" dirty="0"/>
                    </a:p>
                  </a:txBody>
                  <a:tcPr/>
                </a:tc>
                <a:tc>
                  <a:txBody>
                    <a:bodyPr/>
                    <a:lstStyle/>
                    <a:p>
                      <a:r>
                        <a:rPr lang="de-AT" sz="1100" dirty="0"/>
                        <a:t>Auftraggeber fordert eine bestimmte Anzahl von Arbeitskräften an</a:t>
                      </a:r>
                    </a:p>
                  </a:txBody>
                  <a:tcPr/>
                </a:tc>
                <a:extLst>
                  <a:ext uri="{0D108BD9-81ED-4DB2-BD59-A6C34878D82A}">
                    <a16:rowId xmlns:a16="http://schemas.microsoft.com/office/drawing/2014/main" val="10003"/>
                  </a:ext>
                </a:extLst>
              </a:tr>
              <a:tr h="351523">
                <a:tc>
                  <a:txBody>
                    <a:bodyPr/>
                    <a:lstStyle/>
                    <a:p>
                      <a:r>
                        <a:rPr lang="de-AT" sz="1100" baseline="0" dirty="0"/>
                        <a:t>Auftragnehmer bestimmt Qualifikation der Mitarbeiter</a:t>
                      </a:r>
                      <a:endParaRPr lang="de-AT" sz="1100" dirty="0"/>
                    </a:p>
                  </a:txBody>
                  <a:tcPr/>
                </a:tc>
                <a:tc>
                  <a:txBody>
                    <a:bodyPr/>
                    <a:lstStyle/>
                    <a:p>
                      <a:r>
                        <a:rPr lang="de-AT" sz="1100" dirty="0"/>
                        <a:t>Auftraggeber bestimmt Qualifikation der eingesetzten</a:t>
                      </a:r>
                      <a:r>
                        <a:rPr lang="de-AT" sz="1100" baseline="0" dirty="0"/>
                        <a:t> Mitarbeiter, der Besteller haftet nur für Auswahlverschulden</a:t>
                      </a:r>
                      <a:endParaRPr lang="de-AT" sz="1100" dirty="0"/>
                    </a:p>
                  </a:txBody>
                  <a:tcPr/>
                </a:tc>
                <a:extLst>
                  <a:ext uri="{0D108BD9-81ED-4DB2-BD59-A6C34878D82A}">
                    <a16:rowId xmlns:a16="http://schemas.microsoft.com/office/drawing/2014/main" val="10004"/>
                  </a:ext>
                </a:extLst>
              </a:tr>
              <a:tr h="269563">
                <a:tc>
                  <a:txBody>
                    <a:bodyPr/>
                    <a:lstStyle/>
                    <a:p>
                      <a:r>
                        <a:rPr lang="de-AT" sz="1100" dirty="0"/>
                        <a:t>Leitende</a:t>
                      </a:r>
                      <a:r>
                        <a:rPr lang="de-AT" sz="1100" baseline="0" dirty="0"/>
                        <a:t> Mitarbeiter des Auftragnehmers sind am Ort der Auftragsausführung anwesend</a:t>
                      </a:r>
                      <a:endParaRPr lang="de-AT"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AÜ</a:t>
                      </a:r>
                      <a:r>
                        <a:rPr lang="de-AT" sz="1100" baseline="0" dirty="0"/>
                        <a:t> beschäftigt </a:t>
                      </a:r>
                      <a:r>
                        <a:rPr lang="de-AT" sz="1100" baseline="0" dirty="0" err="1"/>
                        <a:t>idR</a:t>
                      </a:r>
                      <a:r>
                        <a:rPr lang="de-AT" sz="1100" baseline="0" dirty="0"/>
                        <a:t> kein leitenden Mitarbeiter am Ort der Auftragsausführung</a:t>
                      </a:r>
                      <a:endParaRPr lang="de-AT" sz="1100" dirty="0"/>
                    </a:p>
                  </a:txBody>
                  <a:tcPr/>
                </a:tc>
                <a:extLst>
                  <a:ext uri="{0D108BD9-81ED-4DB2-BD59-A6C34878D82A}">
                    <a16:rowId xmlns:a16="http://schemas.microsoft.com/office/drawing/2014/main" val="10005"/>
                  </a:ext>
                </a:extLst>
              </a:tr>
              <a:tr h="307077">
                <a:tc>
                  <a:txBody>
                    <a:bodyPr/>
                    <a:lstStyle/>
                    <a:p>
                      <a:r>
                        <a:rPr lang="de-AT" sz="1100" baseline="0" dirty="0"/>
                        <a:t>Auftraggeber hat Dienst-, Fachaufsicht und Weisungsbefugnis </a:t>
                      </a:r>
                      <a:r>
                        <a:rPr lang="de-AT" sz="1100" baseline="0" dirty="0">
                          <a:sym typeface="Wingdings" panose="05000000000000000000" pitchFamily="2" charset="2"/>
                        </a:rPr>
                        <a:t> Dispositionsrecht</a:t>
                      </a:r>
                      <a:endParaRPr lang="de-AT"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Dienst-</a:t>
                      </a:r>
                      <a:r>
                        <a:rPr lang="de-AT" sz="1100" baseline="0" dirty="0"/>
                        <a:t> und Fachaufsicht der An des AÜ liegt beim Auftraggeber</a:t>
                      </a:r>
                      <a:endParaRPr lang="de-AT" sz="11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622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06000" y="335922"/>
            <a:ext cx="7502400" cy="838729"/>
          </a:xfrm>
        </p:spPr>
        <p:txBody>
          <a:bodyPr anchor="ctr">
            <a:normAutofit/>
          </a:bodyPr>
          <a:lstStyle/>
          <a:p>
            <a:r>
              <a:rPr lang="de-AT" sz="2400" b="1" dirty="0">
                <a:latin typeface="+mj-lt"/>
              </a:rPr>
              <a:t>Abgrenzungskriterien (4)</a:t>
            </a:r>
          </a:p>
        </p:txBody>
      </p:sp>
      <p:graphicFrame>
        <p:nvGraphicFramePr>
          <p:cNvPr id="3" name="Tabelle 2"/>
          <p:cNvGraphicFramePr>
            <a:graphicFrameLocks noGrp="1"/>
          </p:cNvGraphicFramePr>
          <p:nvPr>
            <p:extLst>
              <p:ext uri="{D42A27DB-BD31-4B8C-83A1-F6EECF244321}">
                <p14:modId xmlns:p14="http://schemas.microsoft.com/office/powerpoint/2010/main" val="3040301151"/>
              </p:ext>
            </p:extLst>
          </p:nvPr>
        </p:nvGraphicFramePr>
        <p:xfrm>
          <a:off x="306000" y="1202787"/>
          <a:ext cx="7370202" cy="3210883"/>
        </p:xfrm>
        <a:graphic>
          <a:graphicData uri="http://schemas.openxmlformats.org/drawingml/2006/table">
            <a:tbl>
              <a:tblPr firstRow="1" bandRow="1">
                <a:tableStyleId>{073A0DAA-6AF3-43AB-8588-CEC1D06C72B9}</a:tableStyleId>
              </a:tblPr>
              <a:tblGrid>
                <a:gridCol w="3690670">
                  <a:extLst>
                    <a:ext uri="{9D8B030D-6E8A-4147-A177-3AD203B41FA5}">
                      <a16:colId xmlns:a16="http://schemas.microsoft.com/office/drawing/2014/main" val="20000"/>
                    </a:ext>
                  </a:extLst>
                </a:gridCol>
                <a:gridCol w="3679532">
                  <a:extLst>
                    <a:ext uri="{9D8B030D-6E8A-4147-A177-3AD203B41FA5}">
                      <a16:colId xmlns:a16="http://schemas.microsoft.com/office/drawing/2014/main" val="20001"/>
                    </a:ext>
                  </a:extLst>
                </a:gridCol>
              </a:tblGrid>
              <a:tr h="545191">
                <a:tc>
                  <a:txBody>
                    <a:bodyPr/>
                    <a:lstStyle/>
                    <a:p>
                      <a:r>
                        <a:rPr lang="de-AT" dirty="0"/>
                        <a:t>Werkvertrag </a:t>
                      </a:r>
                    </a:p>
                    <a:p>
                      <a:r>
                        <a:rPr lang="de-AT" dirty="0"/>
                        <a:t>(„Aktivleistung“)</a:t>
                      </a:r>
                    </a:p>
                  </a:txBody>
                  <a:tcPr>
                    <a:solidFill>
                      <a:srgbClr val="4F2582"/>
                    </a:solidFill>
                  </a:tcPr>
                </a:tc>
                <a:tc>
                  <a:txBody>
                    <a:bodyPr/>
                    <a:lstStyle/>
                    <a:p>
                      <a:r>
                        <a:rPr lang="de-AT" dirty="0"/>
                        <a:t>Arbeitskräfteüberlassung</a:t>
                      </a:r>
                      <a:r>
                        <a:rPr lang="de-AT" baseline="0" dirty="0"/>
                        <a:t> („Passivleistung“)</a:t>
                      </a:r>
                      <a:endParaRPr lang="de-AT" dirty="0"/>
                    </a:p>
                  </a:txBody>
                  <a:tcPr>
                    <a:solidFill>
                      <a:srgbClr val="4F2582"/>
                    </a:solidFill>
                  </a:tcPr>
                </a:tc>
                <a:extLst>
                  <a:ext uri="{0D108BD9-81ED-4DB2-BD59-A6C34878D82A}">
                    <a16:rowId xmlns:a16="http://schemas.microsoft.com/office/drawing/2014/main" val="10000"/>
                  </a:ext>
                </a:extLst>
              </a:tr>
              <a:tr h="213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Einschulung der AN erfolgt durch Auftragnehmer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Einschulung der AN des AÜ erfolgt durch Beschäftiger </a:t>
                      </a:r>
                    </a:p>
                  </a:txBody>
                  <a:tcPr/>
                </a:tc>
                <a:extLst>
                  <a:ext uri="{0D108BD9-81ED-4DB2-BD59-A6C34878D82A}">
                    <a16:rowId xmlns:a16="http://schemas.microsoft.com/office/drawing/2014/main" val="10001"/>
                  </a:ext>
                </a:extLst>
              </a:tr>
              <a:tr h="213425">
                <a:tc>
                  <a:txBody>
                    <a:bodyPr/>
                    <a:lstStyle/>
                    <a:p>
                      <a:r>
                        <a:rPr lang="de-AT" sz="1100" dirty="0"/>
                        <a:t>Keine</a:t>
                      </a:r>
                      <a:r>
                        <a:rPr lang="de-AT" sz="1100" baseline="0" dirty="0"/>
                        <a:t> Vermischung der Tätigkeiten der Arbeitskräfte des Auftragnehmer mit den Tätigkeiten des Auftraggebers</a:t>
                      </a:r>
                      <a:endParaRPr lang="de-AT" sz="1100" dirty="0"/>
                    </a:p>
                  </a:txBody>
                  <a:tcPr/>
                </a:tc>
                <a:tc>
                  <a:txBody>
                    <a:bodyPr/>
                    <a:lstStyle/>
                    <a:p>
                      <a:r>
                        <a:rPr lang="de-AT" sz="1100" baseline="0" dirty="0"/>
                        <a:t>Vermischung der Tätigkeiten der Arbeitskräfte des </a:t>
                      </a:r>
                      <a:r>
                        <a:rPr lang="de-AT" sz="1100" baseline="0" dirty="0" err="1"/>
                        <a:t>Beschäftigers</a:t>
                      </a:r>
                      <a:r>
                        <a:rPr lang="de-AT" sz="1100" baseline="0" dirty="0"/>
                        <a:t> mit den Tätigkeiten des Bestellers</a:t>
                      </a:r>
                      <a:endParaRPr lang="de-AT" sz="1100" dirty="0"/>
                    </a:p>
                  </a:txBody>
                  <a:tcPr/>
                </a:tc>
                <a:extLst>
                  <a:ext uri="{0D108BD9-81ED-4DB2-BD59-A6C34878D82A}">
                    <a16:rowId xmlns:a16="http://schemas.microsoft.com/office/drawing/2014/main" val="10002"/>
                  </a:ext>
                </a:extLst>
              </a:tr>
              <a:tr h="213425">
                <a:tc>
                  <a:txBody>
                    <a:bodyPr/>
                    <a:lstStyle/>
                    <a:p>
                      <a:r>
                        <a:rPr lang="de-AT" sz="1100" dirty="0"/>
                        <a:t>Auftragnehmer</a:t>
                      </a:r>
                      <a:r>
                        <a:rPr lang="de-AT" sz="1100" baseline="0" dirty="0"/>
                        <a:t> haftet für Diebstahl, Sach- und Personenschäden, die durch den DN verursacht worden sind</a:t>
                      </a:r>
                      <a:endParaRPr lang="de-AT" sz="1100" dirty="0"/>
                    </a:p>
                  </a:txBody>
                  <a:tcPr/>
                </a:tc>
                <a:tc>
                  <a:txBody>
                    <a:bodyPr/>
                    <a:lstStyle/>
                    <a:p>
                      <a:r>
                        <a:rPr lang="de-AT" sz="1100" dirty="0"/>
                        <a:t>AÜ haftet nicht für Diebstahl, Sach- und Personenschäden, die durch überlassene Arbeitskräfte verursacht worden sind</a:t>
                      </a:r>
                    </a:p>
                  </a:txBody>
                  <a:tcPr/>
                </a:tc>
                <a:extLst>
                  <a:ext uri="{0D108BD9-81ED-4DB2-BD59-A6C34878D82A}">
                    <a16:rowId xmlns:a16="http://schemas.microsoft.com/office/drawing/2014/main" val="10003"/>
                  </a:ext>
                </a:extLst>
              </a:tr>
              <a:tr h="351523">
                <a:tc>
                  <a:txBody>
                    <a:bodyPr/>
                    <a:lstStyle/>
                    <a:p>
                      <a:r>
                        <a:rPr lang="de-AT" sz="1100" dirty="0"/>
                        <a:t>Schäden</a:t>
                      </a:r>
                      <a:r>
                        <a:rPr lang="de-AT" sz="1100" baseline="0" dirty="0"/>
                        <a:t> werden dem </a:t>
                      </a:r>
                      <a:r>
                        <a:rPr lang="de-AT" sz="1100" dirty="0"/>
                        <a:t>Auftragnehmer </a:t>
                      </a:r>
                      <a:r>
                        <a:rPr lang="de-AT" sz="1100" baseline="0" dirty="0"/>
                        <a:t>tatsächlich verrechnet bzw vom Auftraggeber in Abzug gebracht</a:t>
                      </a:r>
                      <a:endParaRPr lang="de-AT" sz="1100" dirty="0"/>
                    </a:p>
                  </a:txBody>
                  <a:tcPr/>
                </a:tc>
                <a:tc>
                  <a:txBody>
                    <a:bodyPr/>
                    <a:lstStyle/>
                    <a:p>
                      <a:r>
                        <a:rPr lang="de-AT" sz="1100" dirty="0"/>
                        <a:t>Schäden können dem AÜ nicht in Rechnung gestellt werden</a:t>
                      </a:r>
                    </a:p>
                  </a:txBody>
                  <a:tcPr/>
                </a:tc>
                <a:extLst>
                  <a:ext uri="{0D108BD9-81ED-4DB2-BD59-A6C34878D82A}">
                    <a16:rowId xmlns:a16="http://schemas.microsoft.com/office/drawing/2014/main" val="10004"/>
                  </a:ext>
                </a:extLst>
              </a:tr>
              <a:tr h="269563">
                <a:tc>
                  <a:txBody>
                    <a:bodyPr/>
                    <a:lstStyle/>
                    <a:p>
                      <a:r>
                        <a:rPr lang="de-AT" sz="1100" dirty="0"/>
                        <a:t>Auftragnehmer verfügt über hochqualifizierte Mitarbeiter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AÜ erbringt mit seinen AN</a:t>
                      </a:r>
                      <a:r>
                        <a:rPr lang="de-AT" sz="1100" baseline="0" dirty="0"/>
                        <a:t> </a:t>
                      </a:r>
                      <a:r>
                        <a:rPr lang="de-AT" sz="1100" baseline="0" dirty="0" err="1"/>
                        <a:t>idR</a:t>
                      </a:r>
                      <a:r>
                        <a:rPr lang="de-AT" sz="1100" baseline="0" dirty="0"/>
                        <a:t> einfache Tätigkeiten</a:t>
                      </a:r>
                      <a:endParaRPr lang="de-AT" sz="1100" dirty="0"/>
                    </a:p>
                  </a:txBody>
                  <a:tcPr/>
                </a:tc>
                <a:extLst>
                  <a:ext uri="{0D108BD9-81ED-4DB2-BD59-A6C34878D82A}">
                    <a16:rowId xmlns:a16="http://schemas.microsoft.com/office/drawing/2014/main" val="10005"/>
                  </a:ext>
                </a:extLst>
              </a:tr>
              <a:tr h="3070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dirty="0"/>
                        <a:t>Verfügungsgewalt über die Arbeitsmittel</a:t>
                      </a:r>
                      <a:r>
                        <a:rPr lang="de-AT" sz="1100" baseline="0" dirty="0"/>
                        <a:t> liegt beim </a:t>
                      </a:r>
                      <a:r>
                        <a:rPr lang="de-AT" sz="1100" dirty="0"/>
                        <a:t>Auftragnehmer</a:t>
                      </a:r>
                    </a:p>
                    <a:p>
                      <a:endParaRPr lang="de-AT"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baseline="0" dirty="0"/>
                        <a:t>Verfügungsmacht über die Arbeitsmittel liegt beim Beschäftiger</a:t>
                      </a:r>
                      <a:endParaRPr lang="de-AT"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de-AT" sz="11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7371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Wird der als Aktivleistung qualifizierte Arbeitsgestellungsvertrag im Nachhinein von der GPLA als Arbeitskräfteüberlassung (Passivleistung) eingestuft, können erhebliche Nachzahlungen damit verbunden sein:</a:t>
            </a:r>
          </a:p>
          <a:p>
            <a:r>
              <a:rPr lang="de-AT" dirty="0"/>
              <a:t>Nachträglicher Anfall von Abzugssteuer nach § 99 </a:t>
            </a:r>
            <a:r>
              <a:rPr lang="de-AT" dirty="0" err="1"/>
              <a:t>Abs</a:t>
            </a:r>
            <a:r>
              <a:rPr lang="de-AT" dirty="0"/>
              <a:t> 1 Z 5 EStG</a:t>
            </a:r>
          </a:p>
          <a:p>
            <a:r>
              <a:rPr lang="de-AT" dirty="0"/>
              <a:t>Fahrlässige Abgabenkürzung - Nichtabfuhr von Quellensteuer gemäß § 34 </a:t>
            </a:r>
            <a:r>
              <a:rPr lang="de-AT" dirty="0" err="1"/>
              <a:t>FinStrG</a:t>
            </a:r>
            <a:endParaRPr lang="de-AT" dirty="0"/>
          </a:p>
          <a:p>
            <a:r>
              <a:rPr lang="de-AT" dirty="0"/>
              <a:t>Erhöhung der Abzugssteuer von 20 % auf 25 %, wenn der Empfänger/Beschäftiger die Steuerschuld nicht an den </a:t>
            </a:r>
            <a:r>
              <a:rPr lang="de-AT" dirty="0" err="1"/>
              <a:t>Gesteller</a:t>
            </a:r>
            <a:r>
              <a:rPr lang="de-AT" dirty="0"/>
              <a:t> weiterbelastet.</a:t>
            </a:r>
          </a:p>
          <a:p>
            <a:r>
              <a:rPr lang="de-AT" dirty="0"/>
              <a:t>Nachträgliche Kommunalsteuer - Pflicht zur Abfuhr gem. § 5 </a:t>
            </a:r>
            <a:r>
              <a:rPr lang="de-AT" dirty="0" err="1"/>
              <a:t>Abs</a:t>
            </a:r>
            <a:r>
              <a:rPr lang="de-AT" dirty="0"/>
              <a:t> 1 </a:t>
            </a:r>
            <a:r>
              <a:rPr lang="de-AT" dirty="0" err="1"/>
              <a:t>lit</a:t>
            </a:r>
            <a:r>
              <a:rPr lang="de-AT" dirty="0"/>
              <a:t> b </a:t>
            </a:r>
            <a:r>
              <a:rPr lang="de-AT" dirty="0" err="1"/>
              <a:t>KommStG</a:t>
            </a:r>
            <a:r>
              <a:rPr lang="de-AT" dirty="0"/>
              <a:t> </a:t>
            </a:r>
          </a:p>
          <a:p>
            <a:r>
              <a:rPr lang="de-AT" dirty="0"/>
              <a:t>Säumniszuschläge nach § 217 BAO </a:t>
            </a:r>
            <a:r>
              <a:rPr lang="de-AT" dirty="0" err="1"/>
              <a:t>iHv</a:t>
            </a:r>
            <a:r>
              <a:rPr lang="de-AT" dirty="0"/>
              <a:t> 2% im Falle nachträglicher freiwilliger korrekter Lohnabrechnung </a:t>
            </a:r>
          </a:p>
          <a:p>
            <a:r>
              <a:rPr lang="de-DE" dirty="0"/>
              <a:t>Risiko der Doppelbesteuerung (Abzugsteuer/Anrechnung?)</a:t>
            </a:r>
            <a:endParaRPr lang="de-AT" dirty="0"/>
          </a:p>
        </p:txBody>
      </p:sp>
      <p:sp>
        <p:nvSpPr>
          <p:cNvPr id="3" name="Textplatzhalter 2"/>
          <p:cNvSpPr>
            <a:spLocks noGrp="1"/>
          </p:cNvSpPr>
          <p:nvPr>
            <p:ph type="body" sz="quarter" idx="10"/>
          </p:nvPr>
        </p:nvSpPr>
        <p:spPr/>
        <p:txBody>
          <a:bodyPr>
            <a:normAutofit/>
          </a:bodyPr>
          <a:lstStyle/>
          <a:p>
            <a:r>
              <a:rPr lang="en-US" sz="2400" b="1" dirty="0" err="1"/>
              <a:t>Umqualifizierungsrisiko</a:t>
            </a:r>
            <a:r>
              <a:rPr lang="en-US" sz="2400" b="1" dirty="0"/>
              <a:t> und -</a:t>
            </a:r>
            <a:r>
              <a:rPr lang="en-US" sz="2400" b="1" dirty="0" err="1"/>
              <a:t>folgen</a:t>
            </a:r>
            <a:endParaRPr lang="en-US" sz="2400" b="1" dirty="0"/>
          </a:p>
        </p:txBody>
      </p:sp>
    </p:spTree>
    <p:extLst>
      <p:ext uri="{BB962C8B-B14F-4D97-AF65-F5344CB8AC3E}">
        <p14:creationId xmlns:p14="http://schemas.microsoft.com/office/powerpoint/2010/main" val="355440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pPr marL="0" indent="0">
              <a:buNone/>
            </a:pPr>
            <a:r>
              <a:rPr lang="de-AT" dirty="0"/>
              <a:t>Die in der Slowakei ansässige Gesellschaft SK </a:t>
            </a:r>
            <a:r>
              <a:rPr lang="de-AT" dirty="0" err="1"/>
              <a:t>sro</a:t>
            </a:r>
            <a:r>
              <a:rPr lang="de-AT" dirty="0"/>
              <a:t> entsendet AN zur Ausführung einer Bauleistung (Innenausbau) zur Baustelle in Österreich. Auftraggeber ist die in Österreich ansässige AT-GmbH, welche ein neues Bürogebäude errichtet.</a:t>
            </a:r>
          </a:p>
          <a:p>
            <a:r>
              <a:rPr lang="de-AT" dirty="0"/>
              <a:t>Auftrag in Form eines Werkvertrages geschlossen, Abrechnung nach Tagessätzen</a:t>
            </a:r>
          </a:p>
          <a:p>
            <a:r>
              <a:rPr lang="de-AT" dirty="0"/>
              <a:t>Kein AN länger als 183 Tage in Österreich</a:t>
            </a:r>
          </a:p>
          <a:p>
            <a:r>
              <a:rPr lang="de-AT" dirty="0"/>
              <a:t>AN untersteht Dienst- und Fachaufsicht der AT-GmbH und verwendet ihre Betriebsmittel</a:t>
            </a:r>
          </a:p>
          <a:p>
            <a:r>
              <a:rPr lang="de-AT" b="1" dirty="0">
                <a:solidFill>
                  <a:sysClr val="windowText" lastClr="000000"/>
                </a:solidFill>
                <a:sym typeface="Wingdings" panose="05000000000000000000" pitchFamily="2" charset="2"/>
              </a:rPr>
              <a:t>wirtschaftlicher Arbeitgeber </a:t>
            </a:r>
            <a:r>
              <a:rPr lang="de-AT" dirty="0">
                <a:solidFill>
                  <a:sysClr val="windowText" lastClr="000000"/>
                </a:solidFill>
                <a:sym typeface="Wingdings" panose="05000000000000000000" pitchFamily="2" charset="2"/>
              </a:rPr>
              <a:t>AT-GmbH Kosten werden von AT-GmbH getragen</a:t>
            </a:r>
          </a:p>
          <a:p>
            <a:endParaRPr lang="de-AT" dirty="0"/>
          </a:p>
          <a:p>
            <a:pPr marL="0" indent="0">
              <a:buNone/>
            </a:pPr>
            <a:r>
              <a:rPr lang="de-AT" dirty="0"/>
              <a:t> </a:t>
            </a:r>
            <a:endParaRPr lang="de-AT" dirty="0">
              <a:sym typeface="Wingdings" panose="05000000000000000000" pitchFamily="2" charset="2"/>
            </a:endParaRPr>
          </a:p>
          <a:p>
            <a:pPr marL="0" indent="0">
              <a:buNone/>
            </a:pPr>
            <a:r>
              <a:rPr lang="de-AT" dirty="0">
                <a:sym typeface="Wingdings" panose="05000000000000000000" pitchFamily="2" charset="2"/>
              </a:rPr>
              <a:t>		Werkvertrag wird von GPLA als Gestellung (</a:t>
            </a:r>
            <a:r>
              <a:rPr lang="de-AT" b="1" dirty="0">
                <a:sym typeface="Wingdings" panose="05000000000000000000" pitchFamily="2" charset="2"/>
              </a:rPr>
              <a:t>Passivleistung)</a:t>
            </a:r>
            <a:r>
              <a:rPr lang="de-AT" dirty="0">
                <a:sym typeface="Wingdings" panose="05000000000000000000" pitchFamily="2" charset="2"/>
              </a:rPr>
              <a:t> qualifiziert </a:t>
            </a:r>
          </a:p>
          <a:p>
            <a:pPr marL="0" indent="0">
              <a:buNone/>
            </a:pPr>
            <a:endParaRPr lang="de-DE" dirty="0">
              <a:sym typeface="Wingdings" panose="05000000000000000000" pitchFamily="2" charset="2"/>
            </a:endParaRPr>
          </a:p>
        </p:txBody>
      </p:sp>
      <p:sp>
        <p:nvSpPr>
          <p:cNvPr id="3" name="Textplatzhalter 2"/>
          <p:cNvSpPr>
            <a:spLocks noGrp="1"/>
          </p:cNvSpPr>
          <p:nvPr>
            <p:ph type="body" sz="quarter" idx="10"/>
          </p:nvPr>
        </p:nvSpPr>
        <p:spPr/>
        <p:txBody>
          <a:bodyPr>
            <a:normAutofit/>
          </a:bodyPr>
          <a:lstStyle/>
          <a:p>
            <a:r>
              <a:rPr lang="de-AT" sz="2400" b="1" dirty="0"/>
              <a:t>Beispiel: Überlassung Slowakei - Österreich</a:t>
            </a:r>
          </a:p>
        </p:txBody>
      </p:sp>
      <p:pic>
        <p:nvPicPr>
          <p:cNvPr id="6" name="Grafik 5">
            <a:extLst>
              <a:ext uri="{FF2B5EF4-FFF2-40B4-BE49-F238E27FC236}">
                <a16:creationId xmlns:a16="http://schemas.microsoft.com/office/drawing/2014/main" id="{A2E7B536-5C11-4C2C-B570-638C2AA533E0}"/>
              </a:ext>
            </a:extLst>
          </p:cNvPr>
          <p:cNvPicPr>
            <a:picLocks noChangeAspect="1"/>
          </p:cNvPicPr>
          <p:nvPr/>
        </p:nvPicPr>
        <p:blipFill>
          <a:blip r:embed="rId2"/>
          <a:stretch>
            <a:fillRect/>
          </a:stretch>
        </p:blipFill>
        <p:spPr>
          <a:xfrm>
            <a:off x="771143" y="3342893"/>
            <a:ext cx="484633" cy="484633"/>
          </a:xfrm>
          <a:prstGeom prst="rect">
            <a:avLst/>
          </a:prstGeom>
        </p:spPr>
      </p:pic>
    </p:spTree>
    <p:extLst>
      <p:ext uri="{BB962C8B-B14F-4D97-AF65-F5344CB8AC3E}">
        <p14:creationId xmlns:p14="http://schemas.microsoft.com/office/powerpoint/2010/main" val="57268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normAutofit/>
          </a:bodyPr>
          <a:lstStyle/>
          <a:p>
            <a:r>
              <a:rPr lang="en-US" sz="2400" b="1" dirty="0" err="1"/>
              <a:t>Prinzip</a:t>
            </a:r>
            <a:r>
              <a:rPr lang="en-US" sz="2400" b="1" dirty="0"/>
              <a:t> des </a:t>
            </a:r>
            <a:r>
              <a:rPr lang="en-US" sz="2400" b="1" dirty="0" err="1"/>
              <a:t>wirtschaftlichen</a:t>
            </a:r>
            <a:r>
              <a:rPr lang="en-US" sz="2400" b="1" dirty="0"/>
              <a:t> </a:t>
            </a:r>
            <a:r>
              <a:rPr lang="en-US" sz="2400" b="1" dirty="0" err="1"/>
              <a:t>Arbeitgebers</a:t>
            </a:r>
            <a:endParaRPr lang="en-US" sz="2400" b="1" dirty="0"/>
          </a:p>
        </p:txBody>
      </p:sp>
      <p:grpSp>
        <p:nvGrpSpPr>
          <p:cNvPr id="6" name="Gruppieren 5"/>
          <p:cNvGrpSpPr/>
          <p:nvPr/>
        </p:nvGrpSpPr>
        <p:grpSpPr>
          <a:xfrm>
            <a:off x="2825701" y="1343986"/>
            <a:ext cx="2784451" cy="646267"/>
            <a:chOff x="2488818" y="1931928"/>
            <a:chExt cx="2784451" cy="646267"/>
          </a:xfrm>
          <a:solidFill>
            <a:srgbClr val="4F2582"/>
          </a:solidFill>
        </p:grpSpPr>
        <p:sp>
          <p:nvSpPr>
            <p:cNvPr id="4" name="Rechteck 3"/>
            <p:cNvSpPr/>
            <p:nvPr/>
          </p:nvSpPr>
          <p:spPr>
            <a:xfrm>
              <a:off x="2488818" y="1931928"/>
              <a:ext cx="2784451" cy="6462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5" name="Textfeld 4"/>
            <p:cNvSpPr txBox="1"/>
            <p:nvPr/>
          </p:nvSpPr>
          <p:spPr>
            <a:xfrm>
              <a:off x="2488818" y="1931928"/>
              <a:ext cx="2784451" cy="523220"/>
            </a:xfrm>
            <a:prstGeom prst="rect">
              <a:avLst/>
            </a:prstGeom>
            <a:grpFill/>
          </p:spPr>
          <p:txBody>
            <a:bodyPr wrap="square" rtlCol="0">
              <a:spAutoFit/>
            </a:bodyPr>
            <a:lstStyle/>
            <a:p>
              <a:pPr algn="ctr"/>
              <a:r>
                <a:rPr lang="de-AT" sz="1400" dirty="0">
                  <a:solidFill>
                    <a:schemeClr val="bg1"/>
                  </a:solidFill>
                </a:rPr>
                <a:t>Wer trägt die wirtschaftliche Belastung des Arbeitslohnes?</a:t>
              </a:r>
            </a:p>
          </p:txBody>
        </p:sp>
      </p:grpSp>
      <p:cxnSp>
        <p:nvCxnSpPr>
          <p:cNvPr id="13" name="Gerade Verbindung mit Pfeil 12"/>
          <p:cNvCxnSpPr>
            <a:cxnSpLocks/>
          </p:cNvCxnSpPr>
          <p:nvPr/>
        </p:nvCxnSpPr>
        <p:spPr>
          <a:xfrm>
            <a:off x="5706697" y="1684216"/>
            <a:ext cx="816023" cy="738944"/>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grpSp>
        <p:nvGrpSpPr>
          <p:cNvPr id="17" name="Gruppieren 16"/>
          <p:cNvGrpSpPr/>
          <p:nvPr/>
        </p:nvGrpSpPr>
        <p:grpSpPr>
          <a:xfrm>
            <a:off x="5390146" y="2638241"/>
            <a:ext cx="2784451" cy="646267"/>
            <a:chOff x="2488818" y="1931928"/>
            <a:chExt cx="2784451" cy="646267"/>
          </a:xfrm>
          <a:solidFill>
            <a:srgbClr val="4F2582"/>
          </a:solidFill>
        </p:grpSpPr>
        <p:sp>
          <p:nvSpPr>
            <p:cNvPr id="18" name="Rechteck 17"/>
            <p:cNvSpPr/>
            <p:nvPr/>
          </p:nvSpPr>
          <p:spPr>
            <a:xfrm>
              <a:off x="2488818" y="1931928"/>
              <a:ext cx="2784451" cy="6462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9" name="Textfeld 18"/>
            <p:cNvSpPr txBox="1"/>
            <p:nvPr/>
          </p:nvSpPr>
          <p:spPr>
            <a:xfrm>
              <a:off x="2488818" y="1931928"/>
              <a:ext cx="2784451" cy="523220"/>
            </a:xfrm>
            <a:prstGeom prst="rect">
              <a:avLst/>
            </a:prstGeom>
            <a:grpFill/>
            <a:ln>
              <a:noFill/>
            </a:ln>
          </p:spPr>
          <p:txBody>
            <a:bodyPr wrap="square" rtlCol="0">
              <a:spAutoFit/>
            </a:bodyPr>
            <a:lstStyle/>
            <a:p>
              <a:pPr algn="ctr"/>
              <a:r>
                <a:rPr lang="de-AT" sz="1400" dirty="0">
                  <a:solidFill>
                    <a:schemeClr val="bg1"/>
                  </a:solidFill>
                </a:rPr>
                <a:t>Arbeitgeber im Beschäftigungsstaat </a:t>
              </a:r>
            </a:p>
          </p:txBody>
        </p:sp>
      </p:grpSp>
      <p:cxnSp>
        <p:nvCxnSpPr>
          <p:cNvPr id="24" name="Gerade Verbindung mit Pfeil 23"/>
          <p:cNvCxnSpPr>
            <a:cxnSpLocks/>
          </p:cNvCxnSpPr>
          <p:nvPr/>
        </p:nvCxnSpPr>
        <p:spPr>
          <a:xfrm flipH="1">
            <a:off x="6782370" y="3284508"/>
            <a:ext cx="1" cy="319752"/>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pic>
        <p:nvPicPr>
          <p:cNvPr id="21" name="Grafik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962" y="3719363"/>
            <a:ext cx="1078817" cy="719211"/>
          </a:xfrm>
          <a:prstGeom prst="rect">
            <a:avLst/>
          </a:prstGeom>
        </p:spPr>
      </p:pic>
      <p:cxnSp>
        <p:nvCxnSpPr>
          <p:cNvPr id="25" name="Gerade Verbindung mit Pfeil 24"/>
          <p:cNvCxnSpPr>
            <a:cxnSpLocks/>
          </p:cNvCxnSpPr>
          <p:nvPr/>
        </p:nvCxnSpPr>
        <p:spPr>
          <a:xfrm flipH="1">
            <a:off x="1859280" y="1718206"/>
            <a:ext cx="869876" cy="704954"/>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sp>
        <p:nvSpPr>
          <p:cNvPr id="27" name="Rechteck 26"/>
          <p:cNvSpPr/>
          <p:nvPr/>
        </p:nvSpPr>
        <p:spPr>
          <a:xfrm>
            <a:off x="395321" y="2649326"/>
            <a:ext cx="2784451" cy="646267"/>
          </a:xfrm>
          <a:prstGeom prst="rect">
            <a:avLst/>
          </a:prstGeom>
          <a:solidFill>
            <a:srgbClr val="4F2582">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400" dirty="0"/>
              <a:t>Im Wohnsitzstaat ansässiger Arbeitgeber</a:t>
            </a:r>
          </a:p>
        </p:txBody>
      </p:sp>
      <p:sp>
        <p:nvSpPr>
          <p:cNvPr id="29" name="Textfeld 28"/>
          <p:cNvSpPr txBox="1"/>
          <p:nvPr/>
        </p:nvSpPr>
        <p:spPr>
          <a:xfrm>
            <a:off x="395321" y="3711542"/>
            <a:ext cx="2784451" cy="369332"/>
          </a:xfrm>
          <a:prstGeom prst="rect">
            <a:avLst/>
          </a:prstGeom>
          <a:noFill/>
        </p:spPr>
        <p:txBody>
          <a:bodyPr wrap="square" rtlCol="0">
            <a:spAutoFit/>
          </a:bodyPr>
          <a:lstStyle/>
          <a:p>
            <a:pPr algn="ctr"/>
            <a:r>
              <a:rPr lang="de-AT" dirty="0">
                <a:solidFill>
                  <a:srgbClr val="5E5E5E"/>
                </a:solidFill>
              </a:rPr>
              <a:t>Wohnsitzstaat</a:t>
            </a:r>
          </a:p>
        </p:txBody>
      </p:sp>
      <p:cxnSp>
        <p:nvCxnSpPr>
          <p:cNvPr id="30" name="Gerade Verbindung mit Pfeil 29"/>
          <p:cNvCxnSpPr>
            <a:cxnSpLocks/>
          </p:cNvCxnSpPr>
          <p:nvPr/>
        </p:nvCxnSpPr>
        <p:spPr>
          <a:xfrm flipH="1">
            <a:off x="1786944" y="3332899"/>
            <a:ext cx="1" cy="271361"/>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50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fontScale="92500" lnSpcReduction="10000"/>
          </a:bodyPr>
          <a:lstStyle/>
          <a:p>
            <a:r>
              <a:rPr lang="de-DE" sz="1500" dirty="0"/>
              <a:t>Im Ausland ansässiger </a:t>
            </a:r>
            <a:r>
              <a:rPr lang="de-DE" sz="1500" dirty="0" err="1"/>
              <a:t>Gesteller</a:t>
            </a:r>
            <a:r>
              <a:rPr lang="de-DE" sz="1500" dirty="0"/>
              <a:t> in Ö beschränkt steuerpflichtig</a:t>
            </a:r>
          </a:p>
          <a:p>
            <a:pPr lvl="1"/>
            <a:r>
              <a:rPr lang="de-DE" sz="1500" dirty="0"/>
              <a:t>Zurechnungsobjekt der Gestellungsvergütung</a:t>
            </a:r>
          </a:p>
          <a:p>
            <a:pPr lvl="1"/>
            <a:r>
              <a:rPr lang="de-DE" sz="1500" dirty="0"/>
              <a:t>Schuldner der Abzugssteuer</a:t>
            </a:r>
          </a:p>
          <a:p>
            <a:r>
              <a:rPr lang="de-AT" sz="1500" dirty="0">
                <a:sym typeface="Wingdings" panose="05000000000000000000" pitchFamily="2" charset="2"/>
              </a:rPr>
              <a:t>Besteuerungsrecht in Österreich nur auf Arbeitslöhne </a:t>
            </a:r>
            <a:br>
              <a:rPr lang="de-AT" sz="1500" dirty="0">
                <a:sym typeface="Wingdings" panose="05000000000000000000" pitchFamily="2" charset="2"/>
              </a:rPr>
            </a:br>
            <a:r>
              <a:rPr lang="de-AT" sz="1500" dirty="0">
                <a:sym typeface="Wingdings" panose="05000000000000000000" pitchFamily="2" charset="2"/>
              </a:rPr>
              <a:t>(nicht gesamte Gestellungsvergütung)</a:t>
            </a:r>
          </a:p>
          <a:p>
            <a:endParaRPr lang="de-AT" sz="1500" dirty="0">
              <a:sym typeface="Wingdings" panose="05000000000000000000" pitchFamily="2" charset="2"/>
            </a:endParaRPr>
          </a:p>
          <a:p>
            <a:pPr marL="0" indent="0">
              <a:buNone/>
            </a:pPr>
            <a:r>
              <a:rPr lang="de-AT" sz="1500" dirty="0">
                <a:sym typeface="Wingdings" panose="05000000000000000000" pitchFamily="2" charset="2"/>
              </a:rPr>
              <a:t>		</a:t>
            </a:r>
            <a:r>
              <a:rPr lang="de-AT" sz="1500" dirty="0"/>
              <a:t>Nur </a:t>
            </a:r>
            <a:r>
              <a:rPr lang="de-AT" sz="1500" dirty="0" err="1"/>
              <a:t>Gesteller</a:t>
            </a:r>
            <a:r>
              <a:rPr lang="de-AT" sz="1500" dirty="0"/>
              <a:t> hat Recht auf Rückerstattung, denn Abzugssteuer wird auf 				Gestellungsvergütung (und nicht vom Arbeitslohn) erhoben</a:t>
            </a:r>
            <a:endParaRPr lang="de-AT" sz="1500" dirty="0">
              <a:sym typeface="Wingdings" panose="05000000000000000000" pitchFamily="2" charset="2"/>
            </a:endParaRPr>
          </a:p>
          <a:p>
            <a:endParaRPr lang="de-DE" sz="1500" dirty="0"/>
          </a:p>
          <a:p>
            <a:pPr marL="0" indent="0">
              <a:buNone/>
            </a:pPr>
            <a:r>
              <a:rPr lang="de-DE" sz="1500" u="sng" dirty="0"/>
              <a:t>Voraussetzungen für Rückerstattung:</a:t>
            </a:r>
          </a:p>
          <a:p>
            <a:r>
              <a:rPr lang="de-DE" sz="1500" dirty="0"/>
              <a:t>Rückerstattung </a:t>
            </a:r>
            <a:r>
              <a:rPr lang="de-AT" sz="1500" dirty="0">
                <a:sym typeface="Wingdings" panose="05000000000000000000" pitchFamily="2" charset="2"/>
              </a:rPr>
              <a:t>der Abzugssteuer nur auf </a:t>
            </a:r>
            <a:r>
              <a:rPr lang="de-AT" sz="1500" b="1" dirty="0">
                <a:sym typeface="Wingdings" panose="05000000000000000000" pitchFamily="2" charset="2"/>
              </a:rPr>
              <a:t>Antrag </a:t>
            </a:r>
            <a:r>
              <a:rPr lang="de-AT" sz="1500" dirty="0">
                <a:sym typeface="Wingdings" panose="05000000000000000000" pitchFamily="2" charset="2"/>
              </a:rPr>
              <a:t>(ZS-RD1)</a:t>
            </a:r>
            <a:endParaRPr lang="de-AT" sz="1500" b="1" dirty="0">
              <a:sym typeface="Wingdings" panose="05000000000000000000" pitchFamily="2" charset="2"/>
            </a:endParaRPr>
          </a:p>
          <a:p>
            <a:r>
              <a:rPr lang="de-AT" sz="1500" dirty="0">
                <a:sym typeface="Wingdings" panose="05000000000000000000" pitchFamily="2" charset="2"/>
              </a:rPr>
              <a:t>Antrag bis zum Ablauf des 5. Jahres nach </a:t>
            </a:r>
            <a:r>
              <a:rPr lang="de-AT" sz="1500" dirty="0" err="1">
                <a:sym typeface="Wingdings" panose="05000000000000000000" pitchFamily="2" charset="2"/>
              </a:rPr>
              <a:t>Steuereinbehalt</a:t>
            </a:r>
            <a:r>
              <a:rPr lang="de-AT" sz="1500" dirty="0">
                <a:sym typeface="Wingdings" panose="05000000000000000000" pitchFamily="2" charset="2"/>
              </a:rPr>
              <a:t> stellen</a:t>
            </a:r>
          </a:p>
          <a:p>
            <a:r>
              <a:rPr lang="de-AT" sz="1500" dirty="0">
                <a:sym typeface="Wingdings" panose="05000000000000000000" pitchFamily="2" charset="2"/>
              </a:rPr>
              <a:t>Die in Österreich tätig gewordenen AN werden nachträglich der Lohnversteuerung unterzogen und die Lohnsteuer abgeführt (Säumnisfolgen!)</a:t>
            </a:r>
          </a:p>
          <a:p>
            <a:pPr marL="0" lvl="2" indent="0">
              <a:buNone/>
            </a:pPr>
            <a:r>
              <a:rPr lang="de-AT" sz="1400" dirty="0">
                <a:sym typeface="Wingdings" panose="05000000000000000000" pitchFamily="2" charset="2"/>
              </a:rPr>
              <a:t>		</a:t>
            </a:r>
            <a:endParaRPr lang="de-AT" dirty="0">
              <a:sym typeface="Wingdings" panose="05000000000000000000" pitchFamily="2" charset="2"/>
            </a:endParaRPr>
          </a:p>
          <a:p>
            <a:endParaRPr lang="de-AT" dirty="0">
              <a:sym typeface="Wingdings" panose="05000000000000000000" pitchFamily="2" charset="2"/>
            </a:endParaRPr>
          </a:p>
          <a:p>
            <a:endParaRPr lang="de-AT" dirty="0">
              <a:sym typeface="Wingdings" panose="05000000000000000000" pitchFamily="2" charset="2"/>
            </a:endParaRPr>
          </a:p>
          <a:p>
            <a:pPr marL="914400" lvl="2" indent="0">
              <a:buNone/>
            </a:pPr>
            <a:endParaRPr lang="de-AT" sz="1400" dirty="0"/>
          </a:p>
          <a:p>
            <a:pPr marL="914400" lvl="2" indent="0">
              <a:buNone/>
            </a:pPr>
            <a:endParaRPr lang="de-AT" sz="1400" dirty="0"/>
          </a:p>
          <a:p>
            <a:pPr marL="914400" lvl="2" indent="0">
              <a:buNone/>
            </a:pPr>
            <a:endParaRPr lang="de-AT" sz="1400" dirty="0"/>
          </a:p>
          <a:p>
            <a:pPr marL="914400" lvl="2" indent="0">
              <a:buNone/>
            </a:pPr>
            <a:endParaRPr lang="de-AT" sz="1400" dirty="0"/>
          </a:p>
        </p:txBody>
      </p:sp>
      <p:sp>
        <p:nvSpPr>
          <p:cNvPr id="3" name="Textplatzhalter 2"/>
          <p:cNvSpPr>
            <a:spLocks noGrp="1"/>
          </p:cNvSpPr>
          <p:nvPr>
            <p:ph type="body" sz="quarter" idx="10"/>
          </p:nvPr>
        </p:nvSpPr>
        <p:spPr/>
        <p:txBody>
          <a:bodyPr>
            <a:normAutofit lnSpcReduction="10000"/>
          </a:bodyPr>
          <a:lstStyle/>
          <a:p>
            <a:r>
              <a:rPr lang="de-AT" sz="2400" b="1" dirty="0"/>
              <a:t>Rückerstattung der einbehaltenen </a:t>
            </a:r>
          </a:p>
          <a:p>
            <a:r>
              <a:rPr lang="de-AT" sz="2400" b="1" dirty="0"/>
              <a:t>Abzugssteuern?</a:t>
            </a:r>
          </a:p>
        </p:txBody>
      </p:sp>
      <p:pic>
        <p:nvPicPr>
          <p:cNvPr id="6" name="Grafik 5">
            <a:extLst>
              <a:ext uri="{FF2B5EF4-FFF2-40B4-BE49-F238E27FC236}">
                <a16:creationId xmlns:a16="http://schemas.microsoft.com/office/drawing/2014/main" id="{25EDEB90-05A1-4E08-AFF9-255998BA2EDD}"/>
              </a:ext>
            </a:extLst>
          </p:cNvPr>
          <p:cNvPicPr>
            <a:picLocks noChangeAspect="1"/>
          </p:cNvPicPr>
          <p:nvPr/>
        </p:nvPicPr>
        <p:blipFill>
          <a:blip r:embed="rId2"/>
          <a:stretch>
            <a:fillRect/>
          </a:stretch>
        </p:blipFill>
        <p:spPr>
          <a:xfrm>
            <a:off x="740663" y="2571749"/>
            <a:ext cx="484633" cy="484633"/>
          </a:xfrm>
          <a:prstGeom prst="rect">
            <a:avLst/>
          </a:prstGeom>
        </p:spPr>
      </p:pic>
    </p:spTree>
    <p:extLst>
      <p:ext uri="{BB962C8B-B14F-4D97-AF65-F5344CB8AC3E}">
        <p14:creationId xmlns:p14="http://schemas.microsoft.com/office/powerpoint/2010/main" val="16693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endParaRPr lang="de-AT" dirty="0"/>
          </a:p>
          <a:p>
            <a:endParaRPr lang="de-AT" dirty="0"/>
          </a:p>
          <a:p>
            <a:endParaRPr lang="de-AT" dirty="0"/>
          </a:p>
          <a:p>
            <a:endParaRPr lang="de-AT" dirty="0"/>
          </a:p>
          <a:p>
            <a:endParaRPr lang="de-AT" dirty="0"/>
          </a:p>
          <a:p>
            <a:endParaRPr lang="de-AT" dirty="0"/>
          </a:p>
          <a:p>
            <a:endParaRPr lang="de-AT" dirty="0"/>
          </a:p>
        </p:txBody>
      </p:sp>
      <p:sp>
        <p:nvSpPr>
          <p:cNvPr id="3" name="Textplatzhalter 2"/>
          <p:cNvSpPr>
            <a:spLocks noGrp="1"/>
          </p:cNvSpPr>
          <p:nvPr>
            <p:ph type="body" sz="quarter" idx="10"/>
          </p:nvPr>
        </p:nvSpPr>
        <p:spPr/>
        <p:txBody>
          <a:bodyPr>
            <a:normAutofit/>
          </a:bodyPr>
          <a:lstStyle/>
          <a:p>
            <a:r>
              <a:rPr lang="de-AT" sz="2400" b="1" dirty="0"/>
              <a:t>Neues Steuersparmodell?</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80" y="1731864"/>
            <a:ext cx="1114425" cy="742949"/>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132" y="1731863"/>
            <a:ext cx="1114425" cy="74295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219" y="3849710"/>
            <a:ext cx="1114425" cy="742949"/>
          </a:xfrm>
          <a:prstGeom prst="rect">
            <a:avLst/>
          </a:prstGeom>
        </p:spPr>
      </p:pic>
      <p:sp>
        <p:nvSpPr>
          <p:cNvPr id="12" name="Rechteck 11"/>
          <p:cNvSpPr/>
          <p:nvPr/>
        </p:nvSpPr>
        <p:spPr>
          <a:xfrm>
            <a:off x="6351563" y="2525919"/>
            <a:ext cx="2356339" cy="1392262"/>
          </a:xfrm>
          <a:prstGeom prst="rect">
            <a:avLst/>
          </a:prstGeom>
          <a:ln>
            <a:solidFill>
              <a:srgbClr val="4F2582"/>
            </a:solidFill>
          </a:ln>
        </p:spPr>
        <p:style>
          <a:lnRef idx="1">
            <a:schemeClr val="accent1"/>
          </a:lnRef>
          <a:fillRef idx="3">
            <a:schemeClr val="accent1"/>
          </a:fillRef>
          <a:effectRef idx="2">
            <a:schemeClr val="accent1"/>
          </a:effectRef>
          <a:fontRef idx="minor">
            <a:schemeClr val="lt1"/>
          </a:fontRef>
        </p:style>
        <p:txBody>
          <a:bodyPr rtlCol="0" anchor="ctr"/>
          <a:lstStyle/>
          <a:p>
            <a:r>
              <a:rPr lang="de-AT" sz="1600" dirty="0">
                <a:solidFill>
                  <a:sysClr val="windowText" lastClr="000000"/>
                </a:solidFill>
              </a:rPr>
              <a:t>18 000	Slowenien</a:t>
            </a:r>
          </a:p>
          <a:p>
            <a:r>
              <a:rPr lang="de-AT" sz="1600" dirty="0">
                <a:solidFill>
                  <a:sysClr val="windowText" lastClr="000000"/>
                </a:solidFill>
              </a:rPr>
              <a:t>17 000	Ungarn</a:t>
            </a:r>
          </a:p>
          <a:p>
            <a:r>
              <a:rPr lang="de-AT" sz="1600" dirty="0">
                <a:solidFill>
                  <a:sysClr val="windowText" lastClr="000000"/>
                </a:solidFill>
              </a:rPr>
              <a:t>  9 000	Slowakei</a:t>
            </a:r>
          </a:p>
          <a:p>
            <a:r>
              <a:rPr lang="de-AT" sz="1600" dirty="0">
                <a:solidFill>
                  <a:sysClr val="windowText" lastClr="000000"/>
                </a:solidFill>
              </a:rPr>
              <a:t>  5 000 	Tschechien</a:t>
            </a:r>
          </a:p>
        </p:txBody>
      </p:sp>
      <p:sp>
        <p:nvSpPr>
          <p:cNvPr id="15" name="Rechteck 14"/>
          <p:cNvSpPr/>
          <p:nvPr/>
        </p:nvSpPr>
        <p:spPr>
          <a:xfrm>
            <a:off x="6351563" y="2237092"/>
            <a:ext cx="2356339" cy="353010"/>
          </a:xfrm>
          <a:prstGeom prst="rect">
            <a:avLst/>
          </a:prstGeom>
          <a:solidFill>
            <a:srgbClr val="4F2582"/>
          </a:solidFill>
          <a:ln>
            <a:solidFill>
              <a:srgbClr val="4F258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t>Anzahl der entsendeten AN</a:t>
            </a:r>
          </a:p>
        </p:txBody>
      </p:sp>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7220" y="1192016"/>
            <a:ext cx="1114425" cy="742950"/>
          </a:xfrm>
          <a:prstGeom prst="rect">
            <a:avLst/>
          </a:prstGeom>
        </p:spPr>
      </p:pic>
      <p:cxnSp>
        <p:nvCxnSpPr>
          <p:cNvPr id="21" name="Gerade Verbindung mit Pfeil 20"/>
          <p:cNvCxnSpPr>
            <a:cxnSpLocks/>
          </p:cNvCxnSpPr>
          <p:nvPr/>
        </p:nvCxnSpPr>
        <p:spPr>
          <a:xfrm>
            <a:off x="1579234" y="2571750"/>
            <a:ext cx="837774" cy="595025"/>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cxnSpLocks/>
          </p:cNvCxnSpPr>
          <p:nvPr/>
        </p:nvCxnSpPr>
        <p:spPr>
          <a:xfrm>
            <a:off x="3084121" y="2149353"/>
            <a:ext cx="2" cy="435880"/>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cxnSpLocks/>
          </p:cNvCxnSpPr>
          <p:nvPr/>
        </p:nvCxnSpPr>
        <p:spPr>
          <a:xfrm flipH="1">
            <a:off x="3751240" y="2590102"/>
            <a:ext cx="735583" cy="511238"/>
          </a:xfrm>
          <a:prstGeom prst="straightConnector1">
            <a:avLst/>
          </a:prstGeom>
          <a:ln>
            <a:solidFill>
              <a:srgbClr val="4F2582"/>
            </a:solidFill>
            <a:tailEnd type="arrow"/>
          </a:ln>
        </p:spPr>
        <p:style>
          <a:lnRef idx="2">
            <a:schemeClr val="accent1"/>
          </a:lnRef>
          <a:fillRef idx="0">
            <a:schemeClr val="accent1"/>
          </a:fillRef>
          <a:effectRef idx="1">
            <a:schemeClr val="accent1"/>
          </a:effectRef>
          <a:fontRef idx="minor">
            <a:schemeClr val="tx1"/>
          </a:fontRef>
        </p:style>
      </p:cxnSp>
      <p:pic>
        <p:nvPicPr>
          <p:cNvPr id="16" name="Grafik 15">
            <a:extLst>
              <a:ext uri="{FF2B5EF4-FFF2-40B4-BE49-F238E27FC236}">
                <a16:creationId xmlns:a16="http://schemas.microsoft.com/office/drawing/2014/main" id="{2932E3B0-4491-412D-84AF-B61D63351A43}"/>
              </a:ext>
            </a:extLst>
          </p:cNvPr>
          <p:cNvPicPr>
            <a:picLocks noChangeAspect="1"/>
          </p:cNvPicPr>
          <p:nvPr/>
        </p:nvPicPr>
        <p:blipFill>
          <a:blip r:embed="rId6"/>
          <a:stretch>
            <a:fillRect/>
          </a:stretch>
        </p:blipFill>
        <p:spPr>
          <a:xfrm>
            <a:off x="1804843" y="1906078"/>
            <a:ext cx="486550" cy="486550"/>
          </a:xfrm>
          <a:prstGeom prst="rect">
            <a:avLst/>
          </a:prstGeom>
        </p:spPr>
      </p:pic>
      <p:pic>
        <p:nvPicPr>
          <p:cNvPr id="13" name="Grafik 12">
            <a:extLst>
              <a:ext uri="{FF2B5EF4-FFF2-40B4-BE49-F238E27FC236}">
                <a16:creationId xmlns:a16="http://schemas.microsoft.com/office/drawing/2014/main" id="{78E9A5C9-B077-4444-9204-30222CB8E8B9}"/>
              </a:ext>
            </a:extLst>
          </p:cNvPr>
          <p:cNvPicPr>
            <a:picLocks noChangeAspect="1"/>
          </p:cNvPicPr>
          <p:nvPr/>
        </p:nvPicPr>
        <p:blipFill>
          <a:blip r:embed="rId7"/>
          <a:stretch>
            <a:fillRect/>
          </a:stretch>
        </p:blipFill>
        <p:spPr>
          <a:xfrm>
            <a:off x="2832114" y="3205902"/>
            <a:ext cx="484633" cy="484633"/>
          </a:xfrm>
          <a:prstGeom prst="rect">
            <a:avLst/>
          </a:prstGeom>
        </p:spPr>
      </p:pic>
      <p:pic>
        <p:nvPicPr>
          <p:cNvPr id="24" name="Grafik 23">
            <a:extLst>
              <a:ext uri="{FF2B5EF4-FFF2-40B4-BE49-F238E27FC236}">
                <a16:creationId xmlns:a16="http://schemas.microsoft.com/office/drawing/2014/main" id="{2B6BFD05-3BDF-462E-AE15-B97D80523474}"/>
              </a:ext>
            </a:extLst>
          </p:cNvPr>
          <p:cNvPicPr>
            <a:picLocks noChangeAspect="1"/>
          </p:cNvPicPr>
          <p:nvPr/>
        </p:nvPicPr>
        <p:blipFill>
          <a:blip r:embed="rId6"/>
          <a:stretch>
            <a:fillRect/>
          </a:stretch>
        </p:blipFill>
        <p:spPr>
          <a:xfrm>
            <a:off x="3834816" y="1906078"/>
            <a:ext cx="486550" cy="486550"/>
          </a:xfrm>
          <a:prstGeom prst="rect">
            <a:avLst/>
          </a:prstGeom>
        </p:spPr>
      </p:pic>
    </p:spTree>
    <p:extLst>
      <p:ext uri="{BB962C8B-B14F-4D97-AF65-F5344CB8AC3E}">
        <p14:creationId xmlns:p14="http://schemas.microsoft.com/office/powerpoint/2010/main" val="17040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Inbound Konzernentsendung</a:t>
            </a:r>
          </a:p>
        </p:txBody>
      </p:sp>
    </p:spTree>
    <p:extLst>
      <p:ext uri="{BB962C8B-B14F-4D97-AF65-F5344CB8AC3E}">
        <p14:creationId xmlns:p14="http://schemas.microsoft.com/office/powerpoint/2010/main" val="2042546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Wird ein Dienstnehmer von einer im Ausland ansässigen Konzerngesellschaft kurzfristig nach Österreich entsendet, stellen sich folgende steuerrechtliche Fragen:</a:t>
            </a:r>
          </a:p>
          <a:p>
            <a:r>
              <a:rPr lang="de-DE" dirty="0"/>
              <a:t>Liegt eine Aktiv- oder Passivleistung vor?</a:t>
            </a:r>
            <a:endParaRPr lang="de-AT" dirty="0"/>
          </a:p>
          <a:p>
            <a:r>
              <a:rPr lang="de-AT" dirty="0"/>
              <a:t>Trägt die ausländische, entsendende oder die inländische, empfangende Gesellschaft die Kosten der Dienstnehmerentsendung?</a:t>
            </a:r>
          </a:p>
          <a:p>
            <a:r>
              <a:rPr lang="de-AT" dirty="0"/>
              <a:t>Ist die 183-Tage Regel anwendbar, oder besteht bereits ab dem ersten Tag Einkommenssteuerpflicht in Österreich?</a:t>
            </a:r>
          </a:p>
          <a:p>
            <a:r>
              <a:rPr lang="de-AT" dirty="0"/>
              <a:t>Wenn es zur Steuerpflicht kommt, muss die ausländische entsendende oder die inländische empfangende Konzerngesellschaft die Einkommenssteuer abführen?</a:t>
            </a:r>
          </a:p>
          <a:p>
            <a:pPr lvl="1"/>
            <a:endParaRPr lang="de-AT" dirty="0"/>
          </a:p>
          <a:p>
            <a:pPr lvl="1"/>
            <a:endParaRPr lang="de-AT" dirty="0"/>
          </a:p>
          <a:p>
            <a:pPr marL="457200" lvl="1" indent="0">
              <a:buNone/>
            </a:pPr>
            <a:endParaRPr lang="de-AT" dirty="0"/>
          </a:p>
        </p:txBody>
      </p:sp>
      <p:sp>
        <p:nvSpPr>
          <p:cNvPr id="3" name="Textplatzhalter 2"/>
          <p:cNvSpPr>
            <a:spLocks noGrp="1"/>
          </p:cNvSpPr>
          <p:nvPr>
            <p:ph type="body" sz="quarter" idx="10"/>
          </p:nvPr>
        </p:nvSpPr>
        <p:spPr/>
        <p:txBody>
          <a:bodyPr>
            <a:normAutofit/>
          </a:bodyPr>
          <a:lstStyle/>
          <a:p>
            <a:r>
              <a:rPr lang="de-AT" sz="2400" b="1" dirty="0"/>
              <a:t>Offene Fragestellungen </a:t>
            </a:r>
          </a:p>
        </p:txBody>
      </p:sp>
      <p:pic>
        <p:nvPicPr>
          <p:cNvPr id="6" name="Grafik 5">
            <a:extLst>
              <a:ext uri="{FF2B5EF4-FFF2-40B4-BE49-F238E27FC236}">
                <a16:creationId xmlns:a16="http://schemas.microsoft.com/office/drawing/2014/main" id="{221DF400-2999-4C66-BD7D-9574167B5C87}"/>
              </a:ext>
            </a:extLst>
          </p:cNvPr>
          <p:cNvPicPr>
            <a:picLocks noChangeAspect="1"/>
          </p:cNvPicPr>
          <p:nvPr/>
        </p:nvPicPr>
        <p:blipFill>
          <a:blip r:embed="rId2"/>
          <a:stretch>
            <a:fillRect/>
          </a:stretch>
        </p:blipFill>
        <p:spPr>
          <a:xfrm>
            <a:off x="6509003" y="389265"/>
            <a:ext cx="484633" cy="484633"/>
          </a:xfrm>
          <a:prstGeom prst="rect">
            <a:avLst/>
          </a:prstGeom>
        </p:spPr>
      </p:pic>
      <p:pic>
        <p:nvPicPr>
          <p:cNvPr id="8" name="Grafik 7">
            <a:extLst>
              <a:ext uri="{FF2B5EF4-FFF2-40B4-BE49-F238E27FC236}">
                <a16:creationId xmlns:a16="http://schemas.microsoft.com/office/drawing/2014/main" id="{D1CC8CBC-F914-4EBC-9EB4-0AFA51DF2D4E}"/>
              </a:ext>
            </a:extLst>
          </p:cNvPr>
          <p:cNvPicPr>
            <a:picLocks noChangeAspect="1"/>
          </p:cNvPicPr>
          <p:nvPr/>
        </p:nvPicPr>
        <p:blipFill>
          <a:blip r:embed="rId3"/>
          <a:stretch>
            <a:fillRect/>
          </a:stretch>
        </p:blipFill>
        <p:spPr>
          <a:xfrm>
            <a:off x="7493509" y="389265"/>
            <a:ext cx="484633" cy="484633"/>
          </a:xfrm>
          <a:prstGeom prst="rect">
            <a:avLst/>
          </a:prstGeom>
        </p:spPr>
      </p:pic>
      <p:pic>
        <p:nvPicPr>
          <p:cNvPr id="9" name="Grafik 8">
            <a:extLst>
              <a:ext uri="{FF2B5EF4-FFF2-40B4-BE49-F238E27FC236}">
                <a16:creationId xmlns:a16="http://schemas.microsoft.com/office/drawing/2014/main" id="{CEFBCA09-9163-435C-913B-C23531979A00}"/>
              </a:ext>
            </a:extLst>
          </p:cNvPr>
          <p:cNvPicPr>
            <a:picLocks noChangeAspect="1"/>
          </p:cNvPicPr>
          <p:nvPr/>
        </p:nvPicPr>
        <p:blipFill>
          <a:blip r:embed="rId4"/>
          <a:stretch>
            <a:fillRect/>
          </a:stretch>
        </p:blipFill>
        <p:spPr>
          <a:xfrm>
            <a:off x="7008876" y="367375"/>
            <a:ext cx="484633" cy="484633"/>
          </a:xfrm>
          <a:prstGeom prst="rect">
            <a:avLst/>
          </a:prstGeom>
        </p:spPr>
      </p:pic>
    </p:spTree>
    <p:extLst>
      <p:ext uri="{BB962C8B-B14F-4D97-AF65-F5344CB8AC3E}">
        <p14:creationId xmlns:p14="http://schemas.microsoft.com/office/powerpoint/2010/main" val="117576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Im Zuge einer Entsendung sind mehrere Varianten möglich, diese sollen anhand des folgenden Beispiels erläutert werden:</a:t>
            </a:r>
          </a:p>
          <a:p>
            <a:endParaRPr lang="de-AT" dirty="0"/>
          </a:p>
          <a:p>
            <a:pPr marL="0" indent="0">
              <a:buNone/>
            </a:pPr>
            <a:r>
              <a:rPr lang="de-AT" u="sng" dirty="0"/>
              <a:t>Ausgangslage:</a:t>
            </a:r>
            <a:endParaRPr lang="de-AT" dirty="0"/>
          </a:p>
          <a:p>
            <a:pPr marL="0" indent="0">
              <a:buNone/>
            </a:pPr>
            <a:r>
              <a:rPr lang="de-AT" dirty="0"/>
              <a:t>Die DE GmbH, eine in Deutschland ansässige Gesellschaft, entsendet den ebenfalls in Deutschland ansässigen Herrn Z zur AT-GmbH, die steuerlich in Österreich ansässig ist. </a:t>
            </a:r>
            <a:br>
              <a:rPr lang="de-AT" dirty="0"/>
            </a:br>
            <a:r>
              <a:rPr lang="de-AT" dirty="0"/>
              <a:t>Herr Z soll die Implementierung eines EDV-gestützten Kennzahlensystems vornehmen. Dabei arbeitet er ausschließlich in den Räumlichkeiten der AT-GmbH.</a:t>
            </a:r>
          </a:p>
        </p:txBody>
      </p:sp>
      <p:sp>
        <p:nvSpPr>
          <p:cNvPr id="3" name="Textplatzhalter 2"/>
          <p:cNvSpPr>
            <a:spLocks noGrp="1"/>
          </p:cNvSpPr>
          <p:nvPr>
            <p:ph type="body" sz="quarter" idx="10"/>
          </p:nvPr>
        </p:nvSpPr>
        <p:spPr/>
        <p:txBody>
          <a:bodyPr>
            <a:normAutofit/>
          </a:bodyPr>
          <a:lstStyle/>
          <a:p>
            <a:r>
              <a:rPr lang="de-AT" sz="2400" b="1" dirty="0"/>
              <a:t>Fallbeispiel</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505" y="3753025"/>
            <a:ext cx="950400" cy="633600"/>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54" y="3753025"/>
            <a:ext cx="950400" cy="633600"/>
          </a:xfrm>
          <a:prstGeom prst="rect">
            <a:avLst/>
          </a:prstGeom>
        </p:spPr>
      </p:pic>
      <p:pic>
        <p:nvPicPr>
          <p:cNvPr id="9" name="Grafik 8">
            <a:extLst>
              <a:ext uri="{FF2B5EF4-FFF2-40B4-BE49-F238E27FC236}">
                <a16:creationId xmlns:a16="http://schemas.microsoft.com/office/drawing/2014/main" id="{3FE60C5F-6DBC-4F6D-9BA4-DFD8F72F8BF2}"/>
              </a:ext>
            </a:extLst>
          </p:cNvPr>
          <p:cNvPicPr>
            <a:picLocks noChangeAspect="1"/>
          </p:cNvPicPr>
          <p:nvPr/>
        </p:nvPicPr>
        <p:blipFill>
          <a:blip r:embed="rId4"/>
          <a:stretch>
            <a:fillRect/>
          </a:stretch>
        </p:blipFill>
        <p:spPr>
          <a:xfrm>
            <a:off x="3029441" y="3736486"/>
            <a:ext cx="666677" cy="666677"/>
          </a:xfrm>
          <a:prstGeom prst="rect">
            <a:avLst/>
          </a:prstGeom>
        </p:spPr>
      </p:pic>
    </p:spTree>
    <p:extLst>
      <p:ext uri="{BB962C8B-B14F-4D97-AF65-F5344CB8AC3E}">
        <p14:creationId xmlns:p14="http://schemas.microsoft.com/office/powerpoint/2010/main" val="3079583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lnSpcReduction="10000"/>
          </a:bodyPr>
          <a:lstStyle/>
          <a:p>
            <a:r>
              <a:rPr lang="de-AT" dirty="0"/>
              <a:t>Aktivleistung</a:t>
            </a:r>
          </a:p>
          <a:p>
            <a:r>
              <a:rPr lang="de-AT" dirty="0"/>
              <a:t>Die anfallenden Kosten (</a:t>
            </a:r>
            <a:r>
              <a:rPr lang="de-AT" dirty="0" err="1"/>
              <a:t>idR</a:t>
            </a:r>
            <a:r>
              <a:rPr lang="de-AT" dirty="0"/>
              <a:t> Pauschalpreis) sind von der AT-GmbH zu tragen – </a:t>
            </a:r>
            <a:br>
              <a:rPr lang="de-AT" dirty="0"/>
            </a:br>
            <a:r>
              <a:rPr lang="de-AT" dirty="0" err="1"/>
              <a:t>uE</a:t>
            </a:r>
            <a:r>
              <a:rPr lang="de-AT" dirty="0"/>
              <a:t> fremdübliches Entgelt (Verrechnungspreise)</a:t>
            </a:r>
          </a:p>
          <a:p>
            <a:r>
              <a:rPr lang="de-AT" dirty="0"/>
              <a:t>Herr Z unterliegt nicht der österreichischen Einkommenssteuer</a:t>
            </a:r>
          </a:p>
          <a:p>
            <a:r>
              <a:rPr lang="de-AT" dirty="0"/>
              <a:t>Da kein Tatbestand des § 99 EStG erfüllt wird, muss die AT-GmbH keine Abzugssteuer einbehalten</a:t>
            </a:r>
          </a:p>
          <a:p>
            <a:pPr marL="0" indent="0">
              <a:buNone/>
            </a:pPr>
            <a:endParaRPr lang="de-AT" dirty="0"/>
          </a:p>
          <a:p>
            <a:pPr marL="0" indent="0">
              <a:buNone/>
            </a:pPr>
            <a:r>
              <a:rPr lang="de-AT" u="sng" dirty="0"/>
              <a:t>Lösungsansatz:</a:t>
            </a:r>
          </a:p>
          <a:p>
            <a:pPr marL="0" indent="0">
              <a:buNone/>
            </a:pPr>
            <a:r>
              <a:rPr lang="de-AT" dirty="0"/>
              <a:t>Wird der Arbeitsgestellungsvertrag als Werkvertrag abgeschlossen, dann kommt es nicht zum Wechsel des wirtschaftlichen Arbeitgebers von der DE-GmbH zur AT-GmbH. Die Ausgestaltung als Werkvertrag darf nicht nur schuldrechtlich erfolgen, sondern muss auch tatsächlich so ausgestaltet werden (Schaffung eines abgrenzbaren Werkes, Zahlung eines Pauschallohns, </a:t>
            </a:r>
            <a:r>
              <a:rPr lang="de-AT" dirty="0" err="1"/>
              <a:t>etc</a:t>
            </a:r>
            <a:r>
              <a:rPr lang="de-AT" dirty="0"/>
              <a:t>). Dabei wichtig ist die Tatsache, dass die DE-GmbH als entsendendes Unternehmen ein tatsächliches Erfüllungs- und Gewährleistungsrisiko trägt. Keine Abzugssteuer einzubehalten wegen Aktivleistung und keine Gestellung</a:t>
            </a:r>
          </a:p>
        </p:txBody>
      </p:sp>
      <p:sp>
        <p:nvSpPr>
          <p:cNvPr id="3" name="Textplatzhalter 2"/>
          <p:cNvSpPr>
            <a:spLocks noGrp="1"/>
          </p:cNvSpPr>
          <p:nvPr>
            <p:ph type="body" sz="quarter" idx="10"/>
          </p:nvPr>
        </p:nvSpPr>
        <p:spPr/>
        <p:txBody>
          <a:bodyPr>
            <a:normAutofit/>
          </a:bodyPr>
          <a:lstStyle/>
          <a:p>
            <a:pPr marL="0" indent="0"/>
            <a:r>
              <a:rPr lang="de-AT" sz="2400" b="1" dirty="0"/>
              <a:t>Entsendung auf Basis eines Werkvertrages</a:t>
            </a:r>
          </a:p>
        </p:txBody>
      </p:sp>
    </p:spTree>
    <p:extLst>
      <p:ext uri="{BB962C8B-B14F-4D97-AF65-F5344CB8AC3E}">
        <p14:creationId xmlns:p14="http://schemas.microsoft.com/office/powerpoint/2010/main" val="75502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AT" dirty="0"/>
              <a:t>Aktivleistung</a:t>
            </a:r>
          </a:p>
          <a:p>
            <a:r>
              <a:rPr lang="de-AT" dirty="0"/>
              <a:t>Die anfallenden Kosten sind von der DE-GmbH zu tragen</a:t>
            </a:r>
          </a:p>
          <a:p>
            <a:r>
              <a:rPr lang="de-AT" dirty="0"/>
              <a:t>Herr Z unterliegt nicht der österreichischen Einkommenssteuer</a:t>
            </a:r>
          </a:p>
          <a:p>
            <a:r>
              <a:rPr lang="de-AT" dirty="0"/>
              <a:t>Da es zu keiner Verrechnung kommt, muss die AT-GmbH auch keine Abzugssteuer einbehalten</a:t>
            </a:r>
          </a:p>
          <a:p>
            <a:endParaRPr lang="de-AT" dirty="0"/>
          </a:p>
          <a:p>
            <a:pPr marL="0" indent="0">
              <a:buNone/>
            </a:pPr>
            <a:r>
              <a:rPr lang="de-AT" u="sng" dirty="0"/>
              <a:t>Lösungsansatz:</a:t>
            </a:r>
          </a:p>
          <a:p>
            <a:pPr marL="0" indent="0">
              <a:buNone/>
            </a:pPr>
            <a:r>
              <a:rPr lang="de-AT" dirty="0"/>
              <a:t>Wird der Erfolg der Implementierung nicht der AT-GmbH, sondern der DE-GmbH. zugewendet, dann gilt dies nicht als Leistung </a:t>
            </a:r>
            <a:r>
              <a:rPr lang="de-AT" dirty="0" err="1"/>
              <a:t>iSd</a:t>
            </a:r>
            <a:r>
              <a:rPr lang="de-AT" dirty="0"/>
              <a:t> Verrechnungspreissicht. Somit würde es zu keiner Dienstleistung der DE-GmbH  an die AT-GmbH kommen und daher auch keine Abzugsteuer abzuführen sein.</a:t>
            </a:r>
          </a:p>
        </p:txBody>
      </p:sp>
      <p:sp>
        <p:nvSpPr>
          <p:cNvPr id="3" name="Textplatzhalter 2"/>
          <p:cNvSpPr>
            <a:spLocks noGrp="1"/>
          </p:cNvSpPr>
          <p:nvPr>
            <p:ph type="body" sz="quarter" idx="10"/>
          </p:nvPr>
        </p:nvSpPr>
        <p:spPr/>
        <p:txBody>
          <a:bodyPr>
            <a:normAutofit/>
          </a:bodyPr>
          <a:lstStyle/>
          <a:p>
            <a:pPr marL="0" indent="0"/>
            <a:r>
              <a:rPr lang="de-AT" sz="2400" b="1" dirty="0"/>
              <a:t>Shareholder-</a:t>
            </a:r>
            <a:r>
              <a:rPr lang="de-AT" sz="2400" b="1" dirty="0" err="1"/>
              <a:t>Based</a:t>
            </a:r>
            <a:r>
              <a:rPr lang="de-AT" sz="2400" b="1" dirty="0"/>
              <a:t>-</a:t>
            </a:r>
            <a:r>
              <a:rPr lang="de-AT" sz="2400" b="1" dirty="0" err="1"/>
              <a:t>Activity</a:t>
            </a:r>
            <a:r>
              <a:rPr lang="de-AT" sz="2400" b="1" dirty="0"/>
              <a:t>-Entsendung</a:t>
            </a:r>
          </a:p>
        </p:txBody>
      </p:sp>
    </p:spTree>
    <p:extLst>
      <p:ext uri="{BB962C8B-B14F-4D97-AF65-F5344CB8AC3E}">
        <p14:creationId xmlns:p14="http://schemas.microsoft.com/office/powerpoint/2010/main" val="119426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r>
              <a:rPr lang="de-AT" dirty="0"/>
              <a:t>Passivleistung („konzerninterne Überlassung“)</a:t>
            </a:r>
          </a:p>
          <a:p>
            <a:r>
              <a:rPr lang="de-AT" dirty="0"/>
              <a:t>Die anfallenden Kosten sind von der AT-GmbH zu tragen</a:t>
            </a:r>
          </a:p>
          <a:p>
            <a:r>
              <a:rPr lang="de-AT" dirty="0"/>
              <a:t>Herr Z unterliegt ab dem ersten Tag seiner Beschäftigung der österreichischen Einkommenssteuer</a:t>
            </a:r>
          </a:p>
          <a:p>
            <a:r>
              <a:rPr lang="de-AT" dirty="0"/>
              <a:t>Die anfallende Steuer ist entweder durch Abzugssteuer (20%) vom Gestellungsentgelt oder einen freiwilligen Lohnsteuerabzug einzubehalten</a:t>
            </a:r>
          </a:p>
          <a:p>
            <a:pPr marL="0" indent="0">
              <a:buNone/>
            </a:pPr>
            <a:endParaRPr lang="de-AT" dirty="0"/>
          </a:p>
          <a:p>
            <a:pPr marL="0" indent="0">
              <a:buNone/>
            </a:pPr>
            <a:r>
              <a:rPr lang="de-AT" u="sng" dirty="0"/>
              <a:t>Lösungsansatz:</a:t>
            </a:r>
          </a:p>
          <a:p>
            <a:pPr marL="0" indent="0">
              <a:buNone/>
            </a:pPr>
            <a:r>
              <a:rPr lang="de-AT" dirty="0"/>
              <a:t>Trägt die AB-GmbH die Kosten des Dienstnehmers, ist sie nach Art 15 </a:t>
            </a:r>
            <a:r>
              <a:rPr lang="de-AT" dirty="0" err="1"/>
              <a:t>Abs</a:t>
            </a:r>
            <a:r>
              <a:rPr lang="de-AT" dirty="0"/>
              <a:t> 2 </a:t>
            </a:r>
            <a:r>
              <a:rPr lang="de-AT" dirty="0" err="1"/>
              <a:t>lit</a:t>
            </a:r>
            <a:r>
              <a:rPr lang="de-AT" dirty="0"/>
              <a:t> b OECD-MA als wirtschaftlicher Arbeitgeber einzustufen. Die 183 Tage Regel ist nicht anzuwenden, Österreich hat ab dem ersten Tag der Beschäftigung das Besteuerungsrecht.</a:t>
            </a:r>
          </a:p>
          <a:p>
            <a:pPr marL="0" indent="0">
              <a:buNone/>
            </a:pPr>
            <a:r>
              <a:rPr lang="de-AT" dirty="0"/>
              <a:t>Unter der Annahme, dass Herr Z in den Betrieb der AT-GmbH eingegliedert ist und auch die dortigen Betriebsmittel verwenden darf, kann man die Entsendung als Arbeitskräfteüberlassung qualifizieren. </a:t>
            </a:r>
          </a:p>
        </p:txBody>
      </p:sp>
      <p:sp>
        <p:nvSpPr>
          <p:cNvPr id="3" name="Textplatzhalter 2"/>
          <p:cNvSpPr>
            <a:spLocks noGrp="1"/>
          </p:cNvSpPr>
          <p:nvPr>
            <p:ph type="body" sz="quarter" idx="10"/>
          </p:nvPr>
        </p:nvSpPr>
        <p:spPr/>
        <p:txBody>
          <a:bodyPr>
            <a:normAutofit/>
          </a:bodyPr>
          <a:lstStyle/>
          <a:p>
            <a:pPr marL="0" indent="0"/>
            <a:r>
              <a:rPr lang="de-AT" sz="2400" b="1" dirty="0"/>
              <a:t>Österreich als wirtschaftlicher Arbeitgeber</a:t>
            </a:r>
          </a:p>
        </p:txBody>
      </p:sp>
    </p:spTree>
    <p:extLst>
      <p:ext uri="{BB962C8B-B14F-4D97-AF65-F5344CB8AC3E}">
        <p14:creationId xmlns:p14="http://schemas.microsoft.com/office/powerpoint/2010/main" val="285621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E48397-7FEF-4523-9E19-128760EE3E80}"/>
              </a:ext>
            </a:extLst>
          </p:cNvPr>
          <p:cNvSpPr>
            <a:spLocks noGrp="1"/>
          </p:cNvSpPr>
          <p:nvPr>
            <p:ph type="body" sz="quarter" idx="11"/>
          </p:nvPr>
        </p:nvSpPr>
        <p:spPr/>
        <p:txBody>
          <a:bodyPr>
            <a:normAutofit lnSpcReduction="10000"/>
          </a:bodyPr>
          <a:lstStyle/>
          <a:p>
            <a:pPr marL="0" indent="0">
              <a:buNone/>
            </a:pPr>
            <a:r>
              <a:rPr lang="de-DE" u="sng" dirty="0"/>
              <a:t>Fall 1:</a:t>
            </a:r>
          </a:p>
          <a:p>
            <a:r>
              <a:rPr lang="de-DE" dirty="0"/>
              <a:t>In AT ansässiger DN reist tageweise für die österreichische BS einer deutschen AG in das Stammhaus in DE zur Teilnahme an Schulungen und Workshops</a:t>
            </a:r>
          </a:p>
          <a:p>
            <a:r>
              <a:rPr lang="de-DE" dirty="0">
                <a:sym typeface="Wingdings" panose="05000000000000000000" pitchFamily="2" charset="2"/>
              </a:rPr>
              <a:t>ab dem ersten Tag Besteuerungsrecht in DE, weil „Arbeitgeber“ bereits in DE vorliegt</a:t>
            </a:r>
          </a:p>
          <a:p>
            <a:r>
              <a:rPr lang="de-DE" dirty="0"/>
              <a:t>Inländische BS der deutschen AG kann diese Eigenschaft nicht zukommen</a:t>
            </a:r>
          </a:p>
          <a:p>
            <a:pPr marL="0" indent="0">
              <a:buNone/>
            </a:pPr>
            <a:r>
              <a:rPr lang="de-DE" u="sng" dirty="0"/>
              <a:t>Fall 2:</a:t>
            </a:r>
          </a:p>
          <a:p>
            <a:r>
              <a:rPr lang="de-DE" dirty="0"/>
              <a:t>In DE ansässiger DN einer deutschen AG reist tageweise in die BS in AT, um an Schulungen und Workshops teilzunehmen </a:t>
            </a:r>
            <a:r>
              <a:rPr lang="de-DE" dirty="0">
                <a:sym typeface="Wingdings" panose="05000000000000000000" pitchFamily="2" charset="2"/>
              </a:rPr>
              <a:t> kein AG in Ö und kein Überschreitender 183-Tage Regel</a:t>
            </a:r>
          </a:p>
          <a:p>
            <a:r>
              <a:rPr lang="de-DE" dirty="0">
                <a:sym typeface="Wingdings" panose="05000000000000000000" pitchFamily="2" charset="2"/>
              </a:rPr>
              <a:t>Trägt die BS in AT die Vergütungen </a:t>
            </a:r>
            <a:r>
              <a:rPr lang="de-DE" dirty="0" err="1">
                <a:sym typeface="Wingdings" panose="05000000000000000000" pitchFamily="2" charset="2"/>
              </a:rPr>
              <a:t>gem</a:t>
            </a:r>
            <a:r>
              <a:rPr lang="de-DE" dirty="0">
                <a:sym typeface="Wingdings" panose="05000000000000000000" pitchFamily="2" charset="2"/>
              </a:rPr>
              <a:t> </a:t>
            </a:r>
            <a:r>
              <a:rPr lang="de-DE" dirty="0"/>
              <a:t>Art 15 Abs 2 </a:t>
            </a:r>
            <a:r>
              <a:rPr lang="de-DE" dirty="0" err="1"/>
              <a:t>lit</a:t>
            </a:r>
            <a:r>
              <a:rPr lang="de-DE" dirty="0"/>
              <a:t> c DBA Deutschland </a:t>
            </a:r>
            <a:br>
              <a:rPr lang="de-DE" dirty="0"/>
            </a:br>
            <a:r>
              <a:rPr lang="de-DE" dirty="0">
                <a:sym typeface="Wingdings" panose="05000000000000000000" pitchFamily="2" charset="2"/>
              </a:rPr>
              <a:t> Besteuerungsrecht in AT (wirtschaftlicher Arbeitgeber in AT)</a:t>
            </a:r>
          </a:p>
          <a:p>
            <a:r>
              <a:rPr lang="de-DE" dirty="0">
                <a:sym typeface="Wingdings" panose="05000000000000000000" pitchFamily="2" charset="2"/>
              </a:rPr>
              <a:t>Indizien für wirtschaftlichen Arbeitgeber:</a:t>
            </a:r>
          </a:p>
          <a:p>
            <a:pPr lvl="1"/>
            <a:r>
              <a:rPr lang="de-DE" dirty="0"/>
              <a:t>DN in wirtschaftlicher Betrachtungsweise dem Personalstand der österreichischen BS zuzurechnen</a:t>
            </a:r>
          </a:p>
          <a:p>
            <a:pPr lvl="1"/>
            <a:r>
              <a:rPr lang="de-DE" dirty="0"/>
              <a:t>Weiterbelastung der Lohnbezugsteile vom deutschen AG der BS in AT (Betriebsausgabe für BS)</a:t>
            </a:r>
          </a:p>
        </p:txBody>
      </p:sp>
      <p:sp>
        <p:nvSpPr>
          <p:cNvPr id="3" name="Textplatzhalter 2">
            <a:extLst>
              <a:ext uri="{FF2B5EF4-FFF2-40B4-BE49-F238E27FC236}">
                <a16:creationId xmlns:a16="http://schemas.microsoft.com/office/drawing/2014/main" id="{E8CDD945-C13B-4741-AD8D-AECCD4817A49}"/>
              </a:ext>
            </a:extLst>
          </p:cNvPr>
          <p:cNvSpPr>
            <a:spLocks noGrp="1"/>
          </p:cNvSpPr>
          <p:nvPr>
            <p:ph type="body" sz="quarter" idx="10"/>
          </p:nvPr>
        </p:nvSpPr>
        <p:spPr/>
        <p:txBody>
          <a:bodyPr>
            <a:normAutofit lnSpcReduction="10000"/>
          </a:bodyPr>
          <a:lstStyle/>
          <a:p>
            <a:pPr marL="0" indent="0"/>
            <a:r>
              <a:rPr lang="de-AT" sz="2400" b="1" dirty="0"/>
              <a:t>Sonderfall Betriebstätten-Entsendungen </a:t>
            </a:r>
          </a:p>
          <a:p>
            <a:pPr marL="0" indent="0"/>
            <a:r>
              <a:rPr lang="de-AT" sz="2400" b="1" dirty="0"/>
              <a:t>(EAS 3389 vom 20.9.2017)</a:t>
            </a:r>
            <a:endParaRPr lang="de-DE" sz="2400" b="1" dirty="0"/>
          </a:p>
        </p:txBody>
      </p:sp>
    </p:spTree>
    <p:extLst>
      <p:ext uri="{BB962C8B-B14F-4D97-AF65-F5344CB8AC3E}">
        <p14:creationId xmlns:p14="http://schemas.microsoft.com/office/powerpoint/2010/main" val="1897013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de-AT" dirty="0"/>
              <a:t>Aktivleistung</a:t>
            </a:r>
          </a:p>
          <a:p>
            <a:r>
              <a:rPr lang="de-AT" dirty="0"/>
              <a:t>Die anfallenden Kosten sind von der AT-GmbH zu tragen</a:t>
            </a:r>
          </a:p>
          <a:p>
            <a:r>
              <a:rPr lang="de-AT" dirty="0"/>
              <a:t>Herr Z unterliegt nicht der österreichischen Einkommenssteuer</a:t>
            </a:r>
          </a:p>
          <a:p>
            <a:r>
              <a:rPr lang="de-AT" dirty="0"/>
              <a:t>Da kein Tatbestand des § 99 EStG erfüllt wird, muss die AT-GmbH keine Abzugssteuer einbehalten</a:t>
            </a:r>
          </a:p>
          <a:p>
            <a:endParaRPr lang="de-AT" dirty="0"/>
          </a:p>
          <a:p>
            <a:pPr marL="0" indent="0">
              <a:buNone/>
            </a:pPr>
            <a:r>
              <a:rPr lang="de-AT" u="sng" dirty="0"/>
              <a:t>Lösungsansatz:</a:t>
            </a:r>
          </a:p>
          <a:p>
            <a:pPr marL="0" indent="0">
              <a:buNone/>
            </a:pPr>
            <a:r>
              <a:rPr lang="de-AT" dirty="0"/>
              <a:t>Herr Z kann aber auch in seiner Arbeitsstätte der DE-GmbH in Deutschland verbleiben und nur mittels moderner Kommunikation (Skype, gemeinsame Nutzung von Clouds, </a:t>
            </a:r>
            <a:r>
              <a:rPr lang="de-AT" dirty="0" err="1"/>
              <a:t>etc</a:t>
            </a:r>
            <a:r>
              <a:rPr lang="de-AT" dirty="0"/>
              <a:t>) in den Betrieb der AT-GmbH eingebunden sein. Damit würde er physisch in Deutschland verbleiben, kann aber trotzdem seine Leistung virtuell bei der AT-GmbH in Österreich erbringen. </a:t>
            </a:r>
          </a:p>
        </p:txBody>
      </p:sp>
      <p:sp>
        <p:nvSpPr>
          <p:cNvPr id="3" name="Textplatzhalter 2"/>
          <p:cNvSpPr>
            <a:spLocks noGrp="1"/>
          </p:cNvSpPr>
          <p:nvPr>
            <p:ph type="body" sz="quarter" idx="10"/>
          </p:nvPr>
        </p:nvSpPr>
        <p:spPr/>
        <p:txBody>
          <a:bodyPr>
            <a:normAutofit/>
          </a:bodyPr>
          <a:lstStyle/>
          <a:p>
            <a:pPr marL="0" indent="0"/>
            <a:r>
              <a:rPr lang="de-AT" sz="2400" b="1" dirty="0"/>
              <a:t>Virtuelle Entsendung</a:t>
            </a:r>
          </a:p>
        </p:txBody>
      </p:sp>
    </p:spTree>
    <p:extLst>
      <p:ext uri="{BB962C8B-B14F-4D97-AF65-F5344CB8AC3E}">
        <p14:creationId xmlns:p14="http://schemas.microsoft.com/office/powerpoint/2010/main" val="1105168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Bei der Ausgestaltung von konzerninternen Entsendungen nach Österreich sind mehrere Aspekte relevant:</a:t>
            </a:r>
          </a:p>
          <a:p>
            <a:pPr marL="0" indent="0">
              <a:buNone/>
            </a:pPr>
            <a:endParaRPr lang="de-AT" dirty="0"/>
          </a:p>
          <a:p>
            <a:r>
              <a:rPr lang="de-AT" dirty="0"/>
              <a:t>Liegt eine Entsendung vor, sollte die vertragliche Vereinbarung dazu möglichst in Form eines Werkvertrages vorliegen.</a:t>
            </a:r>
          </a:p>
          <a:p>
            <a:r>
              <a:rPr lang="de-AT" dirty="0"/>
              <a:t>Fehlt ein Vertrag, sollten das tatsächlichen Verhalten jenem eines Werkvertrages (Aktivleistung) entsprechen (keine Eingliederung in den Betrieb, Verwendung eigener Betriebsmittel, keine Weisungen des empfangenden Unternehmens, Abgrenzung des erstellten Werkes, </a:t>
            </a:r>
            <a:r>
              <a:rPr lang="de-AT" dirty="0" err="1"/>
              <a:t>etc</a:t>
            </a:r>
            <a:r>
              <a:rPr lang="de-AT" dirty="0"/>
              <a:t>).</a:t>
            </a:r>
          </a:p>
          <a:p>
            <a:r>
              <a:rPr lang="de-AT" dirty="0"/>
              <a:t>Um in den Genuss der 183-Tage Regel zu kommen, muss der wirtschaftliche Arbeitgeber im Ansässigkeitsstaat bleiben.</a:t>
            </a:r>
          </a:p>
          <a:p>
            <a:endParaRPr lang="de-AT" dirty="0"/>
          </a:p>
          <a:p>
            <a:endParaRPr lang="de-AT" dirty="0"/>
          </a:p>
        </p:txBody>
      </p:sp>
      <p:sp>
        <p:nvSpPr>
          <p:cNvPr id="3" name="Textplatzhalter 2"/>
          <p:cNvSpPr>
            <a:spLocks noGrp="1"/>
          </p:cNvSpPr>
          <p:nvPr>
            <p:ph type="body" sz="quarter" idx="10"/>
          </p:nvPr>
        </p:nvSpPr>
        <p:spPr/>
        <p:txBody>
          <a:bodyPr>
            <a:normAutofit/>
          </a:bodyPr>
          <a:lstStyle/>
          <a:p>
            <a:r>
              <a:rPr lang="de-AT" sz="2400" b="1" dirty="0"/>
              <a:t>Zusammenfassung</a:t>
            </a:r>
          </a:p>
        </p:txBody>
      </p:sp>
      <p:pic>
        <p:nvPicPr>
          <p:cNvPr id="6" name="Grafik 5">
            <a:extLst>
              <a:ext uri="{FF2B5EF4-FFF2-40B4-BE49-F238E27FC236}">
                <a16:creationId xmlns:a16="http://schemas.microsoft.com/office/drawing/2014/main" id="{ACA95496-1D49-4A81-ADCE-A474BA9FE247}"/>
              </a:ext>
            </a:extLst>
          </p:cNvPr>
          <p:cNvPicPr>
            <a:picLocks noChangeAspect="1"/>
          </p:cNvPicPr>
          <p:nvPr/>
        </p:nvPicPr>
        <p:blipFill>
          <a:blip r:embed="rId2"/>
          <a:stretch>
            <a:fillRect/>
          </a:stretch>
        </p:blipFill>
        <p:spPr>
          <a:xfrm>
            <a:off x="6524243" y="359167"/>
            <a:ext cx="484633" cy="484633"/>
          </a:xfrm>
          <a:prstGeom prst="rect">
            <a:avLst/>
          </a:prstGeom>
        </p:spPr>
      </p:pic>
      <p:pic>
        <p:nvPicPr>
          <p:cNvPr id="7" name="Grafik 6">
            <a:extLst>
              <a:ext uri="{FF2B5EF4-FFF2-40B4-BE49-F238E27FC236}">
                <a16:creationId xmlns:a16="http://schemas.microsoft.com/office/drawing/2014/main" id="{97274F8B-103D-4D19-99BE-1F4E614610F4}"/>
              </a:ext>
            </a:extLst>
          </p:cNvPr>
          <p:cNvPicPr>
            <a:picLocks noChangeAspect="1"/>
          </p:cNvPicPr>
          <p:nvPr/>
        </p:nvPicPr>
        <p:blipFill>
          <a:blip r:embed="rId3"/>
          <a:stretch>
            <a:fillRect/>
          </a:stretch>
        </p:blipFill>
        <p:spPr>
          <a:xfrm>
            <a:off x="7493509" y="389265"/>
            <a:ext cx="484633" cy="484633"/>
          </a:xfrm>
          <a:prstGeom prst="rect">
            <a:avLst/>
          </a:prstGeom>
        </p:spPr>
      </p:pic>
      <p:pic>
        <p:nvPicPr>
          <p:cNvPr id="8" name="Grafik 7">
            <a:extLst>
              <a:ext uri="{FF2B5EF4-FFF2-40B4-BE49-F238E27FC236}">
                <a16:creationId xmlns:a16="http://schemas.microsoft.com/office/drawing/2014/main" id="{F8B0934B-2210-4ED4-B8D0-6F038C66C1BB}"/>
              </a:ext>
            </a:extLst>
          </p:cNvPr>
          <p:cNvPicPr>
            <a:picLocks noChangeAspect="1"/>
          </p:cNvPicPr>
          <p:nvPr/>
        </p:nvPicPr>
        <p:blipFill>
          <a:blip r:embed="rId4"/>
          <a:stretch>
            <a:fillRect/>
          </a:stretch>
        </p:blipFill>
        <p:spPr>
          <a:xfrm>
            <a:off x="7008876" y="367375"/>
            <a:ext cx="484633" cy="484633"/>
          </a:xfrm>
          <a:prstGeom prst="rect">
            <a:avLst/>
          </a:prstGeom>
        </p:spPr>
      </p:pic>
    </p:spTree>
    <p:extLst>
      <p:ext uri="{BB962C8B-B14F-4D97-AF65-F5344CB8AC3E}">
        <p14:creationId xmlns:p14="http://schemas.microsoft.com/office/powerpoint/2010/main" val="2157886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472161" y="697249"/>
            <a:ext cx="7242174" cy="2308324"/>
          </a:xfrm>
          <a:prstGeom prst="rect">
            <a:avLst/>
          </a:prstGeom>
          <a:noFill/>
        </p:spPr>
        <p:txBody>
          <a:bodyPr wrap="square" rtlCol="0">
            <a:spAutoFit/>
          </a:bodyPr>
          <a:lstStyle/>
          <a:p>
            <a:pPr algn="ctr"/>
            <a:endParaRPr lang="en-GB" sz="2400" b="1" dirty="0">
              <a:solidFill>
                <a:srgbClr val="4F2683"/>
              </a:solidFill>
              <a:latin typeface="+mj-lt"/>
              <a:cs typeface="Arial"/>
            </a:endParaRPr>
          </a:p>
          <a:p>
            <a:pPr algn="ctr"/>
            <a:r>
              <a:rPr lang="en-GB" sz="2400" b="1" dirty="0" err="1">
                <a:solidFill>
                  <a:srgbClr val="4F2683"/>
                </a:solidFill>
                <a:latin typeface="+mj-lt"/>
                <a:cs typeface="Arial"/>
              </a:rPr>
              <a:t>Vielen</a:t>
            </a:r>
            <a:r>
              <a:rPr lang="en-GB" sz="2400" b="1" dirty="0">
                <a:solidFill>
                  <a:srgbClr val="4F2683"/>
                </a:solidFill>
                <a:latin typeface="+mj-lt"/>
                <a:cs typeface="Arial"/>
              </a:rPr>
              <a:t> Dank </a:t>
            </a:r>
            <a:r>
              <a:rPr lang="en-GB" sz="2400" b="1" dirty="0" err="1">
                <a:solidFill>
                  <a:srgbClr val="4F2683"/>
                </a:solidFill>
                <a:latin typeface="+mj-lt"/>
                <a:cs typeface="Arial"/>
              </a:rPr>
              <a:t>für</a:t>
            </a:r>
            <a:r>
              <a:rPr lang="en-GB" sz="2400" b="1" dirty="0">
                <a:solidFill>
                  <a:srgbClr val="4F2683"/>
                </a:solidFill>
                <a:latin typeface="+mj-lt"/>
                <a:cs typeface="Arial"/>
              </a:rPr>
              <a:t> </a:t>
            </a:r>
            <a:r>
              <a:rPr lang="en-GB" sz="2400" b="1" dirty="0" err="1">
                <a:solidFill>
                  <a:srgbClr val="4F2683"/>
                </a:solidFill>
                <a:latin typeface="+mj-lt"/>
                <a:cs typeface="Arial"/>
              </a:rPr>
              <a:t>Ihre</a:t>
            </a:r>
            <a:r>
              <a:rPr lang="en-GB" sz="2400" b="1" dirty="0">
                <a:solidFill>
                  <a:srgbClr val="4F2683"/>
                </a:solidFill>
                <a:latin typeface="+mj-lt"/>
                <a:cs typeface="Arial"/>
              </a:rPr>
              <a:t> </a:t>
            </a:r>
            <a:r>
              <a:rPr lang="en-GB" sz="2400" b="1" dirty="0" err="1">
                <a:solidFill>
                  <a:srgbClr val="4F2683"/>
                </a:solidFill>
                <a:latin typeface="+mj-lt"/>
                <a:cs typeface="Arial"/>
              </a:rPr>
              <a:t>Aufmerksamkeit</a:t>
            </a:r>
            <a:r>
              <a:rPr lang="en-GB" sz="2400" b="1" dirty="0">
                <a:solidFill>
                  <a:srgbClr val="4F2683"/>
                </a:solidFill>
                <a:latin typeface="+mj-lt"/>
                <a:cs typeface="Arial"/>
              </a:rPr>
              <a:t>!</a:t>
            </a:r>
          </a:p>
          <a:p>
            <a:pPr algn="ctr"/>
            <a:endParaRPr lang="en-GB" sz="2400" b="1" dirty="0">
              <a:solidFill>
                <a:srgbClr val="4F2683"/>
              </a:solidFill>
              <a:latin typeface="+mj-lt"/>
              <a:cs typeface="Arial"/>
            </a:endParaRPr>
          </a:p>
          <a:p>
            <a:pPr algn="ctr"/>
            <a:endParaRPr lang="en-GB" sz="2400" b="1" dirty="0">
              <a:solidFill>
                <a:srgbClr val="4F2683"/>
              </a:solidFill>
              <a:latin typeface="+mj-lt"/>
              <a:cs typeface="Arial"/>
            </a:endParaRPr>
          </a:p>
          <a:p>
            <a:pPr algn="ctr"/>
            <a:endParaRPr lang="en-GB" sz="2400" b="1" dirty="0">
              <a:solidFill>
                <a:srgbClr val="4F2683"/>
              </a:solidFill>
              <a:latin typeface="+mj-lt"/>
              <a:cs typeface="Arial"/>
            </a:endParaRPr>
          </a:p>
          <a:p>
            <a:pPr algn="ctr"/>
            <a:r>
              <a:rPr lang="en-GB" sz="2400" b="1" dirty="0" err="1">
                <a:solidFill>
                  <a:srgbClr val="4F2683"/>
                </a:solidFill>
                <a:latin typeface="+mj-lt"/>
                <a:cs typeface="Arial"/>
              </a:rPr>
              <a:t>Fragen</a:t>
            </a:r>
            <a:r>
              <a:rPr lang="en-GB" sz="2400" b="1" dirty="0">
                <a:solidFill>
                  <a:srgbClr val="4F2683"/>
                </a:solidFill>
                <a:latin typeface="+mj-lt"/>
                <a:cs typeface="Arial"/>
              </a:rPr>
              <a:t>?</a:t>
            </a:r>
            <a:endParaRPr lang="en-US" sz="2400" b="1" dirty="0">
              <a:solidFill>
                <a:srgbClr val="4F2683"/>
              </a:solidFill>
              <a:latin typeface="+mj-lt"/>
              <a:cs typeface="Arial"/>
            </a:endParaRPr>
          </a:p>
        </p:txBody>
      </p:sp>
      <p:sp>
        <p:nvSpPr>
          <p:cNvPr id="5" name="Rechteck 4"/>
          <p:cNvSpPr/>
          <p:nvPr/>
        </p:nvSpPr>
        <p:spPr>
          <a:xfrm>
            <a:off x="60961" y="0"/>
            <a:ext cx="9083040" cy="25696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7" name="Grafik 6">
            <a:extLst>
              <a:ext uri="{FF2B5EF4-FFF2-40B4-BE49-F238E27FC236}">
                <a16:creationId xmlns:a16="http://schemas.microsoft.com/office/drawing/2014/main" id="{C5744FAF-F344-4A85-892E-605E00C07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148" y="2065021"/>
            <a:ext cx="1471424" cy="1471424"/>
          </a:xfrm>
          <a:prstGeom prst="rect">
            <a:avLst/>
          </a:prstGeom>
        </p:spPr>
      </p:pic>
    </p:spTree>
    <p:extLst>
      <p:ext uri="{BB962C8B-B14F-4D97-AF65-F5344CB8AC3E}">
        <p14:creationId xmlns:p14="http://schemas.microsoft.com/office/powerpoint/2010/main" val="414300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Rechtliche Grundlagen-Inland</a:t>
            </a:r>
          </a:p>
        </p:txBody>
      </p:sp>
    </p:spTree>
    <p:extLst>
      <p:ext uri="{BB962C8B-B14F-4D97-AF65-F5344CB8AC3E}">
        <p14:creationId xmlns:p14="http://schemas.microsoft.com/office/powerpoint/2010/main" val="11501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D7422A8E-0A93-4352-920E-DDECD8C4467E}"/>
              </a:ext>
            </a:extLst>
          </p:cNvPr>
          <p:cNvSpPr txBox="1">
            <a:spLocks/>
          </p:cNvSpPr>
          <p:nvPr/>
        </p:nvSpPr>
        <p:spPr>
          <a:xfrm>
            <a:off x="4734233" y="839624"/>
            <a:ext cx="3162174" cy="1033669"/>
          </a:xfrm>
          <a:prstGeom prst="rect">
            <a:avLst/>
          </a:prstGeom>
        </p:spPr>
        <p:txBody>
          <a:bodyPr lIns="0" tIns="0" rIns="0" bIns="0"/>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6"/>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6"/>
                </a:solidFill>
                <a:latin typeface="+mn-lt"/>
                <a:ea typeface="+mn-ea"/>
                <a:cs typeface="+mn-cs"/>
              </a:defRPr>
            </a:lvl9pPr>
          </a:lstStyle>
          <a:p>
            <a:r>
              <a:rPr kumimoji="0" lang="en-GB" sz="1800" b="0" i="0" u="none" strike="noStrike" kern="1200" cap="none" spc="0" normalizeH="0" baseline="0" noProof="0" dirty="0">
                <a:ln>
                  <a:noFill/>
                </a:ln>
                <a:solidFill>
                  <a:srgbClr val="4F2D7F"/>
                </a:solidFill>
                <a:effectLst/>
                <a:uLnTx/>
                <a:uFillTx/>
                <a:latin typeface="+mn-lt"/>
                <a:ea typeface="+mn-ea"/>
                <a:cs typeface="+mn-cs"/>
              </a:rPr>
              <a:t>Mag. </a:t>
            </a:r>
            <a:r>
              <a:rPr lang="en-GB" dirty="0">
                <a:solidFill>
                  <a:srgbClr val="4F2D7F"/>
                </a:solidFill>
              </a:rPr>
              <a:t>Martin Schmidt, LL.M.</a:t>
            </a:r>
            <a:endParaRPr lang="en-GB" dirty="0">
              <a:solidFill>
                <a:schemeClr val="accent1"/>
              </a:solidFill>
            </a:endParaRPr>
          </a:p>
          <a:p>
            <a:pPr lvl="3"/>
            <a:r>
              <a:rPr lang="en-GB" sz="900" dirty="0" err="1"/>
              <a:t>Steuerberater</a:t>
            </a:r>
            <a:r>
              <a:rPr lang="en-GB" dirty="0"/>
              <a:t> und </a:t>
            </a:r>
            <a:r>
              <a:rPr lang="en-GB" sz="900" dirty="0" err="1"/>
              <a:t>Wirtschaftsprüfer</a:t>
            </a:r>
            <a:endParaRPr lang="en-GB" sz="900" dirty="0"/>
          </a:p>
          <a:p>
            <a:pPr lvl="3"/>
            <a:r>
              <a:rPr lang="en-GB" dirty="0"/>
              <a:t>Partner</a:t>
            </a:r>
            <a:endParaRPr lang="en-GB" sz="900" dirty="0"/>
          </a:p>
          <a:p>
            <a:pPr lvl="3"/>
            <a:r>
              <a:rPr lang="en-GB" sz="900" b="1" dirty="0"/>
              <a:t>E</a:t>
            </a:r>
            <a:r>
              <a:rPr lang="en-GB" sz="900" dirty="0"/>
              <a:t> martin.schmidt@at.gt.com</a:t>
            </a:r>
          </a:p>
        </p:txBody>
      </p:sp>
      <p:grpSp>
        <p:nvGrpSpPr>
          <p:cNvPr id="3" name="Gruppieren 2">
            <a:extLst>
              <a:ext uri="{FF2B5EF4-FFF2-40B4-BE49-F238E27FC236}">
                <a16:creationId xmlns:a16="http://schemas.microsoft.com/office/drawing/2014/main" id="{83E3DECD-7CA5-4BD7-8C6B-E097BCACC13F}"/>
              </a:ext>
            </a:extLst>
          </p:cNvPr>
          <p:cNvGrpSpPr/>
          <p:nvPr/>
        </p:nvGrpSpPr>
        <p:grpSpPr>
          <a:xfrm>
            <a:off x="3723227" y="930255"/>
            <a:ext cx="846444" cy="846445"/>
            <a:chOff x="3455749" y="1140340"/>
            <a:chExt cx="846444" cy="846445"/>
          </a:xfrm>
        </p:grpSpPr>
        <p:pic>
          <p:nvPicPr>
            <p:cNvPr id="17" name="Picture 2">
              <a:extLst>
                <a:ext uri="{FF2B5EF4-FFF2-40B4-BE49-F238E27FC236}">
                  <a16:creationId xmlns:a16="http://schemas.microsoft.com/office/drawing/2014/main" id="{B2203B34-2FB3-48C9-8BAC-37E684D423F4}"/>
                </a:ext>
              </a:extLst>
            </p:cNvPr>
            <p:cNvPicPr>
              <a:picLocks noChangeAspect="1" noChangeArrowheads="1"/>
            </p:cNvPicPr>
            <p:nvPr/>
          </p:nvPicPr>
          <p:blipFill rotWithShape="1">
            <a:blip r:embed="rId2"/>
            <a:srcRect b="12922"/>
            <a:stretch/>
          </p:blipFill>
          <p:spPr bwMode="auto">
            <a:xfrm>
              <a:off x="3489298" y="1216543"/>
              <a:ext cx="779346" cy="770242"/>
            </a:xfrm>
            <a:prstGeom prst="ellipse">
              <a:avLst/>
            </a:prstGeom>
            <a:noFill/>
            <a:extLst>
              <a:ext uri="{909E8E84-426E-40DD-AFC4-6F175D3DCCD1}">
                <a14:hiddenFill xmlns:a14="http://schemas.microsoft.com/office/drawing/2010/main">
                  <a:solidFill>
                    <a:srgbClr val="FFFFFF"/>
                  </a:solidFill>
                </a14:hiddenFill>
              </a:ext>
            </a:extLst>
          </p:spPr>
        </p:pic>
        <p:sp>
          <p:nvSpPr>
            <p:cNvPr id="18" name="Picture Placeholder 7">
              <a:extLst>
                <a:ext uri="{FF2B5EF4-FFF2-40B4-BE49-F238E27FC236}">
                  <a16:creationId xmlns:a16="http://schemas.microsoft.com/office/drawing/2014/main" id="{D8F51499-D615-40FD-BB88-1FB3AF23DCEF}"/>
                </a:ext>
              </a:extLst>
            </p:cNvPr>
            <p:cNvSpPr txBox="1">
              <a:spLocks noChangeAspect="1"/>
            </p:cNvSpPr>
            <p:nvPr/>
          </p:nvSpPr>
          <p:spPr>
            <a:xfrm>
              <a:off x="3455749" y="1140340"/>
              <a:ext cx="846444" cy="846445"/>
            </a:xfrm>
            <a:prstGeom prst="ellipse">
              <a:avLst/>
            </a:prstGeom>
            <a:noFill/>
            <a:ln w="38100">
              <a:solidFill>
                <a:srgbClr val="C8BEAF"/>
              </a:solidFill>
            </a:ln>
          </p:spPr>
          <p:txBody>
            <a:bodyPr anchor="ctr" anchorCtr="1">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a:ln>
                  <a:noFill/>
                </a:ln>
                <a:solidFill>
                  <a:prstClr val="black"/>
                </a:solidFill>
                <a:effectLst/>
                <a:uLnTx/>
                <a:uFillTx/>
                <a:latin typeface="Arial"/>
                <a:ea typeface="+mn-ea"/>
                <a:cs typeface="+mn-cs"/>
              </a:endParaRPr>
            </a:p>
          </p:txBody>
        </p:sp>
      </p:grpSp>
      <p:cxnSp>
        <p:nvCxnSpPr>
          <p:cNvPr id="32" name="Straight Connector 9">
            <a:extLst>
              <a:ext uri="{FF2B5EF4-FFF2-40B4-BE49-F238E27FC236}">
                <a16:creationId xmlns:a16="http://schemas.microsoft.com/office/drawing/2014/main" id="{88B9DE97-470C-472D-8DD8-3C7623B6A926}"/>
              </a:ext>
            </a:extLst>
          </p:cNvPr>
          <p:cNvCxnSpPr>
            <a:cxnSpLocks/>
          </p:cNvCxnSpPr>
          <p:nvPr/>
        </p:nvCxnSpPr>
        <p:spPr>
          <a:xfrm>
            <a:off x="560317" y="4749091"/>
            <a:ext cx="2312987" cy="0"/>
          </a:xfrm>
          <a:prstGeom prst="line">
            <a:avLst/>
          </a:prstGeom>
          <a:ln w="19050"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34" name="Slide Number Placeholder 5">
            <a:extLst>
              <a:ext uri="{FF2B5EF4-FFF2-40B4-BE49-F238E27FC236}">
                <a16:creationId xmlns:a16="http://schemas.microsoft.com/office/drawing/2014/main" id="{AC194188-FF27-471C-BD2D-960EBEA9833E}"/>
              </a:ext>
            </a:extLst>
          </p:cNvPr>
          <p:cNvSpPr txBox="1">
            <a:spLocks/>
          </p:cNvSpPr>
          <p:nvPr/>
        </p:nvSpPr>
        <p:spPr>
          <a:xfrm>
            <a:off x="560317" y="4862020"/>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900" b="1" dirty="0">
                <a:solidFill>
                  <a:schemeClr val="tx1"/>
                </a:solidFill>
              </a:rPr>
              <a:t>grantthornton.at</a:t>
            </a:r>
          </a:p>
        </p:txBody>
      </p:sp>
      <p:sp>
        <p:nvSpPr>
          <p:cNvPr id="35" name="Text Placeholder 1">
            <a:extLst>
              <a:ext uri="{FF2B5EF4-FFF2-40B4-BE49-F238E27FC236}">
                <a16:creationId xmlns:a16="http://schemas.microsoft.com/office/drawing/2014/main" id="{C1D954E2-ACC0-4004-BC9F-CAF2E01F9505}"/>
              </a:ext>
            </a:extLst>
          </p:cNvPr>
          <p:cNvSpPr txBox="1">
            <a:spLocks/>
          </p:cNvSpPr>
          <p:nvPr/>
        </p:nvSpPr>
        <p:spPr>
          <a:xfrm>
            <a:off x="3153968" y="3928784"/>
            <a:ext cx="5529844" cy="692314"/>
          </a:xfrm>
          <a:prstGeom prst="rect">
            <a:avLst/>
          </a:prstGeom>
        </p:spPr>
        <p:txBody>
          <a:bodyPr vert="horz" wrap="square" lIns="0" tIns="0" rIns="0" bIns="0" rtlCol="0" anchor="b" anchorCtr="0">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600" kern="1200">
                <a:solidFill>
                  <a:schemeClr val="tx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600" b="1" kern="1200">
                <a:solidFill>
                  <a:schemeClr val="tx1"/>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600" b="0" kern="1200">
                <a:solidFill>
                  <a:schemeClr val="tx1"/>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600" b="0" kern="120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6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0" indent="0" algn="l"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de-AT" sz="600" dirty="0">
              <a:solidFill>
                <a:schemeClr val="tx1"/>
              </a:solidFill>
            </a:endParaRPr>
          </a:p>
          <a:p>
            <a:r>
              <a:rPr lang="en-GB" sz="600" kern="1200" dirty="0">
                <a:solidFill>
                  <a:schemeClr val="tx1"/>
                </a:solidFill>
                <a:effectLst/>
                <a:latin typeface="+mn-lt"/>
                <a:ea typeface="+mn-ea"/>
                <a:cs typeface="+mn-cs"/>
              </a:rPr>
              <a:t>„Grant Thornton” </a:t>
            </a:r>
            <a:r>
              <a:rPr lang="en-GB" sz="600" kern="1200" dirty="0" err="1">
                <a:solidFill>
                  <a:schemeClr val="tx1"/>
                </a:solidFill>
                <a:effectLst/>
                <a:latin typeface="+mn-lt"/>
                <a:ea typeface="+mn-ea"/>
                <a:cs typeface="+mn-cs"/>
              </a:rPr>
              <a:t>bezieht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sich</a:t>
            </a:r>
            <a:r>
              <a:rPr lang="en-GB" sz="600" kern="1200" dirty="0">
                <a:solidFill>
                  <a:schemeClr val="tx1"/>
                </a:solidFill>
                <a:effectLst/>
                <a:latin typeface="+mn-lt"/>
                <a:ea typeface="+mn-ea"/>
                <a:cs typeface="+mn-cs"/>
              </a:rPr>
              <a:t> auf die </a:t>
            </a:r>
            <a:r>
              <a:rPr lang="en-GB" sz="600" kern="1200" dirty="0" err="1">
                <a:solidFill>
                  <a:schemeClr val="tx1"/>
                </a:solidFill>
                <a:effectLst/>
                <a:latin typeface="+mn-lt"/>
                <a:ea typeface="+mn-ea"/>
                <a:cs typeface="+mn-cs"/>
              </a:rPr>
              <a:t>Marke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unter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jener</a:t>
            </a:r>
            <a:r>
              <a:rPr lang="en-GB" sz="600" kern="1200" dirty="0">
                <a:solidFill>
                  <a:schemeClr val="tx1"/>
                </a:solidFill>
                <a:effectLst/>
                <a:latin typeface="+mn-lt"/>
                <a:ea typeface="+mn-ea"/>
                <a:cs typeface="+mn-cs"/>
              </a:rPr>
              <a:t> die Grant Thornton </a:t>
            </a:r>
            <a:r>
              <a:rPr lang="en-GB" sz="600" kern="1200" dirty="0" err="1">
                <a:solidFill>
                  <a:schemeClr val="tx1"/>
                </a:solidFill>
                <a:effectLst/>
                <a:latin typeface="+mn-lt"/>
                <a:ea typeface="+mn-ea"/>
                <a:cs typeface="+mn-cs"/>
              </a:rPr>
              <a:t>Mitgliedsfirmen</a:t>
            </a:r>
            <a:r>
              <a:rPr lang="en-GB" sz="600" kern="1200" dirty="0">
                <a:solidFill>
                  <a:schemeClr val="tx1"/>
                </a:solidFill>
                <a:effectLst/>
                <a:latin typeface="+mn-lt"/>
                <a:ea typeface="+mn-ea"/>
                <a:cs typeface="+mn-cs"/>
              </a:rPr>
              <a:t> Assurance-, </a:t>
            </a:r>
            <a:r>
              <a:rPr lang="en-GB" sz="600" kern="1200" dirty="0" err="1">
                <a:solidFill>
                  <a:schemeClr val="tx1"/>
                </a:solidFill>
                <a:effectLst/>
                <a:latin typeface="+mn-lt"/>
                <a:ea typeface="+mn-ea"/>
                <a:cs typeface="+mn-cs"/>
              </a:rPr>
              <a:t>Steuer</a:t>
            </a:r>
            <a:r>
              <a:rPr lang="en-GB" sz="600" kern="1200" dirty="0">
                <a:solidFill>
                  <a:schemeClr val="tx1"/>
                </a:solidFill>
                <a:effectLst/>
                <a:latin typeface="+mn-lt"/>
                <a:ea typeface="+mn-ea"/>
                <a:cs typeface="+mn-cs"/>
              </a:rPr>
              <a:t>- und </a:t>
            </a:r>
            <a:r>
              <a:rPr lang="en-GB" sz="600" kern="1200" dirty="0" err="1">
                <a:solidFill>
                  <a:schemeClr val="tx1"/>
                </a:solidFill>
                <a:effectLst/>
                <a:latin typeface="+mn-lt"/>
                <a:ea typeface="+mn-ea"/>
                <a:cs typeface="+mn-cs"/>
              </a:rPr>
              <a:t>Beratungsdienstleistungen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für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Klienten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erbringen</a:t>
            </a:r>
            <a:r>
              <a:rPr lang="en-GB" sz="600" kern="1200" dirty="0">
                <a:solidFill>
                  <a:schemeClr val="tx1"/>
                </a:solidFill>
                <a:effectLst/>
                <a:latin typeface="+mn-lt"/>
                <a:ea typeface="+mn-ea"/>
                <a:cs typeface="+mn-cs"/>
              </a:rPr>
              <a:t> und/</a:t>
            </a:r>
            <a:r>
              <a:rPr lang="en-GB" sz="600" kern="1200" dirty="0" err="1">
                <a:solidFill>
                  <a:schemeClr val="tx1"/>
                </a:solidFill>
                <a:effectLst/>
                <a:latin typeface="+mn-lt"/>
                <a:ea typeface="+mn-ea"/>
                <a:cs typeface="+mn-cs"/>
              </a:rPr>
              <a:t>oder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bezieht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sich</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je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nach</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Anforderung</a:t>
            </a:r>
            <a:r>
              <a:rPr lang="en-GB" sz="600" kern="1200" dirty="0">
                <a:solidFill>
                  <a:schemeClr val="tx1"/>
                </a:solidFill>
                <a:effectLst/>
                <a:latin typeface="+mn-lt"/>
                <a:ea typeface="+mn-ea"/>
                <a:cs typeface="+mn-cs"/>
              </a:rPr>
              <a:t> auf </a:t>
            </a:r>
            <a:r>
              <a:rPr lang="en-GB" sz="600" kern="1200" dirty="0" err="1">
                <a:solidFill>
                  <a:schemeClr val="tx1"/>
                </a:solidFill>
                <a:effectLst/>
                <a:latin typeface="+mn-lt"/>
                <a:ea typeface="+mn-ea"/>
                <a:cs typeface="+mn-cs"/>
              </a:rPr>
              <a:t>eine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oder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mehrere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Mitgliedsfirmen</a:t>
            </a:r>
            <a:r>
              <a:rPr lang="en-GB" sz="600" kern="1200" dirty="0">
                <a:solidFill>
                  <a:schemeClr val="tx1"/>
                </a:solidFill>
                <a:effectLst/>
                <a:latin typeface="+mn-lt"/>
                <a:ea typeface="+mn-ea"/>
                <a:cs typeface="+mn-cs"/>
              </a:rPr>
              <a:t>. Grant Thornton </a:t>
            </a:r>
            <a:r>
              <a:rPr lang="en-GB" sz="600" kern="1200" dirty="0" err="1">
                <a:solidFill>
                  <a:schemeClr val="tx1"/>
                </a:solidFill>
                <a:effectLst/>
                <a:latin typeface="+mn-lt"/>
                <a:ea typeface="+mn-ea"/>
                <a:cs typeface="+mn-cs"/>
              </a:rPr>
              <a:t>Unitreu</a:t>
            </a:r>
            <a:r>
              <a:rPr lang="en-GB" sz="600" kern="1200" dirty="0">
                <a:solidFill>
                  <a:schemeClr val="tx1"/>
                </a:solidFill>
                <a:effectLst/>
                <a:latin typeface="+mn-lt"/>
                <a:ea typeface="+mn-ea"/>
                <a:cs typeface="+mn-cs"/>
              </a:rPr>
              <a:t> GmbH </a:t>
            </a:r>
            <a:r>
              <a:rPr lang="en-GB" sz="600" kern="1200" dirty="0" err="1">
                <a:solidFill>
                  <a:schemeClr val="tx1"/>
                </a:solidFill>
                <a:effectLst/>
                <a:latin typeface="+mn-lt"/>
                <a:ea typeface="+mn-ea"/>
                <a:cs typeface="+mn-cs"/>
              </a:rPr>
              <a:t>Wirtschaftsprüfungs</a:t>
            </a:r>
            <a:r>
              <a:rPr lang="en-GB" sz="600" kern="1200" dirty="0">
                <a:solidFill>
                  <a:schemeClr val="tx1"/>
                </a:solidFill>
                <a:effectLst/>
                <a:latin typeface="+mn-lt"/>
                <a:ea typeface="+mn-ea"/>
                <a:cs typeface="+mn-cs"/>
              </a:rPr>
              <a:t>- und </a:t>
            </a:r>
            <a:r>
              <a:rPr lang="en-GB" sz="600" kern="1200" dirty="0" err="1">
                <a:solidFill>
                  <a:schemeClr val="tx1"/>
                </a:solidFill>
                <a:effectLst/>
                <a:latin typeface="+mn-lt"/>
                <a:ea typeface="+mn-ea"/>
                <a:cs typeface="+mn-cs"/>
              </a:rPr>
              <a:t>Steuerberatungsgesellschaft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ist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Mitglied</a:t>
            </a:r>
            <a:r>
              <a:rPr lang="en-GB" sz="600" kern="1200" dirty="0">
                <a:solidFill>
                  <a:schemeClr val="tx1"/>
                </a:solidFill>
                <a:effectLst/>
                <a:latin typeface="+mn-lt"/>
                <a:ea typeface="+mn-ea"/>
                <a:cs typeface="+mn-cs"/>
              </a:rPr>
              <a:t> von Grant Thornton International Ltd (GTIL). GTIL und die </a:t>
            </a:r>
            <a:r>
              <a:rPr lang="en-GB" sz="600" kern="1200" dirty="0" err="1">
                <a:solidFill>
                  <a:schemeClr val="tx1"/>
                </a:solidFill>
                <a:effectLst/>
                <a:latin typeface="+mn-lt"/>
                <a:ea typeface="+mn-ea"/>
                <a:cs typeface="+mn-cs"/>
              </a:rPr>
              <a:t>Mitgliedsfirmen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sind</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keine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weltweite</a:t>
            </a:r>
            <a:r>
              <a:rPr lang="en-GB" sz="600" kern="1200" dirty="0">
                <a:solidFill>
                  <a:schemeClr val="tx1"/>
                </a:solidFill>
                <a:effectLst/>
                <a:latin typeface="+mn-lt"/>
                <a:ea typeface="+mn-ea"/>
                <a:cs typeface="+mn-cs"/>
              </a:rPr>
              <a:t> Gesellschaft. GTIL und </a:t>
            </a:r>
            <a:r>
              <a:rPr lang="en-GB" sz="600" kern="1200" dirty="0" err="1">
                <a:solidFill>
                  <a:schemeClr val="tx1"/>
                </a:solidFill>
                <a:effectLst/>
                <a:latin typeface="+mn-lt"/>
                <a:ea typeface="+mn-ea"/>
                <a:cs typeface="+mn-cs"/>
              </a:rPr>
              <a:t>jede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Mitgliedsfirma</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sind</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eine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eigene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Rechtseinheit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Dienstleistungen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werden</a:t>
            </a:r>
            <a:r>
              <a:rPr lang="en-GB" sz="600" kern="1200" dirty="0">
                <a:solidFill>
                  <a:schemeClr val="tx1"/>
                </a:solidFill>
                <a:effectLst/>
                <a:latin typeface="+mn-lt"/>
                <a:ea typeface="+mn-ea"/>
                <a:cs typeface="+mn-cs"/>
              </a:rPr>
              <a:t> von den </a:t>
            </a:r>
            <a:r>
              <a:rPr lang="en-GB" sz="600" kern="1200" dirty="0" err="1">
                <a:solidFill>
                  <a:schemeClr val="tx1"/>
                </a:solidFill>
                <a:effectLst/>
                <a:latin typeface="+mn-lt"/>
                <a:ea typeface="+mn-ea"/>
                <a:cs typeface="+mn-cs"/>
              </a:rPr>
              <a:t>Mitgliedsfirmen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erbracht</a:t>
            </a:r>
            <a:r>
              <a:rPr lang="en-GB" sz="600" kern="1200" dirty="0">
                <a:solidFill>
                  <a:schemeClr val="tx1"/>
                </a:solidFill>
                <a:effectLst/>
                <a:latin typeface="+mn-lt"/>
                <a:ea typeface="+mn-ea"/>
                <a:cs typeface="+mn-cs"/>
              </a:rPr>
              <a:t>. GTIL </a:t>
            </a:r>
            <a:r>
              <a:rPr lang="en-GB" sz="600" kern="1200" dirty="0" err="1">
                <a:solidFill>
                  <a:schemeClr val="tx1"/>
                </a:solidFill>
                <a:effectLst/>
                <a:latin typeface="+mn-lt"/>
                <a:ea typeface="+mn-ea"/>
                <a:cs typeface="+mn-cs"/>
              </a:rPr>
              <a:t>erbringt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keine</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Dienstleistungen</a:t>
            </a:r>
            <a:r>
              <a:rPr lang="en-GB" sz="600" kern="1200" dirty="0">
                <a:solidFill>
                  <a:schemeClr val="tx1"/>
                </a:solidFill>
                <a:effectLst/>
                <a:latin typeface="+mn-lt"/>
                <a:ea typeface="+mn-ea"/>
                <a:cs typeface="+mn-cs"/>
              </a:rPr>
              <a:t> an </a:t>
            </a:r>
            <a:r>
              <a:rPr lang="en-GB" sz="600" kern="1200" dirty="0" err="1">
                <a:solidFill>
                  <a:schemeClr val="tx1"/>
                </a:solidFill>
                <a:effectLst/>
                <a:latin typeface="+mn-lt"/>
                <a:ea typeface="+mn-ea"/>
                <a:cs typeface="+mn-cs"/>
              </a:rPr>
              <a:t>Klienten</a:t>
            </a:r>
            <a:r>
              <a:rPr lang="en-GB" sz="600" kern="1200" dirty="0">
                <a:solidFill>
                  <a:schemeClr val="tx1"/>
                </a:solidFill>
                <a:effectLst/>
                <a:latin typeface="+mn-lt"/>
                <a:ea typeface="+mn-ea"/>
                <a:cs typeface="+mn-cs"/>
              </a:rPr>
              <a:t>. GTIL und die </a:t>
            </a:r>
            <a:r>
              <a:rPr lang="en-GB" sz="600" kern="1200" dirty="0" err="1">
                <a:solidFill>
                  <a:schemeClr val="tx1"/>
                </a:solidFill>
                <a:effectLst/>
                <a:latin typeface="+mn-lt"/>
                <a:ea typeface="+mn-ea"/>
                <a:cs typeface="+mn-cs"/>
              </a:rPr>
              <a:t>Mitgliedsfirmen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vertreten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sich</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nicht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gegenseitig</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sind</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einander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nicht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verpflichtet</a:t>
            </a:r>
            <a:r>
              <a:rPr lang="en-GB" sz="600" kern="1200" dirty="0">
                <a:solidFill>
                  <a:schemeClr val="tx1"/>
                </a:solidFill>
                <a:effectLst/>
                <a:latin typeface="+mn-lt"/>
                <a:ea typeface="+mn-ea"/>
                <a:cs typeface="+mn-cs"/>
              </a:rPr>
              <a:t> und </a:t>
            </a:r>
            <a:r>
              <a:rPr lang="en-GB" sz="600" kern="1200" dirty="0" err="1">
                <a:solidFill>
                  <a:schemeClr val="tx1"/>
                </a:solidFill>
                <a:effectLst/>
                <a:latin typeface="+mn-lt"/>
                <a:ea typeface="+mn-ea"/>
                <a:cs typeface="+mn-cs"/>
              </a:rPr>
              <a:t>für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Handlungen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oder</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Unterlassungen</a:t>
            </a:r>
            <a:r>
              <a:rPr lang="en-GB" sz="600" kern="1200" dirty="0">
                <a:solidFill>
                  <a:schemeClr val="tx1"/>
                </a:solidFill>
                <a:effectLst/>
                <a:latin typeface="+mn-lt"/>
                <a:ea typeface="+mn-ea"/>
                <a:cs typeface="+mn-cs"/>
              </a:rPr>
              <a:t> des </a:t>
            </a:r>
            <a:r>
              <a:rPr lang="en-GB" sz="600" kern="1200" dirty="0" err="1">
                <a:solidFill>
                  <a:schemeClr val="tx1"/>
                </a:solidFill>
                <a:effectLst/>
                <a:latin typeface="+mn-lt"/>
                <a:ea typeface="+mn-ea"/>
                <a:cs typeface="+mn-cs"/>
              </a:rPr>
              <a:t>anderen</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nicht</a:t>
            </a:r>
            <a:r>
              <a:rPr lang="en-GB" sz="600" kern="1200" dirty="0">
                <a:solidFill>
                  <a:schemeClr val="tx1"/>
                </a:solidFill>
                <a:effectLst/>
                <a:latin typeface="+mn-lt"/>
                <a:ea typeface="+mn-ea"/>
                <a:cs typeface="+mn-cs"/>
              </a:rPr>
              <a:t> </a:t>
            </a:r>
            <a:r>
              <a:rPr lang="en-GB" sz="600" kern="1200" dirty="0" err="1">
                <a:solidFill>
                  <a:schemeClr val="tx1"/>
                </a:solidFill>
                <a:effectLst/>
                <a:latin typeface="+mn-lt"/>
                <a:ea typeface="+mn-ea"/>
                <a:cs typeface="+mn-cs"/>
              </a:rPr>
              <a:t>haftbar</a:t>
            </a:r>
            <a:r>
              <a:rPr lang="en-GB" sz="600" kern="1200" dirty="0">
                <a:solidFill>
                  <a:schemeClr val="tx1"/>
                </a:solidFill>
                <a:effectLst/>
                <a:latin typeface="+mn-lt"/>
                <a:ea typeface="+mn-ea"/>
                <a:cs typeface="+mn-cs"/>
              </a:rPr>
              <a:t>. </a:t>
            </a:r>
            <a:endParaRPr lang="de-AT" sz="600" kern="1200" dirty="0">
              <a:solidFill>
                <a:schemeClr val="tx1"/>
              </a:solidFill>
              <a:effectLst/>
              <a:latin typeface="+mn-lt"/>
              <a:ea typeface="+mn-ea"/>
              <a:cs typeface="+mn-cs"/>
            </a:endParaRPr>
          </a:p>
        </p:txBody>
      </p:sp>
      <p:sp>
        <p:nvSpPr>
          <p:cNvPr id="36" name="Text Placeholder 17">
            <a:extLst>
              <a:ext uri="{FF2B5EF4-FFF2-40B4-BE49-F238E27FC236}">
                <a16:creationId xmlns:a16="http://schemas.microsoft.com/office/drawing/2014/main" id="{265DD307-C8A8-4D69-9FD4-9F1D9E4E8EE4}"/>
              </a:ext>
            </a:extLst>
          </p:cNvPr>
          <p:cNvSpPr txBox="1">
            <a:spLocks/>
          </p:cNvSpPr>
          <p:nvPr/>
        </p:nvSpPr>
        <p:spPr>
          <a:xfrm>
            <a:off x="319362" y="2166990"/>
            <a:ext cx="2200295" cy="873631"/>
          </a:xfrm>
          <a:prstGeom prst="rect">
            <a:avLst/>
          </a:prstGeom>
        </p:spPr>
        <p:txBody>
          <a:bodyPr lIns="0" tIns="0" rIns="0" bIns="0"/>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6"/>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6"/>
                </a:solidFill>
                <a:latin typeface="+mn-lt"/>
                <a:ea typeface="+mn-ea"/>
                <a:cs typeface="+mn-cs"/>
              </a:defRPr>
            </a:lvl9pPr>
          </a:lstStyle>
          <a:p>
            <a:pPr marL="0" marR="0" lvl="3" indent="0" algn="l"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900" b="1" kern="1200" dirty="0">
                <a:solidFill>
                  <a:schemeClr val="accent1"/>
                </a:solidFill>
                <a:latin typeface="+mn-lt"/>
                <a:ea typeface="+mn-ea"/>
                <a:cs typeface="+mn-cs"/>
              </a:rPr>
              <a:t>Wien</a:t>
            </a:r>
            <a:endParaRPr kumimoji="0" lang="de-AT" sz="900" b="1" i="0" u="none" strike="noStrike" kern="1200" cap="none" spc="0" normalizeH="0" baseline="0" noProof="0" dirty="0">
              <a:ln>
                <a:noFill/>
              </a:ln>
              <a:solidFill>
                <a:schemeClr val="accent1"/>
              </a:solidFill>
              <a:effectLst/>
              <a:uLnTx/>
              <a:uFillTx/>
              <a:latin typeface="+mn-lt"/>
              <a:ea typeface="+mn-ea"/>
              <a:cs typeface="+mn-cs"/>
            </a:endParaRPr>
          </a:p>
          <a:p>
            <a:pPr marL="0" lvl="3" indent="0" algn="l" defTabSz="1007943" rtl="0" eaLnBrk="1" latinLnBrk="0" hangingPunct="1">
              <a:lnSpc>
                <a:spcPct val="100000"/>
              </a:lnSpc>
              <a:spcBef>
                <a:spcPts val="0"/>
              </a:spcBef>
              <a:spcAft>
                <a:spcPts val="600"/>
              </a:spcAft>
              <a:buFont typeface="Arial" panose="020B0604020202020204" pitchFamily="34" charset="0"/>
              <a:buNone/>
            </a:pPr>
            <a:r>
              <a:rPr lang="de-AT" sz="900" b="0" kern="1200" dirty="0" err="1">
                <a:solidFill>
                  <a:schemeClr val="tx1"/>
                </a:solidFill>
                <a:latin typeface="+mn-lt"/>
                <a:ea typeface="+mn-ea"/>
                <a:cs typeface="+mn-cs"/>
              </a:rPr>
              <a:t>Rivergate</a:t>
            </a:r>
            <a:r>
              <a:rPr lang="de-AT" sz="900" b="0" kern="1200" dirty="0">
                <a:solidFill>
                  <a:schemeClr val="tx1"/>
                </a:solidFill>
                <a:latin typeface="+mn-lt"/>
                <a:ea typeface="+mn-ea"/>
                <a:cs typeface="+mn-cs"/>
              </a:rPr>
              <a:t>,</a:t>
            </a:r>
            <a:r>
              <a:rPr lang="de-AT" sz="900" b="0" kern="1200" baseline="0" dirty="0">
                <a:solidFill>
                  <a:schemeClr val="tx1"/>
                </a:solidFill>
                <a:latin typeface="+mn-lt"/>
                <a:ea typeface="+mn-ea"/>
                <a:cs typeface="+mn-cs"/>
              </a:rPr>
              <a:t> </a:t>
            </a:r>
            <a:r>
              <a:rPr lang="de-AT" sz="900" b="0" kern="1200" dirty="0" err="1">
                <a:solidFill>
                  <a:schemeClr val="tx1"/>
                </a:solidFill>
                <a:latin typeface="+mn-lt"/>
                <a:ea typeface="+mn-ea"/>
                <a:cs typeface="+mn-cs"/>
              </a:rPr>
              <a:t>Handelskai</a:t>
            </a:r>
            <a:r>
              <a:rPr lang="de-AT" sz="900" b="0" kern="1200" dirty="0">
                <a:solidFill>
                  <a:schemeClr val="tx1"/>
                </a:solidFill>
                <a:latin typeface="+mn-lt"/>
                <a:ea typeface="+mn-ea"/>
                <a:cs typeface="+mn-cs"/>
              </a:rPr>
              <a:t> 92, Gate 2, 7A</a:t>
            </a:r>
            <a:br>
              <a:rPr lang="de-AT" sz="900" b="0" kern="1200" dirty="0">
                <a:solidFill>
                  <a:schemeClr val="tx1"/>
                </a:solidFill>
                <a:latin typeface="+mn-lt"/>
                <a:ea typeface="+mn-ea"/>
                <a:cs typeface="+mn-cs"/>
              </a:rPr>
            </a:br>
            <a:r>
              <a:rPr lang="de-AT" sz="900" b="0" kern="1200" dirty="0">
                <a:solidFill>
                  <a:schemeClr val="tx1"/>
                </a:solidFill>
                <a:latin typeface="+mn-lt"/>
                <a:ea typeface="+mn-ea"/>
                <a:cs typeface="+mn-cs"/>
              </a:rPr>
              <a:t>1200 Wien </a:t>
            </a:r>
          </a:p>
          <a:p>
            <a:pPr lvl="3"/>
            <a:r>
              <a:rPr lang="en-GB" sz="900" b="1" dirty="0"/>
              <a:t>T</a:t>
            </a:r>
            <a:r>
              <a:rPr lang="en-GB" sz="900" dirty="0"/>
              <a:t> </a:t>
            </a:r>
            <a:r>
              <a:rPr lang="de-AT" sz="900" kern="1200" dirty="0">
                <a:solidFill>
                  <a:schemeClr val="tx1"/>
                </a:solidFill>
                <a:effectLst/>
                <a:latin typeface="+mn-lt"/>
                <a:ea typeface="+mn-ea"/>
                <a:cs typeface="+mn-cs"/>
              </a:rPr>
              <a:t>+43 1 26 262 0</a:t>
            </a:r>
            <a:br>
              <a:rPr lang="en-GB" sz="900" dirty="0"/>
            </a:br>
            <a:r>
              <a:rPr lang="en-GB" sz="900" b="1" dirty="0"/>
              <a:t>E</a:t>
            </a:r>
            <a:r>
              <a:rPr lang="en-GB" sz="900" dirty="0"/>
              <a:t> </a:t>
            </a:r>
            <a:r>
              <a:rPr lang="de-AT" sz="900" kern="1200" dirty="0">
                <a:solidFill>
                  <a:schemeClr val="tx1"/>
                </a:solidFill>
                <a:effectLst/>
                <a:latin typeface="+mn-lt"/>
                <a:ea typeface="+mn-ea"/>
                <a:cs typeface="+mn-cs"/>
              </a:rPr>
              <a:t>info@at.gt.com</a:t>
            </a:r>
            <a:endParaRPr lang="en-GB" sz="900" dirty="0"/>
          </a:p>
        </p:txBody>
      </p:sp>
      <p:sp>
        <p:nvSpPr>
          <p:cNvPr id="37" name="Text Placeholder 17">
            <a:extLst>
              <a:ext uri="{FF2B5EF4-FFF2-40B4-BE49-F238E27FC236}">
                <a16:creationId xmlns:a16="http://schemas.microsoft.com/office/drawing/2014/main" id="{4B97F684-CC61-47A2-83F6-08746A106833}"/>
              </a:ext>
            </a:extLst>
          </p:cNvPr>
          <p:cNvSpPr txBox="1">
            <a:spLocks/>
          </p:cNvSpPr>
          <p:nvPr/>
        </p:nvSpPr>
        <p:spPr>
          <a:xfrm>
            <a:off x="2877373" y="2170586"/>
            <a:ext cx="2315594" cy="901776"/>
          </a:xfrm>
          <a:prstGeom prst="rect">
            <a:avLst/>
          </a:prstGeom>
        </p:spPr>
        <p:txBody>
          <a:bodyPr lIns="0" tIns="0" rIns="0" bIns="0"/>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6"/>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6"/>
                </a:solidFill>
                <a:latin typeface="+mn-lt"/>
                <a:ea typeface="+mn-ea"/>
                <a:cs typeface="+mn-cs"/>
              </a:defRPr>
            </a:lvl9pPr>
          </a:lstStyle>
          <a:p>
            <a:pPr marL="0" lvl="3" indent="0" algn="l" defTabSz="1007943" rtl="0" eaLnBrk="1" latinLnBrk="0" hangingPunct="1">
              <a:lnSpc>
                <a:spcPct val="100000"/>
              </a:lnSpc>
              <a:spcBef>
                <a:spcPts val="0"/>
              </a:spcBef>
              <a:spcAft>
                <a:spcPts val="600"/>
              </a:spcAft>
              <a:buFont typeface="Arial" panose="020B0604020202020204" pitchFamily="34" charset="0"/>
              <a:buNone/>
            </a:pPr>
            <a:r>
              <a:rPr kumimoji="0" lang="de-AT" sz="900" b="1" i="0" u="none" strike="noStrike" kern="1200" cap="none" spc="0" normalizeH="0" baseline="0" noProof="0" dirty="0">
                <a:ln>
                  <a:noFill/>
                </a:ln>
                <a:solidFill>
                  <a:schemeClr val="accent1"/>
                </a:solidFill>
                <a:effectLst/>
                <a:uLnTx/>
                <a:uFillTx/>
                <a:latin typeface="+mn-lt"/>
                <a:ea typeface="+mn-ea"/>
                <a:cs typeface="+mn-cs"/>
              </a:rPr>
              <a:t>Linz</a:t>
            </a:r>
          </a:p>
          <a:p>
            <a:pPr marL="0" lvl="3" indent="0" algn="l" defTabSz="1007943" rtl="0" eaLnBrk="1" latinLnBrk="0" hangingPunct="1">
              <a:lnSpc>
                <a:spcPct val="100000"/>
              </a:lnSpc>
              <a:spcBef>
                <a:spcPts val="0"/>
              </a:spcBef>
              <a:spcAft>
                <a:spcPts val="600"/>
              </a:spcAft>
              <a:buFont typeface="Arial" panose="020B0604020202020204" pitchFamily="34" charset="0"/>
              <a:buNone/>
            </a:pPr>
            <a:r>
              <a:rPr kumimoji="0" lang="de-AT" sz="900" b="0" i="0" u="none" strike="noStrike" kern="1200" cap="none" spc="0" normalizeH="0" baseline="0" noProof="0" dirty="0">
                <a:ln>
                  <a:noFill/>
                </a:ln>
                <a:solidFill>
                  <a:prstClr val="black"/>
                </a:solidFill>
                <a:effectLst/>
                <a:uLnTx/>
                <a:uFillTx/>
                <a:latin typeface="+mn-lt"/>
                <a:ea typeface="+mn-ea"/>
                <a:cs typeface="+mn-cs"/>
              </a:rPr>
              <a:t>Gewerbepark </a:t>
            </a:r>
            <a:r>
              <a:rPr kumimoji="0" lang="de-AT" sz="900" b="0" i="0" u="none" strike="noStrike" kern="1200" cap="none" spc="0" normalizeH="0" baseline="0" noProof="0" dirty="0" err="1">
                <a:ln>
                  <a:noFill/>
                </a:ln>
                <a:solidFill>
                  <a:prstClr val="black"/>
                </a:solidFill>
                <a:effectLst/>
                <a:uLnTx/>
                <a:uFillTx/>
                <a:latin typeface="+mn-lt"/>
                <a:ea typeface="+mn-ea"/>
                <a:cs typeface="+mn-cs"/>
              </a:rPr>
              <a:t>Urfahr</a:t>
            </a:r>
            <a:r>
              <a:rPr kumimoji="0" lang="de-AT" sz="900" b="0" i="0" u="none" strike="noStrike" kern="1200" cap="none" spc="0" normalizeH="0" baseline="0" noProof="0" dirty="0">
                <a:ln>
                  <a:noFill/>
                </a:ln>
                <a:solidFill>
                  <a:prstClr val="black"/>
                </a:solidFill>
                <a:effectLst/>
                <a:uLnTx/>
                <a:uFillTx/>
                <a:latin typeface="+mn-lt"/>
                <a:ea typeface="+mn-ea"/>
                <a:cs typeface="+mn-cs"/>
              </a:rPr>
              <a:t> 6</a:t>
            </a:r>
            <a:br>
              <a:rPr kumimoji="0" lang="de-AT" sz="900" b="0" i="0" u="none" strike="noStrike" kern="1200" cap="none" spc="0" normalizeH="0" baseline="0" noProof="0" dirty="0">
                <a:ln>
                  <a:noFill/>
                </a:ln>
                <a:solidFill>
                  <a:prstClr val="black"/>
                </a:solidFill>
                <a:effectLst/>
                <a:uLnTx/>
                <a:uFillTx/>
                <a:latin typeface="+mn-lt"/>
                <a:ea typeface="+mn-ea"/>
                <a:cs typeface="+mn-cs"/>
              </a:rPr>
            </a:br>
            <a:r>
              <a:rPr kumimoji="0" lang="de-AT" sz="900" b="0" i="0" u="none" strike="noStrike" kern="1200" cap="none" spc="0" normalizeH="0" baseline="0" noProof="0" dirty="0">
                <a:ln>
                  <a:noFill/>
                </a:ln>
                <a:solidFill>
                  <a:prstClr val="black"/>
                </a:solidFill>
                <a:effectLst/>
                <a:uLnTx/>
                <a:uFillTx/>
                <a:latin typeface="+mn-lt"/>
                <a:ea typeface="+mn-ea"/>
                <a:cs typeface="+mn-cs"/>
              </a:rPr>
              <a:t>4040 </a:t>
            </a:r>
            <a:r>
              <a:rPr lang="de-AT" sz="900" b="0" kern="1200" dirty="0">
                <a:solidFill>
                  <a:schemeClr val="tx1"/>
                </a:solidFill>
                <a:latin typeface="+mn-lt"/>
                <a:ea typeface="+mn-ea"/>
                <a:cs typeface="+mn-cs"/>
              </a:rPr>
              <a:t>Linz </a:t>
            </a:r>
          </a:p>
          <a:p>
            <a:pPr marL="0" lvl="3" indent="0" algn="l" defTabSz="1007943" rtl="0" eaLnBrk="1" latinLnBrk="0" hangingPunct="1">
              <a:lnSpc>
                <a:spcPct val="100000"/>
              </a:lnSpc>
              <a:spcBef>
                <a:spcPts val="0"/>
              </a:spcBef>
              <a:spcAft>
                <a:spcPts val="600"/>
              </a:spcAft>
              <a:buFont typeface="Arial" panose="020B0604020202020204" pitchFamily="34" charset="0"/>
              <a:buNone/>
            </a:pPr>
            <a:r>
              <a:rPr lang="en-GB" sz="900" b="1" dirty="0"/>
              <a:t>T</a:t>
            </a:r>
            <a:r>
              <a:rPr lang="en-GB" sz="900" dirty="0"/>
              <a:t> </a:t>
            </a:r>
            <a:r>
              <a:rPr kumimoji="0" lang="de-AT" sz="900" b="0" i="0" u="none" strike="noStrike" kern="1200" cap="none" spc="0" normalizeH="0" baseline="0" noProof="0" dirty="0">
                <a:ln>
                  <a:noFill/>
                </a:ln>
                <a:solidFill>
                  <a:prstClr val="black"/>
                </a:solidFill>
                <a:effectLst/>
                <a:uLnTx/>
                <a:uFillTx/>
                <a:latin typeface="+mn-lt"/>
                <a:ea typeface="+mn-ea"/>
                <a:cs typeface="+mn-cs"/>
              </a:rPr>
              <a:t>+43 732 272 975 0</a:t>
            </a:r>
            <a:br>
              <a:rPr lang="en-GB" sz="900" dirty="0"/>
            </a:br>
            <a:r>
              <a:rPr lang="en-GB" sz="900" b="1" dirty="0"/>
              <a:t>E</a:t>
            </a:r>
            <a:r>
              <a:rPr lang="en-GB" sz="900" dirty="0"/>
              <a:t> </a:t>
            </a:r>
            <a:r>
              <a:rPr lang="de-AT" sz="900" kern="1200" dirty="0">
                <a:solidFill>
                  <a:schemeClr val="tx1"/>
                </a:solidFill>
                <a:effectLst/>
                <a:latin typeface="+mn-lt"/>
                <a:ea typeface="+mn-ea"/>
                <a:cs typeface="+mn-cs"/>
              </a:rPr>
              <a:t>info@at.gt.com</a:t>
            </a:r>
            <a:endParaRPr lang="en-GB" sz="900" dirty="0"/>
          </a:p>
        </p:txBody>
      </p:sp>
      <p:sp>
        <p:nvSpPr>
          <p:cNvPr id="38" name="Text Placeholder 17">
            <a:extLst>
              <a:ext uri="{FF2B5EF4-FFF2-40B4-BE49-F238E27FC236}">
                <a16:creationId xmlns:a16="http://schemas.microsoft.com/office/drawing/2014/main" id="{458230A8-35CE-46EA-8C5F-583A57809F5F}"/>
              </a:ext>
            </a:extLst>
          </p:cNvPr>
          <p:cNvSpPr txBox="1">
            <a:spLocks/>
          </p:cNvSpPr>
          <p:nvPr/>
        </p:nvSpPr>
        <p:spPr>
          <a:xfrm>
            <a:off x="4937955" y="2170586"/>
            <a:ext cx="2081436" cy="877504"/>
          </a:xfrm>
          <a:prstGeom prst="rect">
            <a:avLst/>
          </a:prstGeom>
        </p:spPr>
        <p:txBody>
          <a:bodyPr lIns="0" tIns="0" rIns="0" bIns="0"/>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6"/>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6"/>
                </a:solidFill>
                <a:latin typeface="+mn-lt"/>
                <a:ea typeface="+mn-ea"/>
                <a:cs typeface="+mn-cs"/>
              </a:defRPr>
            </a:lvl9pPr>
          </a:lstStyle>
          <a:p>
            <a:pPr marL="0" lvl="3" indent="0" algn="l" defTabSz="1007943" rtl="0" eaLnBrk="1" latinLnBrk="0" hangingPunct="1">
              <a:lnSpc>
                <a:spcPct val="100000"/>
              </a:lnSpc>
              <a:spcBef>
                <a:spcPts val="0"/>
              </a:spcBef>
              <a:spcAft>
                <a:spcPts val="600"/>
              </a:spcAft>
              <a:buFont typeface="Arial" panose="020B0604020202020204" pitchFamily="34" charset="0"/>
              <a:buNone/>
            </a:pPr>
            <a:r>
              <a:rPr lang="de-AT" sz="900" b="1" kern="1200" dirty="0">
                <a:solidFill>
                  <a:schemeClr val="accent1"/>
                </a:solidFill>
                <a:latin typeface="+mn-lt"/>
                <a:ea typeface="+mn-ea"/>
                <a:cs typeface="+mn-cs"/>
              </a:rPr>
              <a:t>Bruck an der Leitha</a:t>
            </a:r>
          </a:p>
          <a:p>
            <a:pPr marL="0" marR="0" lvl="3" indent="0" algn="l"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de-AT" sz="900" b="0" i="0" u="none" strike="noStrike" kern="1200" cap="none" spc="0" normalizeH="0" baseline="0" noProof="0" dirty="0">
                <a:ln>
                  <a:noFill/>
                </a:ln>
                <a:solidFill>
                  <a:prstClr val="black"/>
                </a:solidFill>
                <a:effectLst/>
                <a:uLnTx/>
                <a:uFillTx/>
                <a:latin typeface="+mn-lt"/>
                <a:ea typeface="+mn-ea"/>
                <a:cs typeface="+mn-cs"/>
              </a:rPr>
              <a:t>Hauptplatz 16, Stiege 4, Top 5</a:t>
            </a:r>
            <a:br>
              <a:rPr lang="de-AT" sz="900" b="0" kern="1200" dirty="0">
                <a:solidFill>
                  <a:schemeClr val="tx1"/>
                </a:solidFill>
                <a:latin typeface="+mn-lt"/>
                <a:ea typeface="+mn-ea"/>
                <a:cs typeface="+mn-cs"/>
              </a:rPr>
            </a:br>
            <a:r>
              <a:rPr kumimoji="0" lang="de-AT" sz="900" b="0" i="0" u="none" strike="noStrike" kern="1200" cap="none" spc="0" normalizeH="0" baseline="0" noProof="0" dirty="0">
                <a:ln>
                  <a:noFill/>
                </a:ln>
                <a:solidFill>
                  <a:prstClr val="black"/>
                </a:solidFill>
                <a:effectLst/>
                <a:uLnTx/>
                <a:uFillTx/>
                <a:latin typeface="+mn-lt"/>
                <a:ea typeface="+mn-ea"/>
                <a:cs typeface="+mn-cs"/>
              </a:rPr>
              <a:t>2460 Bruck an der Leitha</a:t>
            </a:r>
            <a:r>
              <a:rPr lang="de-AT" sz="900" b="0" kern="1200" dirty="0">
                <a:solidFill>
                  <a:schemeClr val="tx1"/>
                </a:solidFill>
                <a:latin typeface="+mn-lt"/>
                <a:ea typeface="+mn-ea"/>
                <a:cs typeface="+mn-cs"/>
              </a:rPr>
              <a:t> </a:t>
            </a:r>
          </a:p>
          <a:p>
            <a:pPr lvl="3"/>
            <a:r>
              <a:rPr lang="en-GB" sz="900" b="1" dirty="0"/>
              <a:t>T</a:t>
            </a:r>
            <a:r>
              <a:rPr lang="en-GB" sz="900" dirty="0"/>
              <a:t> </a:t>
            </a:r>
            <a:r>
              <a:rPr kumimoji="0" lang="de-AT" sz="900" b="0" i="0" u="none" strike="noStrike" kern="1200" cap="none" spc="0" normalizeH="0" baseline="0" noProof="0" dirty="0">
                <a:ln>
                  <a:noFill/>
                </a:ln>
                <a:solidFill>
                  <a:prstClr val="black"/>
                </a:solidFill>
                <a:effectLst/>
                <a:uLnTx/>
                <a:uFillTx/>
                <a:latin typeface="+mn-lt"/>
                <a:ea typeface="+mn-ea"/>
                <a:cs typeface="+mn-cs"/>
              </a:rPr>
              <a:t>+43 2162 623 60 0</a:t>
            </a:r>
            <a:br>
              <a:rPr lang="en-GB" sz="900" dirty="0"/>
            </a:br>
            <a:r>
              <a:rPr lang="en-GB" sz="900" b="1" dirty="0"/>
              <a:t>E</a:t>
            </a:r>
            <a:r>
              <a:rPr lang="en-GB" sz="900" dirty="0"/>
              <a:t> </a:t>
            </a:r>
            <a:r>
              <a:rPr lang="de-AT" sz="900" kern="1200" dirty="0">
                <a:solidFill>
                  <a:schemeClr val="tx1"/>
                </a:solidFill>
                <a:effectLst/>
                <a:latin typeface="+mn-lt"/>
                <a:ea typeface="+mn-ea"/>
                <a:cs typeface="+mn-cs"/>
              </a:rPr>
              <a:t>info@at.gt.com</a:t>
            </a:r>
            <a:endParaRPr lang="en-GB" sz="900" dirty="0"/>
          </a:p>
        </p:txBody>
      </p:sp>
      <p:pic>
        <p:nvPicPr>
          <p:cNvPr id="39" name="Grafik 38">
            <a:extLst>
              <a:ext uri="{FF2B5EF4-FFF2-40B4-BE49-F238E27FC236}">
                <a16:creationId xmlns:a16="http://schemas.microsoft.com/office/drawing/2014/main" id="{5CB9C40D-2624-4E72-A772-6DA80C4D57EE}"/>
              </a:ext>
            </a:extLst>
          </p:cNvPr>
          <p:cNvPicPr>
            <a:picLocks noChangeAspect="1"/>
          </p:cNvPicPr>
          <p:nvPr/>
        </p:nvPicPr>
        <p:blipFill rotWithShape="1">
          <a:blip r:embed="rId3">
            <a:extLst>
              <a:ext uri="{28A0092B-C50C-407E-A947-70E740481C1C}">
                <a14:useLocalDpi xmlns:a14="http://schemas.microsoft.com/office/drawing/2010/main" val="0"/>
              </a:ext>
            </a:extLst>
          </a:blip>
          <a:srcRect l="4334" t="27520" r="45025" b="6042"/>
          <a:stretch/>
        </p:blipFill>
        <p:spPr>
          <a:xfrm>
            <a:off x="560317" y="3944418"/>
            <a:ext cx="2045723" cy="574092"/>
          </a:xfrm>
          <a:prstGeom prst="rect">
            <a:avLst/>
          </a:prstGeom>
        </p:spPr>
      </p:pic>
      <p:pic>
        <p:nvPicPr>
          <p:cNvPr id="40" name="Picture 2">
            <a:extLst>
              <a:ext uri="{FF2B5EF4-FFF2-40B4-BE49-F238E27FC236}">
                <a16:creationId xmlns:a16="http://schemas.microsoft.com/office/drawing/2014/main" id="{BF555FFF-3C27-47E9-BACB-1270D09764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588" b="5459"/>
          <a:stretch/>
        </p:blipFill>
        <p:spPr bwMode="auto">
          <a:xfrm>
            <a:off x="302510" y="1535922"/>
            <a:ext cx="489076" cy="44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a:extLst>
              <a:ext uri="{FF2B5EF4-FFF2-40B4-BE49-F238E27FC236}">
                <a16:creationId xmlns:a16="http://schemas.microsoft.com/office/drawing/2014/main" id="{122002D5-495D-48CB-AE8F-75D8D26C114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774" t="-1" b="-3592"/>
          <a:stretch/>
        </p:blipFill>
        <p:spPr bwMode="auto">
          <a:xfrm>
            <a:off x="302510" y="904296"/>
            <a:ext cx="455372" cy="47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a:extLst>
              <a:ext uri="{FF2B5EF4-FFF2-40B4-BE49-F238E27FC236}">
                <a16:creationId xmlns:a16="http://schemas.microsoft.com/office/drawing/2014/main" id="{89D34CA2-7CD8-4117-BDC3-9DBF805050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96" t="-1" r="34815" b="2458"/>
          <a:stretch/>
        </p:blipFill>
        <p:spPr bwMode="auto">
          <a:xfrm>
            <a:off x="319362" y="294980"/>
            <a:ext cx="455372" cy="46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feld 24">
            <a:extLst>
              <a:ext uri="{FF2B5EF4-FFF2-40B4-BE49-F238E27FC236}">
                <a16:creationId xmlns:a16="http://schemas.microsoft.com/office/drawing/2014/main" id="{9E74C27D-D7E1-41D3-B791-E54FAF640FAE}"/>
              </a:ext>
            </a:extLst>
          </p:cNvPr>
          <p:cNvSpPr txBox="1"/>
          <p:nvPr/>
        </p:nvSpPr>
        <p:spPr>
          <a:xfrm>
            <a:off x="720246" y="1215720"/>
            <a:ext cx="1368152" cy="246221"/>
          </a:xfrm>
          <a:prstGeom prst="rect">
            <a:avLst/>
          </a:prstGeom>
          <a:noFill/>
        </p:spPr>
        <p:txBody>
          <a:bodyPr wrap="square" rtlCol="0">
            <a:spAutoFit/>
          </a:bodyPr>
          <a:lstStyle>
            <a:defPPr>
              <a:defRPr lang="de-DE"/>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a:lstStyle>
          <a:p>
            <a:r>
              <a:rPr lang="de-AT" sz="1000" b="1" dirty="0">
                <a:solidFill>
                  <a:srgbClr val="4F2D7F"/>
                </a:solidFill>
                <a:latin typeface="News Gothic Std" pitchFamily="34" charset="0"/>
              </a:rPr>
              <a:t>@</a:t>
            </a:r>
            <a:r>
              <a:rPr lang="de-AT" sz="1000" b="1" dirty="0" err="1">
                <a:solidFill>
                  <a:srgbClr val="4F2D7F"/>
                </a:solidFill>
                <a:latin typeface="News Gothic Std" pitchFamily="34" charset="0"/>
              </a:rPr>
              <a:t>GrantThorntonAT</a:t>
            </a:r>
            <a:endParaRPr lang="de-AT" sz="1000" b="1" dirty="0">
              <a:solidFill>
                <a:srgbClr val="4F2D7F"/>
              </a:solidFill>
              <a:latin typeface="News Gothic Std" pitchFamily="34" charset="0"/>
            </a:endParaRPr>
          </a:p>
        </p:txBody>
      </p:sp>
      <p:sp>
        <p:nvSpPr>
          <p:cNvPr id="44" name="Textfeld 25">
            <a:extLst>
              <a:ext uri="{FF2B5EF4-FFF2-40B4-BE49-F238E27FC236}">
                <a16:creationId xmlns:a16="http://schemas.microsoft.com/office/drawing/2014/main" id="{F6FA1E28-B1F6-4F0A-880E-3ADC00924298}"/>
              </a:ext>
            </a:extLst>
          </p:cNvPr>
          <p:cNvSpPr txBox="1"/>
          <p:nvPr/>
        </p:nvSpPr>
        <p:spPr>
          <a:xfrm>
            <a:off x="735082" y="1853642"/>
            <a:ext cx="1368152" cy="246221"/>
          </a:xfrm>
          <a:prstGeom prst="rect">
            <a:avLst/>
          </a:prstGeom>
          <a:noFill/>
        </p:spPr>
        <p:txBody>
          <a:bodyPr wrap="square" rtlCol="0">
            <a:spAutoFit/>
          </a:bodyPr>
          <a:lstStyle>
            <a:defPPr>
              <a:defRPr lang="de-DE"/>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a:lstStyle>
          <a:p>
            <a:r>
              <a:rPr lang="de-AT" sz="1000" b="1" dirty="0">
                <a:solidFill>
                  <a:srgbClr val="4F2D7F"/>
                </a:solidFill>
                <a:latin typeface="News Gothic Std" pitchFamily="34" charset="0"/>
              </a:rPr>
              <a:t>@</a:t>
            </a:r>
            <a:r>
              <a:rPr lang="de-AT" sz="1000" b="1" dirty="0" err="1">
                <a:solidFill>
                  <a:srgbClr val="4F2D7F"/>
                </a:solidFill>
                <a:latin typeface="News Gothic Std" pitchFamily="34" charset="0"/>
              </a:rPr>
              <a:t>grantthorntonAT</a:t>
            </a:r>
            <a:endParaRPr lang="de-AT" sz="1000" b="1" dirty="0">
              <a:solidFill>
                <a:srgbClr val="4F2D7F"/>
              </a:solidFill>
              <a:latin typeface="News Gothic Std" pitchFamily="34" charset="0"/>
            </a:endParaRPr>
          </a:p>
        </p:txBody>
      </p:sp>
      <p:sp>
        <p:nvSpPr>
          <p:cNvPr id="45" name="Rechteck 44">
            <a:extLst>
              <a:ext uri="{FF2B5EF4-FFF2-40B4-BE49-F238E27FC236}">
                <a16:creationId xmlns:a16="http://schemas.microsoft.com/office/drawing/2014/main" id="{F737F2B4-3C7B-44CD-AD8E-A98763C11671}"/>
              </a:ext>
            </a:extLst>
          </p:cNvPr>
          <p:cNvSpPr/>
          <p:nvPr/>
        </p:nvSpPr>
        <p:spPr>
          <a:xfrm>
            <a:off x="726168" y="593403"/>
            <a:ext cx="1967205" cy="246221"/>
          </a:xfrm>
          <a:prstGeom prst="rect">
            <a:avLst/>
          </a:prstGeom>
        </p:spPr>
        <p:txBody>
          <a:bodyPr wrap="none">
            <a:spAutoFit/>
          </a:bodyPr>
          <a:lstStyle>
            <a:defPPr>
              <a:defRPr lang="de-DE"/>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a:lstStyle>
          <a:p>
            <a:pPr fontAlgn="base"/>
            <a:r>
              <a:rPr lang="de-AT" sz="1000" b="1" dirty="0">
                <a:solidFill>
                  <a:srgbClr val="4F2D7F"/>
                </a:solidFill>
                <a:latin typeface="News Gothic Std" pitchFamily="34" charset="0"/>
              </a:rPr>
              <a:t>Grant Thornton </a:t>
            </a:r>
            <a:r>
              <a:rPr lang="de-AT" sz="1000" b="1" dirty="0" err="1">
                <a:solidFill>
                  <a:srgbClr val="4F2D7F"/>
                </a:solidFill>
                <a:latin typeface="News Gothic Std" pitchFamily="34" charset="0"/>
              </a:rPr>
              <a:t>Unitreu</a:t>
            </a:r>
            <a:r>
              <a:rPr lang="de-AT" sz="1000" b="1" dirty="0">
                <a:solidFill>
                  <a:srgbClr val="4F2D7F"/>
                </a:solidFill>
                <a:latin typeface="News Gothic Std" pitchFamily="34" charset="0"/>
              </a:rPr>
              <a:t> GmbH</a:t>
            </a:r>
          </a:p>
        </p:txBody>
      </p:sp>
      <p:sp>
        <p:nvSpPr>
          <p:cNvPr id="2" name="Rechteck 1">
            <a:extLst>
              <a:ext uri="{FF2B5EF4-FFF2-40B4-BE49-F238E27FC236}">
                <a16:creationId xmlns:a16="http://schemas.microsoft.com/office/drawing/2014/main" id="{5FD8AD04-4F0F-4AB9-BB25-334AE4100A40}"/>
              </a:ext>
            </a:extLst>
          </p:cNvPr>
          <p:cNvSpPr/>
          <p:nvPr/>
        </p:nvSpPr>
        <p:spPr>
          <a:xfrm>
            <a:off x="3060290" y="3208546"/>
            <a:ext cx="4572000" cy="923330"/>
          </a:xfrm>
          <a:prstGeom prst="rect">
            <a:avLst/>
          </a:prstGeom>
        </p:spPr>
        <p:txBody>
          <a:bodyPr>
            <a:spAutoFit/>
          </a:bodyPr>
          <a:lstStyle/>
          <a:p>
            <a:r>
              <a:rPr lang="de-DE" sz="600" dirty="0">
                <a:latin typeface="Arial" panose="020B0604020202020204" pitchFamily="34" charset="0"/>
                <a:cs typeface="Arial" panose="020B0604020202020204" pitchFamily="34" charset="0"/>
              </a:rPr>
              <a:t>Alle Rechte vorbehalten.</a:t>
            </a:r>
            <a:endParaRPr lang="de-AT" sz="600" dirty="0">
              <a:latin typeface="Arial" panose="020B0604020202020204" pitchFamily="34" charset="0"/>
              <a:cs typeface="Arial" panose="020B0604020202020204" pitchFamily="34" charset="0"/>
            </a:endParaRPr>
          </a:p>
          <a:p>
            <a:r>
              <a:rPr lang="de-DE" sz="600" dirty="0">
                <a:latin typeface="Arial" panose="020B0604020202020204" pitchFamily="34" charset="0"/>
                <a:cs typeface="Arial" panose="020B0604020202020204" pitchFamily="34" charset="0"/>
              </a:rPr>
              <a:t>Die Informationen in dieser Publikation sind allgemeiner Art und sind nicht auf die individuelle Situation einer natürlichen oder juristischen Person abgestimmt. Obwohl wir uns bemühen, zuverlässige und aktuelle Informationen zu liefern, können wir keine Haftung dafür übernehmen, dass diese Informationen so zutreffend sind, wie sie dies zum Zeitpunkt ihres Eingangs waren oder dass sie dies auch in Zukunft sein werden. Die Informationen haben lediglich den Zweck, Sie für die jeweilige Problematik zu sensibilisieren, um gegebenenfalls rechtzeitig den Rat eines Wirtschaftsprüfers, Steuerberaters oder Rechtsanwaltes Ihres Vertrauens in Anspruch nehmen zu können. Die zur Verfügung gestellten Informationen können eine individuelle Beratung nicht ersetzen. Es ist daher in jedem Falle notwendig, durch eine fachkundige Person, die unter Berücksichtigung der konkreten Umstände des Einzelfalles eine gründliche Analyse der betreffenden Situation vorgenommen hat, beraten zu werden.</a:t>
            </a:r>
            <a:endParaRPr lang="de-AT"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10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a:bodyPr>
          <a:lstStyle/>
          <a:p>
            <a:pPr marL="0" indent="0">
              <a:buNone/>
            </a:pPr>
            <a:r>
              <a:rPr lang="de-AT" u="sng" dirty="0"/>
              <a:t>§ 1 Abs 2 EStG:</a:t>
            </a:r>
          </a:p>
          <a:p>
            <a:pPr marL="0" indent="0">
              <a:buNone/>
            </a:pPr>
            <a:r>
              <a:rPr lang="de-AT" dirty="0"/>
              <a:t>„Der unbeschränkten Einkommensteuerpflicht unterliegen jene natürlichen Personen, die </a:t>
            </a:r>
          </a:p>
          <a:p>
            <a:pPr lvl="1"/>
            <a:r>
              <a:rPr lang="de-AT" sz="1400" dirty="0"/>
              <a:t>im Inland einen Wohnsitz oder</a:t>
            </a:r>
          </a:p>
          <a:p>
            <a:pPr lvl="1"/>
            <a:r>
              <a:rPr lang="de-AT" sz="1400" dirty="0"/>
              <a:t>gewöhnlichen Aufenthalt haben.“</a:t>
            </a:r>
          </a:p>
          <a:p>
            <a:pPr lvl="1"/>
            <a:endParaRPr lang="de-AT" dirty="0"/>
          </a:p>
          <a:p>
            <a:pPr marL="0" indent="0">
              <a:buNone/>
            </a:pPr>
            <a:r>
              <a:rPr lang="de-AT" u="sng" dirty="0"/>
              <a:t>§ 1 Abs 3 EStG:</a:t>
            </a:r>
          </a:p>
          <a:p>
            <a:pPr marL="0" indent="0">
              <a:buNone/>
            </a:pPr>
            <a:r>
              <a:rPr lang="de-AT" dirty="0"/>
              <a:t>„Der beschränkten Einkommensteuerpflicht unterliegen jene natürlichen Personen, die </a:t>
            </a:r>
            <a:r>
              <a:rPr lang="de-AT" u="sng" dirty="0"/>
              <a:t>weder</a:t>
            </a:r>
          </a:p>
          <a:p>
            <a:pPr lvl="1"/>
            <a:r>
              <a:rPr lang="de-AT" sz="1400" dirty="0"/>
              <a:t>im Inland einen Wohnsitz oder</a:t>
            </a:r>
          </a:p>
          <a:p>
            <a:pPr lvl="1"/>
            <a:r>
              <a:rPr lang="de-AT" sz="1400" dirty="0"/>
              <a:t>gewöhnlichen Aufenthalt haben.“</a:t>
            </a:r>
          </a:p>
          <a:p>
            <a:pPr marL="457200" lvl="1" indent="0">
              <a:buNone/>
            </a:pPr>
            <a:endParaRPr lang="de-AT" sz="1400" dirty="0"/>
          </a:p>
          <a:p>
            <a:pPr marL="0" indent="0">
              <a:buNone/>
            </a:pPr>
            <a:r>
              <a:rPr lang="de-AT" dirty="0">
                <a:sym typeface="Wingdings" panose="05000000000000000000" pitchFamily="2" charset="2"/>
              </a:rPr>
              <a:t> Steuerpflicht für Einkünfte gem. § 98 EStG</a:t>
            </a:r>
            <a:endParaRPr lang="de-AT" dirty="0"/>
          </a:p>
          <a:p>
            <a:pPr lvl="1"/>
            <a:endParaRPr lang="de-AT" dirty="0"/>
          </a:p>
          <a:p>
            <a:pPr lvl="1"/>
            <a:endParaRPr lang="de-AT" dirty="0"/>
          </a:p>
        </p:txBody>
      </p:sp>
      <p:sp>
        <p:nvSpPr>
          <p:cNvPr id="3" name="Textplatzhalter 2"/>
          <p:cNvSpPr>
            <a:spLocks noGrp="1"/>
          </p:cNvSpPr>
          <p:nvPr>
            <p:ph type="body" sz="quarter" idx="10"/>
          </p:nvPr>
        </p:nvSpPr>
        <p:spPr>
          <a:xfrm>
            <a:off x="306000" y="182120"/>
            <a:ext cx="7969320" cy="838729"/>
          </a:xfrm>
        </p:spPr>
        <p:txBody>
          <a:bodyPr>
            <a:normAutofit/>
          </a:bodyPr>
          <a:lstStyle/>
          <a:p>
            <a:r>
              <a:rPr lang="de-AT" sz="2400" b="1" dirty="0"/>
              <a:t>Steuerpflicht von natürlichen Personen in Österreich</a:t>
            </a:r>
          </a:p>
        </p:txBody>
      </p:sp>
    </p:spTree>
    <p:extLst>
      <p:ext uri="{BB962C8B-B14F-4D97-AF65-F5344CB8AC3E}">
        <p14:creationId xmlns:p14="http://schemas.microsoft.com/office/powerpoint/2010/main" val="263981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fontScale="92500" lnSpcReduction="10000"/>
          </a:bodyPr>
          <a:lstStyle/>
          <a:p>
            <a:pPr marL="0" indent="0">
              <a:buNone/>
            </a:pPr>
            <a:r>
              <a:rPr lang="de-AT" u="sng" dirty="0"/>
              <a:t>§ 98 </a:t>
            </a:r>
            <a:r>
              <a:rPr lang="de-AT" u="sng" dirty="0" err="1"/>
              <a:t>Abs</a:t>
            </a:r>
            <a:r>
              <a:rPr lang="de-AT" u="sng" dirty="0"/>
              <a:t> 1 Z 4 EStG:</a:t>
            </a:r>
          </a:p>
          <a:p>
            <a:pPr marL="0" indent="0">
              <a:buNone/>
            </a:pPr>
            <a:r>
              <a:rPr lang="de-AT" dirty="0"/>
              <a:t>„Der beschränkten Einkommensteuerpflicht unterliegen die Einkünfte aus nichtselbständiger Arbeit, die</a:t>
            </a:r>
          </a:p>
          <a:p>
            <a:pPr lvl="1"/>
            <a:r>
              <a:rPr lang="de-AT" dirty="0"/>
              <a:t>Im Inland oder auf österreichischen Schiffen </a:t>
            </a:r>
            <a:r>
              <a:rPr lang="de-AT" u="sng" dirty="0"/>
              <a:t>ausgeübt</a:t>
            </a:r>
            <a:r>
              <a:rPr lang="de-AT" dirty="0"/>
              <a:t> oder </a:t>
            </a:r>
            <a:r>
              <a:rPr lang="de-AT" u="sng" dirty="0"/>
              <a:t>verwertet</a:t>
            </a:r>
            <a:r>
              <a:rPr lang="de-AT" dirty="0"/>
              <a:t> wird oder worden ist</a:t>
            </a:r>
          </a:p>
          <a:p>
            <a:pPr lvl="1"/>
            <a:r>
              <a:rPr lang="de-AT" dirty="0"/>
              <a:t>Aus inländischen öffentlichen Kassen mit Rücksicht auf ein gegenwärtiges oder früheres Dienstverhältnis gewährt werden“</a:t>
            </a:r>
          </a:p>
          <a:p>
            <a:pPr lvl="1"/>
            <a:endParaRPr lang="de-AT" dirty="0"/>
          </a:p>
          <a:p>
            <a:pPr marL="0" indent="0">
              <a:buNone/>
            </a:pPr>
            <a:r>
              <a:rPr lang="de-AT" dirty="0"/>
              <a:t>„Ausübung“ bezieht sich auf die persönliche Anwesenheit in jenem Staat, in dem der Arbeitnehmer tatsächlich anwesend/tätig ist. Nicht relevant dabei ist:</a:t>
            </a:r>
          </a:p>
          <a:p>
            <a:r>
              <a:rPr lang="de-AT" dirty="0"/>
              <a:t>Gewisse Dauer der Tätigkeit</a:t>
            </a:r>
          </a:p>
          <a:p>
            <a:r>
              <a:rPr lang="de-AT" dirty="0"/>
              <a:t>Schwerpunkt der Tätigkeit</a:t>
            </a:r>
          </a:p>
          <a:p>
            <a:r>
              <a:rPr lang="de-AT" dirty="0"/>
              <a:t>Ansässigkeit des Arbeitnehmers</a:t>
            </a:r>
          </a:p>
          <a:p>
            <a:endParaRPr lang="de-AT" dirty="0"/>
          </a:p>
          <a:p>
            <a:pPr marL="0" indent="0">
              <a:buNone/>
            </a:pPr>
            <a:r>
              <a:rPr lang="de-AT" dirty="0"/>
              <a:t>Auslegung des Verwertungstatbestandes sehr weit (auch vorbereitende Arbeiten dazugezählt)</a:t>
            </a:r>
          </a:p>
          <a:p>
            <a:pPr marL="0" indent="0">
              <a:buNone/>
            </a:pPr>
            <a:r>
              <a:rPr lang="de-AT" dirty="0"/>
              <a:t>	</a:t>
            </a:r>
            <a:r>
              <a:rPr lang="de-AT" dirty="0" err="1"/>
              <a:t>idR</a:t>
            </a:r>
            <a:r>
              <a:rPr lang="de-AT" dirty="0"/>
              <a:t> nur relevant in Nicht-DBA-Fällen</a:t>
            </a:r>
          </a:p>
          <a:p>
            <a:pPr marL="0" indent="0">
              <a:buNone/>
            </a:pPr>
            <a:r>
              <a:rPr lang="de-AT" dirty="0"/>
              <a:t>	In DBA-Fällen DBA EVO zu beachten (siehe nachfolgend)</a:t>
            </a:r>
          </a:p>
          <a:p>
            <a:pPr marL="0" indent="0">
              <a:buNone/>
            </a:pPr>
            <a:endParaRPr lang="de-AT" dirty="0"/>
          </a:p>
          <a:p>
            <a:pPr lvl="1"/>
            <a:endParaRPr lang="de-AT" dirty="0"/>
          </a:p>
          <a:p>
            <a:pPr lvl="1"/>
            <a:endParaRPr lang="de-AT" dirty="0"/>
          </a:p>
        </p:txBody>
      </p:sp>
      <p:sp>
        <p:nvSpPr>
          <p:cNvPr id="3" name="Textplatzhalter 2"/>
          <p:cNvSpPr>
            <a:spLocks noGrp="1"/>
          </p:cNvSpPr>
          <p:nvPr>
            <p:ph type="body" sz="quarter" idx="10"/>
          </p:nvPr>
        </p:nvSpPr>
        <p:spPr/>
        <p:txBody>
          <a:bodyPr>
            <a:normAutofit lnSpcReduction="10000"/>
          </a:bodyPr>
          <a:lstStyle/>
          <a:p>
            <a:r>
              <a:rPr lang="de-AT" sz="2400" b="1" dirty="0"/>
              <a:t>Inländische Besteuerungsrechte bei beschränkter</a:t>
            </a:r>
          </a:p>
          <a:p>
            <a:r>
              <a:rPr lang="de-AT" sz="2400" b="1" dirty="0"/>
              <a:t>Steuerpflicht</a:t>
            </a:r>
          </a:p>
        </p:txBody>
      </p:sp>
    </p:spTree>
    <p:extLst>
      <p:ext uri="{BB962C8B-B14F-4D97-AF65-F5344CB8AC3E}">
        <p14:creationId xmlns:p14="http://schemas.microsoft.com/office/powerpoint/2010/main" val="175594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312485" y="1211580"/>
            <a:ext cx="7924095" cy="3437159"/>
          </a:xfrm>
        </p:spPr>
        <p:txBody>
          <a:bodyPr>
            <a:normAutofit lnSpcReduction="10000"/>
          </a:bodyPr>
          <a:lstStyle/>
          <a:p>
            <a:pPr marL="0" indent="0">
              <a:buNone/>
            </a:pPr>
            <a:r>
              <a:rPr lang="de-AT" u="sng" dirty="0"/>
              <a:t>§ 70 EStG:</a:t>
            </a:r>
          </a:p>
          <a:p>
            <a:pPr>
              <a:buAutoNum type="arabicParenBoth"/>
            </a:pPr>
            <a:r>
              <a:rPr lang="de-AT" dirty="0"/>
              <a:t>„Beschränkt lohnsteuerpflichtig sind Arbeitnehmer, wenn sie</a:t>
            </a:r>
          </a:p>
          <a:p>
            <a:pPr lvl="1"/>
            <a:r>
              <a:rPr lang="de-AT" dirty="0"/>
              <a:t>keinen Wohnsitz oder keinen gewöhnlichen Aufenthalt im Inland haben (§1 Abs 3 EStG)</a:t>
            </a:r>
          </a:p>
          <a:p>
            <a:pPr lvl="1"/>
            <a:r>
              <a:rPr lang="de-AT" dirty="0"/>
              <a:t>den Ausübungstatbestand erfüllen (§ 98 Abs 1 Z 4)</a:t>
            </a:r>
          </a:p>
          <a:p>
            <a:pPr marL="0" indent="0">
              <a:buNone/>
            </a:pPr>
            <a:endParaRPr lang="de-AT" dirty="0"/>
          </a:p>
          <a:p>
            <a:pPr marL="0" indent="0">
              <a:buNone/>
            </a:pPr>
            <a:r>
              <a:rPr lang="de-AT" dirty="0"/>
              <a:t>(2) Die Lohnsteuer wird grundsätzlich berechnet soweit nicht Z 2 (Tätigkeit als Künstler, Sportler, </a:t>
            </a:r>
            <a:r>
              <a:rPr lang="de-AT" dirty="0" err="1"/>
              <a:t>etc</a:t>
            </a:r>
            <a:r>
              <a:rPr lang="de-AT" dirty="0"/>
              <a:t>) zur Anwendung kommt</a:t>
            </a:r>
          </a:p>
          <a:p>
            <a:pPr lvl="1"/>
            <a:r>
              <a:rPr lang="de-AT" dirty="0"/>
              <a:t>Mit Berücksichtigung diverser Absetzbeträge (§ 33 </a:t>
            </a:r>
            <a:r>
              <a:rPr lang="de-AT" dirty="0" err="1"/>
              <a:t>Abs</a:t>
            </a:r>
            <a:r>
              <a:rPr lang="de-AT" dirty="0"/>
              <a:t> 5 Z 1 und 2 sowie </a:t>
            </a:r>
            <a:r>
              <a:rPr lang="de-AT" dirty="0" err="1"/>
              <a:t>Abs</a:t>
            </a:r>
            <a:r>
              <a:rPr lang="de-AT" dirty="0"/>
              <a:t> 6)</a:t>
            </a:r>
          </a:p>
          <a:p>
            <a:pPr lvl="1"/>
            <a:r>
              <a:rPr lang="de-AT" dirty="0"/>
              <a:t>Unter Verwendung des Lohnsteuertarifs (§ 66)“</a:t>
            </a:r>
            <a:endParaRPr lang="de-AT" u="sng" dirty="0"/>
          </a:p>
          <a:p>
            <a:pPr marL="0" indent="0">
              <a:buNone/>
            </a:pPr>
            <a:endParaRPr lang="de-AT" u="sng" dirty="0"/>
          </a:p>
          <a:p>
            <a:pPr marL="0" indent="0">
              <a:buNone/>
            </a:pPr>
            <a:r>
              <a:rPr lang="de-AT" u="sng" dirty="0"/>
              <a:t>§ 42 (2) EStG:</a:t>
            </a:r>
          </a:p>
          <a:p>
            <a:pPr marL="0" indent="0">
              <a:buNone/>
            </a:pPr>
            <a:r>
              <a:rPr lang="de-AT" dirty="0"/>
              <a:t>„Der beschränkt Steuerpflichtige hat eine Steuererklärung über die inländischen Einkünfte für das abgelaufene Kalenderjahr (Veranlagungszeitraum) abzugeben, wenn er vom Finanzamt dazu aufgefordert wird oder wenn die gesamten inländischen Einkünfte, die gemäß § 102 zur Einkommensteuer zu veranlagen sind, mehr als 2000 Euro betragen.“	</a:t>
            </a:r>
            <a:endParaRPr lang="de-AT" b="1" dirty="0"/>
          </a:p>
        </p:txBody>
      </p:sp>
      <p:sp>
        <p:nvSpPr>
          <p:cNvPr id="3" name="Textplatzhalter 2"/>
          <p:cNvSpPr>
            <a:spLocks noGrp="1"/>
          </p:cNvSpPr>
          <p:nvPr>
            <p:ph type="body" sz="quarter" idx="10"/>
          </p:nvPr>
        </p:nvSpPr>
        <p:spPr/>
        <p:txBody>
          <a:bodyPr>
            <a:noAutofit/>
          </a:bodyPr>
          <a:lstStyle/>
          <a:p>
            <a:r>
              <a:rPr lang="de-AT" sz="2400" b="1" dirty="0"/>
              <a:t>Veranlagung beschränkt steuerpflichtiger</a:t>
            </a:r>
          </a:p>
          <a:p>
            <a:r>
              <a:rPr lang="de-AT" sz="2400" b="1" dirty="0"/>
              <a:t>Arbeitnehmer</a:t>
            </a:r>
          </a:p>
        </p:txBody>
      </p:sp>
    </p:spTree>
    <p:extLst>
      <p:ext uri="{BB962C8B-B14F-4D97-AF65-F5344CB8AC3E}">
        <p14:creationId xmlns:p14="http://schemas.microsoft.com/office/powerpoint/2010/main" val="370356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normAutofit lnSpcReduction="10000"/>
          </a:bodyPr>
          <a:lstStyle/>
          <a:p>
            <a:pPr marL="0" indent="0">
              <a:buNone/>
            </a:pPr>
            <a:r>
              <a:rPr lang="de-AT" u="sng" dirty="0"/>
              <a:t>§ 99 </a:t>
            </a:r>
            <a:r>
              <a:rPr lang="de-AT" u="sng" dirty="0" err="1"/>
              <a:t>Abs</a:t>
            </a:r>
            <a:r>
              <a:rPr lang="de-AT" u="sng" dirty="0"/>
              <a:t> 1 Z 5 EStG</a:t>
            </a:r>
            <a:r>
              <a:rPr lang="de-AT" dirty="0"/>
              <a:t>:</a:t>
            </a:r>
          </a:p>
          <a:p>
            <a:pPr marL="0" indent="0">
              <a:buNone/>
            </a:pPr>
            <a:r>
              <a:rPr lang="de-AT" dirty="0"/>
              <a:t>„Die Einkommenssteuer beschränkt Steuerpflichtiger wird durch Steuerabzug erhoben (Abzugsteuer): bei Einkünften aus im Inland ausgeübter kaufmännischer oder technischer Beratung und bei Einkünften aus der Gestellung von Arbeitskräften zur inländischen Arbeitsausübung.“</a:t>
            </a:r>
          </a:p>
          <a:p>
            <a:pPr marL="0" indent="0">
              <a:buNone/>
            </a:pPr>
            <a:r>
              <a:rPr lang="de-AT" u="sng" dirty="0"/>
              <a:t>§ 100 </a:t>
            </a:r>
            <a:r>
              <a:rPr lang="de-AT" u="sng" dirty="0" err="1"/>
              <a:t>Abs</a:t>
            </a:r>
            <a:r>
              <a:rPr lang="de-AT" u="sng" dirty="0"/>
              <a:t> 1 EStG:</a:t>
            </a:r>
          </a:p>
          <a:p>
            <a:pPr marL="0" indent="0">
              <a:buNone/>
            </a:pPr>
            <a:r>
              <a:rPr lang="de-AT" dirty="0"/>
              <a:t>„Die Abzugsteuer gemäß § 99 beträgt 20% (…).“</a:t>
            </a:r>
          </a:p>
          <a:p>
            <a:r>
              <a:rPr lang="de-AT" dirty="0"/>
              <a:t>Schuldner der Abzugsteuer ist der ausländische Empfänger der Einkünfte</a:t>
            </a:r>
          </a:p>
          <a:p>
            <a:r>
              <a:rPr lang="de-AT" dirty="0"/>
              <a:t>Österreichischer Auftraggeber/(wirtschaftlicher) Arbeitgeber haftet für die gesetzeskonforme Abfuhr der Steuerbeträge</a:t>
            </a:r>
          </a:p>
          <a:p>
            <a:endParaRPr lang="de-AT" dirty="0"/>
          </a:p>
          <a:p>
            <a:pPr marL="0" indent="0">
              <a:buNone/>
            </a:pPr>
            <a:r>
              <a:rPr lang="de-AT" b="1" dirty="0"/>
              <a:t>NEU</a:t>
            </a:r>
            <a:r>
              <a:rPr lang="de-AT" dirty="0"/>
              <a:t> seit StRefG 2015/2016: </a:t>
            </a:r>
            <a:r>
              <a:rPr lang="de-AT" u="sng" dirty="0"/>
              <a:t>§ 100 </a:t>
            </a:r>
            <a:r>
              <a:rPr lang="de-AT" u="sng" dirty="0" err="1"/>
              <a:t>Abs</a:t>
            </a:r>
            <a:r>
              <a:rPr lang="de-AT" u="sng" dirty="0"/>
              <a:t> 3 Z 1 EStG</a:t>
            </a:r>
            <a:r>
              <a:rPr lang="de-AT" dirty="0"/>
              <a:t>:</a:t>
            </a:r>
          </a:p>
          <a:p>
            <a:pPr marL="0" indent="0">
              <a:buNone/>
            </a:pPr>
            <a:r>
              <a:rPr lang="de-AT" dirty="0"/>
              <a:t>„Dem Empfänger der Einkünfte ist die Abzugsteuer ausnahmsweise vorzuschreiben, wenn der Schuldner die geschuldeten Beträge nicht vorschriftsmäßig gekürzt hat und die Haftung nach </a:t>
            </a:r>
            <a:r>
              <a:rPr lang="de-AT" dirty="0" err="1"/>
              <a:t>Abs</a:t>
            </a:r>
            <a:r>
              <a:rPr lang="de-AT" dirty="0"/>
              <a:t> 2 nicht oder nur erschwert durchsetzbar wäre.“</a:t>
            </a:r>
          </a:p>
          <a:p>
            <a:pPr marL="0" indent="0">
              <a:buNone/>
            </a:pPr>
            <a:endParaRPr lang="de-AT" i="1" dirty="0"/>
          </a:p>
        </p:txBody>
      </p:sp>
      <p:sp>
        <p:nvSpPr>
          <p:cNvPr id="3" name="Textplatzhalter 2"/>
          <p:cNvSpPr>
            <a:spLocks noGrp="1"/>
          </p:cNvSpPr>
          <p:nvPr>
            <p:ph type="body" sz="quarter" idx="10"/>
          </p:nvPr>
        </p:nvSpPr>
        <p:spPr/>
        <p:txBody>
          <a:bodyPr>
            <a:normAutofit/>
          </a:bodyPr>
          <a:lstStyle/>
          <a:p>
            <a:r>
              <a:rPr lang="de-AT" sz="2400" b="1" dirty="0"/>
              <a:t>Steuerabzug in besonderen Fällen</a:t>
            </a:r>
          </a:p>
        </p:txBody>
      </p:sp>
    </p:spTree>
    <p:extLst>
      <p:ext uri="{BB962C8B-B14F-4D97-AF65-F5344CB8AC3E}">
        <p14:creationId xmlns:p14="http://schemas.microsoft.com/office/powerpoint/2010/main" val="309004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marL="0" indent="0">
              <a:buNone/>
            </a:pPr>
            <a:r>
              <a:rPr lang="de-AT" dirty="0"/>
              <a:t>Erlass des BMF 27.10.2015, BMF-010221/0609-VI/8/2015:</a:t>
            </a:r>
          </a:p>
          <a:p>
            <a:r>
              <a:rPr lang="de-AT" dirty="0"/>
              <a:t>In Fällen der Entsendung von Geschäftsführern im Konzernverbund ist eine einzelfallbezogene Betrachtung anzustellen, ob es sich um eine Aktiv- oder Passivleistung handelt. </a:t>
            </a:r>
          </a:p>
          <a:p>
            <a:r>
              <a:rPr lang="de-AT" dirty="0"/>
              <a:t>Aktivleistung:</a:t>
            </a:r>
          </a:p>
          <a:p>
            <a:pPr lvl="1"/>
            <a:r>
              <a:rPr lang="de-AT" dirty="0"/>
              <a:t>im Interesse der Konzernmutter</a:t>
            </a:r>
          </a:p>
          <a:p>
            <a:pPr lvl="1"/>
            <a:r>
              <a:rPr lang="de-AT" dirty="0"/>
              <a:t>Kein Wechsel des wirtschaftlichen Arbeitgebers</a:t>
            </a:r>
          </a:p>
          <a:p>
            <a:pPr lvl="1"/>
            <a:r>
              <a:rPr lang="de-AT" dirty="0"/>
              <a:t>Besteuerungsrecht verbleibt beim entsendenden Unternehmen im Ansässigkeitsstaat</a:t>
            </a:r>
          </a:p>
          <a:p>
            <a:pPr lvl="1"/>
            <a:r>
              <a:rPr lang="de-AT" dirty="0"/>
              <a:t>das Vorliegen einer Betriebsstätte würde sofort zum Besteuerungsrecht des Tätigkeitsstaates führen</a:t>
            </a:r>
          </a:p>
          <a:p>
            <a:r>
              <a:rPr lang="de-AT" dirty="0"/>
              <a:t>Passivleistung: </a:t>
            </a:r>
          </a:p>
          <a:p>
            <a:pPr lvl="1"/>
            <a:r>
              <a:rPr lang="de-AT" dirty="0"/>
              <a:t>Eingliederung in das empfangende Unternehmen</a:t>
            </a:r>
          </a:p>
          <a:p>
            <a:pPr lvl="1"/>
            <a:r>
              <a:rPr lang="de-AT" dirty="0"/>
              <a:t>Wechsel des wirtschaftlichen Arbeitgebers zum empfangenden Unternehmen </a:t>
            </a:r>
          </a:p>
          <a:p>
            <a:pPr lvl="1"/>
            <a:r>
              <a:rPr lang="de-AT" dirty="0"/>
              <a:t>Besteuerungsrecht im Tätigkeitstaat</a:t>
            </a:r>
          </a:p>
          <a:p>
            <a:pPr lvl="1"/>
            <a:endParaRPr lang="de-AT" dirty="0"/>
          </a:p>
          <a:p>
            <a:pPr marL="457200" lvl="1" indent="0">
              <a:buNone/>
            </a:pPr>
            <a:endParaRPr lang="de-AT" dirty="0"/>
          </a:p>
        </p:txBody>
      </p:sp>
      <p:sp>
        <p:nvSpPr>
          <p:cNvPr id="3" name="Textplatzhalter 2"/>
          <p:cNvSpPr>
            <a:spLocks noGrp="1"/>
          </p:cNvSpPr>
          <p:nvPr>
            <p:ph type="body" sz="quarter" idx="10"/>
          </p:nvPr>
        </p:nvSpPr>
        <p:spPr/>
        <p:txBody>
          <a:bodyPr>
            <a:normAutofit/>
          </a:bodyPr>
          <a:lstStyle/>
          <a:p>
            <a:r>
              <a:rPr lang="de-AT" sz="2400" b="1" dirty="0"/>
              <a:t>Salzburger Steuerdialog 2015</a:t>
            </a:r>
          </a:p>
        </p:txBody>
      </p:sp>
    </p:spTree>
    <p:extLst>
      <p:ext uri="{BB962C8B-B14F-4D97-AF65-F5344CB8AC3E}">
        <p14:creationId xmlns:p14="http://schemas.microsoft.com/office/powerpoint/2010/main" val="2657908598"/>
      </p:ext>
    </p:extLst>
  </p:cSld>
  <p:clrMapOvr>
    <a:masterClrMapping/>
  </p:clrMapOvr>
</p:sld>
</file>

<file path=ppt/theme/theme1.xml><?xml version="1.0" encoding="utf-8"?>
<a:theme xmlns:a="http://schemas.openxmlformats.org/drawingml/2006/main" name="Folienmaster_new images 2014_klein">
  <a:themeElements>
    <a:clrScheme name="GRAN THORNTON">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Folienmaster_new images 2014_klein</Template>
  <TotalTime>0</TotalTime>
  <Words>2885</Words>
  <Application>Microsoft Office PowerPoint</Application>
  <PresentationFormat>Bildschirmpräsentation (16:9)</PresentationFormat>
  <Paragraphs>377</Paragraphs>
  <Slides>40</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Arial-BoldMT</vt:lpstr>
      <vt:lpstr>Calibri</vt:lpstr>
      <vt:lpstr>Garamond</vt:lpstr>
      <vt:lpstr>News Gothic Std</vt:lpstr>
      <vt:lpstr>Stempel Garamond LT Std</vt:lpstr>
      <vt:lpstr>Wingdings</vt:lpstr>
      <vt:lpstr>Folienmaster_new images 2014_klein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Schwaiger Stefanie</dc:creator>
  <cp:lastModifiedBy>Synek Claudia</cp:lastModifiedBy>
  <cp:revision>118</cp:revision>
  <cp:lastPrinted>2017-05-22T13:29:52Z</cp:lastPrinted>
  <dcterms:created xsi:type="dcterms:W3CDTF">2014-02-03T13:07:41Z</dcterms:created>
  <dcterms:modified xsi:type="dcterms:W3CDTF">2017-12-06T13:48:09Z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