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1"/>
  </p:sldMasterIdLst>
  <p:notesMasterIdLst>
    <p:notesMasterId r:id="rId17"/>
  </p:notesMasterIdLst>
  <p:handoutMasterIdLst>
    <p:handoutMasterId r:id="rId18"/>
  </p:handoutMasterIdLst>
  <p:sldIdLst>
    <p:sldId id="275" r:id="rId2"/>
    <p:sldId id="313" r:id="rId3"/>
    <p:sldId id="320" r:id="rId4"/>
    <p:sldId id="321" r:id="rId5"/>
    <p:sldId id="322" r:id="rId6"/>
    <p:sldId id="292" r:id="rId7"/>
    <p:sldId id="293" r:id="rId8"/>
    <p:sldId id="314" r:id="rId9"/>
    <p:sldId id="324" r:id="rId10"/>
    <p:sldId id="323" r:id="rId11"/>
    <p:sldId id="315" r:id="rId12"/>
    <p:sldId id="316" r:id="rId13"/>
    <p:sldId id="317" r:id="rId14"/>
    <p:sldId id="318" r:id="rId15"/>
    <p:sldId id="319" r:id="rId16"/>
  </p:sldIdLst>
  <p:sldSz cx="10383838" cy="7254875"/>
  <p:notesSz cx="6735763" cy="9799638"/>
  <p:embeddedFontLst>
    <p:embeddedFont>
      <p:font typeface="Calibri" panose="020F0502020204030204" pitchFamily="34" charset="0"/>
      <p:regular r:id="rId19"/>
      <p:bold r:id="rId20"/>
      <p:italic r:id="rId21"/>
      <p:boldItalic r:id="rId22"/>
    </p:embeddedFont>
    <p:embeddedFont>
      <p:font typeface="Verdana" panose="020B0604030504040204" pitchFamily="34" charset="0"/>
      <p:regular r:id="rId23"/>
      <p:bold r:id="rId24"/>
      <p:italic r:id="rId25"/>
      <p:boldItalic r:id="rId26"/>
    </p:embeddedFont>
    <p:embeddedFont>
      <p:font typeface="Arial Baltic" panose="020B0604020202020204" pitchFamily="34" charset="0"/>
      <p:regular r:id="rId27"/>
      <p:bold r:id="rId28"/>
      <p:italic r:id="rId29"/>
      <p:boldItalic r:id="rId30"/>
    </p:embeddedFont>
  </p:embeddedFont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589" autoAdjust="0"/>
  </p:normalViewPr>
  <p:slideViewPr>
    <p:cSldViewPr>
      <p:cViewPr>
        <p:scale>
          <a:sx n="75" d="100"/>
          <a:sy n="75" d="100"/>
        </p:scale>
        <p:origin x="-1086" y="-48"/>
      </p:cViewPr>
      <p:guideLst>
        <p:guide orient="horz" pos="2285"/>
        <p:guide pos="3270"/>
      </p:guideLst>
    </p:cSldViewPr>
  </p:slideViewPr>
  <p:notesTextViewPr>
    <p:cViewPr>
      <p:scale>
        <a:sx n="1" d="1"/>
        <a:sy n="1" d="1"/>
      </p:scale>
      <p:origin x="0" y="0"/>
    </p:cViewPr>
  </p:notesTextViewPr>
  <p:sorterViewPr>
    <p:cViewPr>
      <p:scale>
        <a:sx n="100" d="100"/>
        <a:sy n="100" d="100"/>
      </p:scale>
      <p:origin x="0" y="10680"/>
    </p:cViewPr>
  </p:sorterViewPr>
  <p:notesViewPr>
    <p:cSldViewPr>
      <p:cViewPr varScale="1">
        <p:scale>
          <a:sx n="46" d="100"/>
          <a:sy n="46" d="100"/>
        </p:scale>
        <p:origin x="-2040" y="-96"/>
      </p:cViewPr>
      <p:guideLst>
        <p:guide orient="horz" pos="3086"/>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7.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font" Target="fonts/font12.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19565" cy="490531"/>
          </a:xfrm>
          <a:prstGeom prst="rect">
            <a:avLst/>
          </a:prstGeom>
        </p:spPr>
        <p:txBody>
          <a:bodyPr vert="horz" lIns="90405" tIns="45201" rIns="90405" bIns="45201" rtlCol="0"/>
          <a:lstStyle>
            <a:lvl1pPr algn="l">
              <a:defRPr sz="1200"/>
            </a:lvl1pPr>
          </a:lstStyle>
          <a:p>
            <a:endParaRPr lang="de-AT" dirty="0"/>
          </a:p>
        </p:txBody>
      </p:sp>
      <p:sp>
        <p:nvSpPr>
          <p:cNvPr id="3" name="Datumsplatzhalter 2"/>
          <p:cNvSpPr>
            <a:spLocks noGrp="1"/>
          </p:cNvSpPr>
          <p:nvPr>
            <p:ph type="dt" sz="quarter" idx="1"/>
          </p:nvPr>
        </p:nvSpPr>
        <p:spPr>
          <a:xfrm>
            <a:off x="3814627" y="1"/>
            <a:ext cx="2919565" cy="490531"/>
          </a:xfrm>
          <a:prstGeom prst="rect">
            <a:avLst/>
          </a:prstGeom>
        </p:spPr>
        <p:txBody>
          <a:bodyPr vert="horz" lIns="90405" tIns="45201" rIns="90405" bIns="45201" rtlCol="0"/>
          <a:lstStyle>
            <a:lvl1pPr algn="r">
              <a:defRPr sz="1200"/>
            </a:lvl1pPr>
          </a:lstStyle>
          <a:p>
            <a:fld id="{18C70B23-1161-4EBF-9CAC-849CF664DFE6}" type="datetimeFigureOut">
              <a:rPr lang="de-AT" smtClean="0"/>
              <a:t>03.05.2016</a:t>
            </a:fld>
            <a:endParaRPr lang="de-AT" dirty="0"/>
          </a:p>
        </p:txBody>
      </p:sp>
      <p:sp>
        <p:nvSpPr>
          <p:cNvPr id="4" name="Fußzeilenplatzhalter 3"/>
          <p:cNvSpPr>
            <a:spLocks noGrp="1"/>
          </p:cNvSpPr>
          <p:nvPr>
            <p:ph type="ftr" sz="quarter" idx="2"/>
          </p:nvPr>
        </p:nvSpPr>
        <p:spPr>
          <a:xfrm>
            <a:off x="1" y="9307542"/>
            <a:ext cx="2919565" cy="490530"/>
          </a:xfrm>
          <a:prstGeom prst="rect">
            <a:avLst/>
          </a:prstGeom>
        </p:spPr>
        <p:txBody>
          <a:bodyPr vert="horz" lIns="90405" tIns="45201" rIns="90405" bIns="45201" rtlCol="0" anchor="b"/>
          <a:lstStyle>
            <a:lvl1pPr algn="l">
              <a:defRPr sz="1200"/>
            </a:lvl1pPr>
          </a:lstStyle>
          <a:p>
            <a:endParaRPr lang="de-AT" dirty="0"/>
          </a:p>
        </p:txBody>
      </p:sp>
      <p:sp>
        <p:nvSpPr>
          <p:cNvPr id="5" name="Foliennummernplatzhalter 4"/>
          <p:cNvSpPr>
            <a:spLocks noGrp="1"/>
          </p:cNvSpPr>
          <p:nvPr>
            <p:ph type="sldNum" sz="quarter" idx="3"/>
          </p:nvPr>
        </p:nvSpPr>
        <p:spPr>
          <a:xfrm>
            <a:off x="3814627" y="9307542"/>
            <a:ext cx="2919565" cy="490530"/>
          </a:xfrm>
          <a:prstGeom prst="rect">
            <a:avLst/>
          </a:prstGeom>
        </p:spPr>
        <p:txBody>
          <a:bodyPr vert="horz" lIns="90405" tIns="45201" rIns="90405" bIns="45201" rtlCol="0" anchor="b"/>
          <a:lstStyle>
            <a:lvl1pPr algn="r">
              <a:defRPr sz="1200"/>
            </a:lvl1pPr>
          </a:lstStyle>
          <a:p>
            <a:fld id="{B2F46BF2-2B77-4E64-B907-E93210C0D7C9}" type="slidenum">
              <a:rPr lang="de-AT" smtClean="0"/>
              <a:t>‹Nr.›</a:t>
            </a:fld>
            <a:endParaRPr lang="de-AT" dirty="0"/>
          </a:p>
        </p:txBody>
      </p:sp>
    </p:spTree>
    <p:extLst>
      <p:ext uri="{BB962C8B-B14F-4D97-AF65-F5344CB8AC3E}">
        <p14:creationId xmlns:p14="http://schemas.microsoft.com/office/powerpoint/2010/main" val="549426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918830" cy="489982"/>
          </a:xfrm>
          <a:prstGeom prst="rect">
            <a:avLst/>
          </a:prstGeom>
        </p:spPr>
        <p:txBody>
          <a:bodyPr vert="horz" lIns="90405" tIns="45201" rIns="90405" bIns="45201" rtlCol="0"/>
          <a:lstStyle>
            <a:lvl1pPr algn="l">
              <a:defRPr sz="1200"/>
            </a:lvl1pPr>
          </a:lstStyle>
          <a:p>
            <a:endParaRPr lang="de-AT" dirty="0"/>
          </a:p>
        </p:txBody>
      </p:sp>
      <p:sp>
        <p:nvSpPr>
          <p:cNvPr id="3" name="Datumsplatzhalter 2"/>
          <p:cNvSpPr>
            <a:spLocks noGrp="1"/>
          </p:cNvSpPr>
          <p:nvPr>
            <p:ph type="dt" idx="1"/>
          </p:nvPr>
        </p:nvSpPr>
        <p:spPr>
          <a:xfrm>
            <a:off x="3815376" y="0"/>
            <a:ext cx="2918830" cy="489982"/>
          </a:xfrm>
          <a:prstGeom prst="rect">
            <a:avLst/>
          </a:prstGeom>
        </p:spPr>
        <p:txBody>
          <a:bodyPr vert="horz" lIns="90405" tIns="45201" rIns="90405" bIns="45201" rtlCol="0"/>
          <a:lstStyle>
            <a:lvl1pPr algn="r">
              <a:defRPr sz="1200"/>
            </a:lvl1pPr>
          </a:lstStyle>
          <a:p>
            <a:fld id="{CAB57548-1AC3-4E6C-BE52-18B6FDA50F8F}" type="datetimeFigureOut">
              <a:rPr lang="de-AT" smtClean="0"/>
              <a:t>03.05.2016</a:t>
            </a:fld>
            <a:endParaRPr lang="de-AT" dirty="0"/>
          </a:p>
        </p:txBody>
      </p:sp>
      <p:sp>
        <p:nvSpPr>
          <p:cNvPr id="4" name="Folienbildplatzhalter 3"/>
          <p:cNvSpPr>
            <a:spLocks noGrp="1" noRot="1" noChangeAspect="1"/>
          </p:cNvSpPr>
          <p:nvPr>
            <p:ph type="sldImg" idx="2"/>
          </p:nvPr>
        </p:nvSpPr>
        <p:spPr>
          <a:xfrm>
            <a:off x="738188" y="735013"/>
            <a:ext cx="5259387" cy="3675062"/>
          </a:xfrm>
          <a:prstGeom prst="rect">
            <a:avLst/>
          </a:prstGeom>
          <a:noFill/>
          <a:ln w="12700">
            <a:solidFill>
              <a:prstClr val="black"/>
            </a:solidFill>
          </a:ln>
        </p:spPr>
        <p:txBody>
          <a:bodyPr vert="horz" lIns="90405" tIns="45201" rIns="90405" bIns="45201" rtlCol="0" anchor="ctr"/>
          <a:lstStyle/>
          <a:p>
            <a:endParaRPr lang="de-AT" dirty="0"/>
          </a:p>
        </p:txBody>
      </p:sp>
      <p:sp>
        <p:nvSpPr>
          <p:cNvPr id="5" name="Notizenplatzhalter 4"/>
          <p:cNvSpPr>
            <a:spLocks noGrp="1"/>
          </p:cNvSpPr>
          <p:nvPr>
            <p:ph type="body" sz="quarter" idx="3"/>
          </p:nvPr>
        </p:nvSpPr>
        <p:spPr>
          <a:xfrm>
            <a:off x="673577" y="4654829"/>
            <a:ext cx="5388610" cy="4409837"/>
          </a:xfrm>
          <a:prstGeom prst="rect">
            <a:avLst/>
          </a:prstGeom>
        </p:spPr>
        <p:txBody>
          <a:bodyPr vert="horz" lIns="90405" tIns="45201" rIns="90405" bIns="45201"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2" y="9307955"/>
            <a:ext cx="2918830" cy="489982"/>
          </a:xfrm>
          <a:prstGeom prst="rect">
            <a:avLst/>
          </a:prstGeom>
        </p:spPr>
        <p:txBody>
          <a:bodyPr vert="horz" lIns="90405" tIns="45201" rIns="90405" bIns="45201" rtlCol="0" anchor="b"/>
          <a:lstStyle>
            <a:lvl1pPr algn="l">
              <a:defRPr sz="1200"/>
            </a:lvl1pPr>
          </a:lstStyle>
          <a:p>
            <a:endParaRPr lang="de-AT" dirty="0"/>
          </a:p>
        </p:txBody>
      </p:sp>
      <p:sp>
        <p:nvSpPr>
          <p:cNvPr id="7" name="Foliennummernplatzhalter 6"/>
          <p:cNvSpPr>
            <a:spLocks noGrp="1"/>
          </p:cNvSpPr>
          <p:nvPr>
            <p:ph type="sldNum" sz="quarter" idx="5"/>
          </p:nvPr>
        </p:nvSpPr>
        <p:spPr>
          <a:xfrm>
            <a:off x="3815376" y="9307955"/>
            <a:ext cx="2918830" cy="489982"/>
          </a:xfrm>
          <a:prstGeom prst="rect">
            <a:avLst/>
          </a:prstGeom>
        </p:spPr>
        <p:txBody>
          <a:bodyPr vert="horz" lIns="90405" tIns="45201" rIns="90405" bIns="45201" rtlCol="0" anchor="b"/>
          <a:lstStyle>
            <a:lvl1pPr algn="r">
              <a:defRPr sz="1200"/>
            </a:lvl1pPr>
          </a:lstStyle>
          <a:p>
            <a:fld id="{63C614C9-ADAA-41F5-B7C9-5887D2DB5110}" type="slidenum">
              <a:rPr lang="de-AT" smtClean="0"/>
              <a:t>‹Nr.›</a:t>
            </a:fld>
            <a:endParaRPr lang="de-AT" dirty="0"/>
          </a:p>
        </p:txBody>
      </p:sp>
    </p:spTree>
    <p:extLst>
      <p:ext uri="{BB962C8B-B14F-4D97-AF65-F5344CB8AC3E}">
        <p14:creationId xmlns:p14="http://schemas.microsoft.com/office/powerpoint/2010/main" val="2838620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34480" indent="-282492" eaLnBrk="0" hangingPunct="0">
              <a:spcBef>
                <a:spcPct val="30000"/>
              </a:spcBef>
              <a:defRPr sz="1200">
                <a:solidFill>
                  <a:schemeClr val="tx1"/>
                </a:solidFill>
                <a:latin typeface="Arial" charset="0"/>
              </a:defRPr>
            </a:lvl2pPr>
            <a:lvl3pPr marL="1129970" indent="-225994" eaLnBrk="0" hangingPunct="0">
              <a:spcBef>
                <a:spcPct val="30000"/>
              </a:spcBef>
              <a:defRPr sz="1200">
                <a:solidFill>
                  <a:schemeClr val="tx1"/>
                </a:solidFill>
                <a:latin typeface="Arial" charset="0"/>
              </a:defRPr>
            </a:lvl3pPr>
            <a:lvl4pPr marL="1581958" indent="-225994" eaLnBrk="0" hangingPunct="0">
              <a:spcBef>
                <a:spcPct val="30000"/>
              </a:spcBef>
              <a:defRPr sz="1200">
                <a:solidFill>
                  <a:schemeClr val="tx1"/>
                </a:solidFill>
                <a:latin typeface="Arial" charset="0"/>
              </a:defRPr>
            </a:lvl4pPr>
            <a:lvl5pPr marL="2033946" indent="-225994" eaLnBrk="0" hangingPunct="0">
              <a:spcBef>
                <a:spcPct val="30000"/>
              </a:spcBef>
              <a:defRPr sz="1200">
                <a:solidFill>
                  <a:schemeClr val="tx1"/>
                </a:solidFill>
                <a:latin typeface="Arial" charset="0"/>
              </a:defRPr>
            </a:lvl5pPr>
            <a:lvl6pPr marL="2485934" indent="-225994" eaLnBrk="0" fontAlgn="base" hangingPunct="0">
              <a:spcBef>
                <a:spcPct val="30000"/>
              </a:spcBef>
              <a:spcAft>
                <a:spcPct val="0"/>
              </a:spcAft>
              <a:defRPr sz="1200">
                <a:solidFill>
                  <a:schemeClr val="tx1"/>
                </a:solidFill>
                <a:latin typeface="Arial" charset="0"/>
              </a:defRPr>
            </a:lvl6pPr>
            <a:lvl7pPr marL="2937921" indent="-225994" eaLnBrk="0" fontAlgn="base" hangingPunct="0">
              <a:spcBef>
                <a:spcPct val="30000"/>
              </a:spcBef>
              <a:spcAft>
                <a:spcPct val="0"/>
              </a:spcAft>
              <a:defRPr sz="1200">
                <a:solidFill>
                  <a:schemeClr val="tx1"/>
                </a:solidFill>
                <a:latin typeface="Arial" charset="0"/>
              </a:defRPr>
            </a:lvl7pPr>
            <a:lvl8pPr marL="3389909" indent="-225994" eaLnBrk="0" fontAlgn="base" hangingPunct="0">
              <a:spcBef>
                <a:spcPct val="30000"/>
              </a:spcBef>
              <a:spcAft>
                <a:spcPct val="0"/>
              </a:spcAft>
              <a:defRPr sz="1200">
                <a:solidFill>
                  <a:schemeClr val="tx1"/>
                </a:solidFill>
                <a:latin typeface="Arial" charset="0"/>
              </a:defRPr>
            </a:lvl8pPr>
            <a:lvl9pPr marL="3841897" indent="-22599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656DC6F-EFD5-4D75-9DD5-51DD9CA3E5B2}" type="slidenum">
              <a:rPr lang="de-DE" altLang="de-DE" smtClean="0"/>
              <a:pPr eaLnBrk="1" hangingPunct="1">
                <a:spcBef>
                  <a:spcPct val="0"/>
                </a:spcBef>
              </a:pPr>
              <a:t>3</a:t>
            </a:fld>
            <a:endParaRPr lang="de-DE" altLang="de-DE" smtClean="0"/>
          </a:p>
        </p:txBody>
      </p:sp>
      <p:sp>
        <p:nvSpPr>
          <p:cNvPr id="90115" name="Rectangle 2"/>
          <p:cNvSpPr>
            <a:spLocks noGrp="1" noRot="1" noChangeAspect="1" noChangeArrowheads="1" noTextEdit="1"/>
          </p:cNvSpPr>
          <p:nvPr>
            <p:ph type="sldImg"/>
          </p:nvPr>
        </p:nvSpPr>
        <p:spPr>
          <a:xfrm>
            <a:off x="738188" y="735013"/>
            <a:ext cx="5259387" cy="3675062"/>
          </a:xfrm>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tLang="de-DE" sz="1000"/>
              <a:t>§ 184. (1) Soweit die Abgabenbehörde die Grundlagen für die Abgabenerhebung nicht ermitteln oder berechnen kann, hat sie diese zu schätzen. Dabei sind alle Umstände zu berücksichtigen, die für die Schätzung von Bedeutung sind.</a:t>
            </a:r>
          </a:p>
          <a:p>
            <a:pPr eaLnBrk="1" hangingPunct="1"/>
            <a:r>
              <a:rPr lang="de-AT" altLang="de-DE" sz="1000"/>
              <a:t>Literatur:</a:t>
            </a:r>
          </a:p>
          <a:p>
            <a:pPr eaLnBrk="1" hangingPunct="1"/>
            <a:r>
              <a:rPr lang="de-AT" altLang="de-DE" sz="1000"/>
              <a:t>Ritz: „Schätzung: Sicherheitszuschlag als Strafe?“, RdW 1995/1, S 30 f</a:t>
            </a:r>
          </a:p>
          <a:p>
            <a:pPr eaLnBrk="1" hangingPunct="1"/>
            <a:r>
              <a:rPr lang="de-AT" altLang="de-DE" sz="1000"/>
              <a:t>Ritz: „Schätzungsbefugnis nur für vom Schätzungsgrund betroffene Zeiträume“, ÖStZ 15.9.1995, S 350</a:t>
            </a:r>
          </a:p>
          <a:p>
            <a:pPr eaLnBrk="1" hangingPunct="1"/>
            <a:endParaRPr lang="de-AT" altLang="de-DE" sz="1000"/>
          </a:p>
          <a:p>
            <a:pPr eaLnBrk="1" hangingPunct="1"/>
            <a:endParaRPr lang="de-AT" altLang="de-DE" sz="1000"/>
          </a:p>
          <a:p>
            <a:pPr eaLnBrk="1" hangingPunct="1"/>
            <a:endParaRPr lang="de-AT" altLang="de-DE"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34480" indent="-282492" eaLnBrk="0" hangingPunct="0">
              <a:spcBef>
                <a:spcPct val="30000"/>
              </a:spcBef>
              <a:defRPr sz="1200">
                <a:solidFill>
                  <a:schemeClr val="tx1"/>
                </a:solidFill>
                <a:latin typeface="Arial" charset="0"/>
              </a:defRPr>
            </a:lvl2pPr>
            <a:lvl3pPr marL="1129970" indent="-225994" eaLnBrk="0" hangingPunct="0">
              <a:spcBef>
                <a:spcPct val="30000"/>
              </a:spcBef>
              <a:defRPr sz="1200">
                <a:solidFill>
                  <a:schemeClr val="tx1"/>
                </a:solidFill>
                <a:latin typeface="Arial" charset="0"/>
              </a:defRPr>
            </a:lvl3pPr>
            <a:lvl4pPr marL="1581958" indent="-225994" eaLnBrk="0" hangingPunct="0">
              <a:spcBef>
                <a:spcPct val="30000"/>
              </a:spcBef>
              <a:defRPr sz="1200">
                <a:solidFill>
                  <a:schemeClr val="tx1"/>
                </a:solidFill>
                <a:latin typeface="Arial" charset="0"/>
              </a:defRPr>
            </a:lvl4pPr>
            <a:lvl5pPr marL="2033946" indent="-225994" eaLnBrk="0" hangingPunct="0">
              <a:spcBef>
                <a:spcPct val="30000"/>
              </a:spcBef>
              <a:defRPr sz="1200">
                <a:solidFill>
                  <a:schemeClr val="tx1"/>
                </a:solidFill>
                <a:latin typeface="Arial" charset="0"/>
              </a:defRPr>
            </a:lvl5pPr>
            <a:lvl6pPr marL="2485934" indent="-225994" eaLnBrk="0" fontAlgn="base" hangingPunct="0">
              <a:spcBef>
                <a:spcPct val="30000"/>
              </a:spcBef>
              <a:spcAft>
                <a:spcPct val="0"/>
              </a:spcAft>
              <a:defRPr sz="1200">
                <a:solidFill>
                  <a:schemeClr val="tx1"/>
                </a:solidFill>
                <a:latin typeface="Arial" charset="0"/>
              </a:defRPr>
            </a:lvl6pPr>
            <a:lvl7pPr marL="2937921" indent="-225994" eaLnBrk="0" fontAlgn="base" hangingPunct="0">
              <a:spcBef>
                <a:spcPct val="30000"/>
              </a:spcBef>
              <a:spcAft>
                <a:spcPct val="0"/>
              </a:spcAft>
              <a:defRPr sz="1200">
                <a:solidFill>
                  <a:schemeClr val="tx1"/>
                </a:solidFill>
                <a:latin typeface="Arial" charset="0"/>
              </a:defRPr>
            </a:lvl7pPr>
            <a:lvl8pPr marL="3389909" indent="-225994" eaLnBrk="0" fontAlgn="base" hangingPunct="0">
              <a:spcBef>
                <a:spcPct val="30000"/>
              </a:spcBef>
              <a:spcAft>
                <a:spcPct val="0"/>
              </a:spcAft>
              <a:defRPr sz="1200">
                <a:solidFill>
                  <a:schemeClr val="tx1"/>
                </a:solidFill>
                <a:latin typeface="Arial" charset="0"/>
              </a:defRPr>
            </a:lvl8pPr>
            <a:lvl9pPr marL="3841897" indent="-22599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5240C2C-4F11-4B3B-83A6-1C7642CA2C58}" type="slidenum">
              <a:rPr lang="de-DE" altLang="de-DE" smtClean="0"/>
              <a:pPr eaLnBrk="1" hangingPunct="1">
                <a:spcBef>
                  <a:spcPct val="0"/>
                </a:spcBef>
              </a:pPr>
              <a:t>4</a:t>
            </a:fld>
            <a:endParaRPr lang="de-DE" altLang="de-DE" smtClean="0"/>
          </a:p>
        </p:txBody>
      </p:sp>
      <p:sp>
        <p:nvSpPr>
          <p:cNvPr id="91139" name="Rectangle 2"/>
          <p:cNvSpPr>
            <a:spLocks noGrp="1" noRot="1" noChangeAspect="1" noChangeArrowheads="1" noTextEdit="1"/>
          </p:cNvSpPr>
          <p:nvPr>
            <p:ph type="sldImg"/>
          </p:nvPr>
        </p:nvSpPr>
        <p:spPr>
          <a:xfrm>
            <a:off x="738188" y="735013"/>
            <a:ext cx="5259387" cy="3675062"/>
          </a:xfrm>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tLang="de-DE" smtClean="0"/>
              <a:t>(2) Zu schätzen ist insbesondere dann, wenn der Abgabepflichtige über seine Angaben keine ausreichenden Aufklärungen zu geben vermag oder weitere Auskunft über Umstände verweigert, die für die Ermittlung der Grundlagen (Abs. 1) wesentlich sind.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34480" indent="-282492" eaLnBrk="0" hangingPunct="0">
              <a:spcBef>
                <a:spcPct val="30000"/>
              </a:spcBef>
              <a:defRPr sz="1200">
                <a:solidFill>
                  <a:schemeClr val="tx1"/>
                </a:solidFill>
                <a:latin typeface="Arial" charset="0"/>
              </a:defRPr>
            </a:lvl2pPr>
            <a:lvl3pPr marL="1129970" indent="-225994" eaLnBrk="0" hangingPunct="0">
              <a:spcBef>
                <a:spcPct val="30000"/>
              </a:spcBef>
              <a:defRPr sz="1200">
                <a:solidFill>
                  <a:schemeClr val="tx1"/>
                </a:solidFill>
                <a:latin typeface="Arial" charset="0"/>
              </a:defRPr>
            </a:lvl3pPr>
            <a:lvl4pPr marL="1581958" indent="-225994" eaLnBrk="0" hangingPunct="0">
              <a:spcBef>
                <a:spcPct val="30000"/>
              </a:spcBef>
              <a:defRPr sz="1200">
                <a:solidFill>
                  <a:schemeClr val="tx1"/>
                </a:solidFill>
                <a:latin typeface="Arial" charset="0"/>
              </a:defRPr>
            </a:lvl4pPr>
            <a:lvl5pPr marL="2033946" indent="-225994" eaLnBrk="0" hangingPunct="0">
              <a:spcBef>
                <a:spcPct val="30000"/>
              </a:spcBef>
              <a:defRPr sz="1200">
                <a:solidFill>
                  <a:schemeClr val="tx1"/>
                </a:solidFill>
                <a:latin typeface="Arial" charset="0"/>
              </a:defRPr>
            </a:lvl5pPr>
            <a:lvl6pPr marL="2485934" indent="-225994" eaLnBrk="0" fontAlgn="base" hangingPunct="0">
              <a:spcBef>
                <a:spcPct val="30000"/>
              </a:spcBef>
              <a:spcAft>
                <a:spcPct val="0"/>
              </a:spcAft>
              <a:defRPr sz="1200">
                <a:solidFill>
                  <a:schemeClr val="tx1"/>
                </a:solidFill>
                <a:latin typeface="Arial" charset="0"/>
              </a:defRPr>
            </a:lvl6pPr>
            <a:lvl7pPr marL="2937921" indent="-225994" eaLnBrk="0" fontAlgn="base" hangingPunct="0">
              <a:spcBef>
                <a:spcPct val="30000"/>
              </a:spcBef>
              <a:spcAft>
                <a:spcPct val="0"/>
              </a:spcAft>
              <a:defRPr sz="1200">
                <a:solidFill>
                  <a:schemeClr val="tx1"/>
                </a:solidFill>
                <a:latin typeface="Arial" charset="0"/>
              </a:defRPr>
            </a:lvl7pPr>
            <a:lvl8pPr marL="3389909" indent="-225994" eaLnBrk="0" fontAlgn="base" hangingPunct="0">
              <a:spcBef>
                <a:spcPct val="30000"/>
              </a:spcBef>
              <a:spcAft>
                <a:spcPct val="0"/>
              </a:spcAft>
              <a:defRPr sz="1200">
                <a:solidFill>
                  <a:schemeClr val="tx1"/>
                </a:solidFill>
                <a:latin typeface="Arial" charset="0"/>
              </a:defRPr>
            </a:lvl8pPr>
            <a:lvl9pPr marL="3841897" indent="-22599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E1984A3-A225-4D21-92AA-7ECBFA7147F2}" type="slidenum">
              <a:rPr lang="de-DE" altLang="de-DE" smtClean="0"/>
              <a:pPr eaLnBrk="1" hangingPunct="1">
                <a:spcBef>
                  <a:spcPct val="0"/>
                </a:spcBef>
              </a:pPr>
              <a:t>5</a:t>
            </a:fld>
            <a:endParaRPr lang="de-DE" altLang="de-DE" smtClean="0"/>
          </a:p>
        </p:txBody>
      </p:sp>
      <p:sp>
        <p:nvSpPr>
          <p:cNvPr id="92163" name="Rectangle 2"/>
          <p:cNvSpPr>
            <a:spLocks noGrp="1" noRot="1" noChangeAspect="1" noChangeArrowheads="1" noTextEdit="1"/>
          </p:cNvSpPr>
          <p:nvPr>
            <p:ph type="sldImg"/>
          </p:nvPr>
        </p:nvSpPr>
        <p:spPr>
          <a:xfrm>
            <a:off x="738188" y="735013"/>
            <a:ext cx="5259387" cy="3675062"/>
          </a:xfrm>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tLang="de-DE" smtClean="0"/>
              <a:t>(3) Zu schätzen ist ferner, wenn der Abgabepflichtige Bücher oder Aufzeichnungen, die er nach den Abgabenvorschriften zu führen hat, nicht vorlegt oder wenn die Bücher oder Aufzeichnungen sachlich unrichtig sind oder solche formelle Mängel aufweisen, die geeignet sind, die sachliche Richtigkeit der Bücher oder Aufzeichnungen in Zweifel zu ziehen.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FCFB99-097C-401E-AD9C-F066F6620847}" type="slidenum">
              <a:rPr lang="de-DE"/>
              <a:pPr/>
              <a:t>11</a:t>
            </a:fld>
            <a:endParaRPr lang="de-DE"/>
          </a:p>
        </p:txBody>
      </p:sp>
      <p:sp>
        <p:nvSpPr>
          <p:cNvPr id="51202" name="Rectangle 2"/>
          <p:cNvSpPr>
            <a:spLocks noGrp="1" noRot="1" noChangeAspect="1" noChangeArrowheads="1" noTextEdit="1"/>
          </p:cNvSpPr>
          <p:nvPr>
            <p:ph type="sldImg"/>
          </p:nvPr>
        </p:nvSpPr>
        <p:spPr>
          <a:xfrm>
            <a:off x="738188" y="735013"/>
            <a:ext cx="5259387" cy="3675062"/>
          </a:xfrm>
          <a:ln/>
        </p:spPr>
      </p:sp>
      <p:sp>
        <p:nvSpPr>
          <p:cNvPr id="51203" name="Rectangle 3"/>
          <p:cNvSpPr>
            <a:spLocks noGrp="1" noChangeArrowheads="1"/>
          </p:cNvSpPr>
          <p:nvPr>
            <p:ph type="body" idx="1"/>
          </p:nvPr>
        </p:nvSpPr>
        <p:spPr/>
        <p:txBody>
          <a:bodyPr/>
          <a:lstStyle/>
          <a:p>
            <a:r>
              <a:rPr lang="de-AT"/>
              <a:t>BAO § 141 i. d. F. BGBl.-Nr. vor 1990</a:t>
            </a:r>
          </a:p>
          <a:p>
            <a:r>
              <a:rPr lang="de-AT"/>
              <a:t>                                                                </a:t>
            </a:r>
          </a:p>
          <a:p>
            <a:r>
              <a:rPr lang="de-AT"/>
              <a:t>                        5. Hilfeleistung bei Amtshandlungen</a:t>
            </a:r>
          </a:p>
          <a:p>
            <a:r>
              <a:rPr lang="de-AT"/>
              <a:t>§ 141. (1) Die Abgabepflichtigen haben den Organen der Abgabenbehörde die Vornahme der zur Durchführung der Abgabengesetze </a:t>
            </a:r>
          </a:p>
          <a:p>
            <a:r>
              <a:rPr lang="de-AT"/>
              <a:t>notwendigen Amtshandlungen zu ermöglichen. Sie haben zu dulden, daß Organe der Abgabenbehörde zu diesem Zweck ihre Grundstücke, </a:t>
            </a:r>
          </a:p>
          <a:p>
            <a:r>
              <a:rPr lang="de-AT"/>
              <a:t>Geschäfts- und Betriebsräume innerhalb der üblichen Geschäfts- oder Arbeitszeit betreten, haben diesen Organen die erforderlichen Auskünfte </a:t>
            </a:r>
          </a:p>
          <a:p>
            <a:r>
              <a:rPr lang="de-AT"/>
              <a:t>zu erteilen und einen zur Durchführung der Amtshandlungen geeigneten Raum sowie die notwendigen Hilfsmittel unentgeltlich beizustellen.</a:t>
            </a:r>
          </a:p>
          <a:p>
            <a:r>
              <a:rPr lang="de-AT"/>
              <a:t>(2) Die im Abs. 1 geregelten Verpflichtungen treffen auch Personen, denen nach den Abgabenvorschriften als Haftungspflichtigen die </a:t>
            </a:r>
          </a:p>
          <a:p>
            <a:r>
              <a:rPr lang="de-AT"/>
              <a:t>Entrichtung oder Einbehaltung von Abgaben obliegt sowie Personen, die zur Zahlung gegen Verrechnung mit der Abgabenbehörde verpflichtet </a:t>
            </a:r>
          </a:p>
          <a:p>
            <a:r>
              <a:rPr lang="de-AT"/>
              <a:t>sind.</a:t>
            </a:r>
          </a:p>
          <a:p>
            <a:endParaRPr lang="de-A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78788" y="2253714"/>
            <a:ext cx="8826262" cy="1555096"/>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557576" y="4111096"/>
            <a:ext cx="7268687" cy="185402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r>
              <a:rPr lang="de-DE" smtClean="0"/>
              <a:t>3.05.2016, Wien</a:t>
            </a:r>
            <a:endParaRPr lang="de-AT" dirty="0"/>
          </a:p>
        </p:txBody>
      </p:sp>
      <p:sp>
        <p:nvSpPr>
          <p:cNvPr id="5" name="Fußzeilenplatzhalter 4"/>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6" name="Foliennummernplatzhalter 5"/>
          <p:cNvSpPr>
            <a:spLocks noGrp="1"/>
          </p:cNvSpPr>
          <p:nvPr>
            <p:ph type="sldNum" sz="quarter" idx="12"/>
          </p:nvPr>
        </p:nvSpPr>
        <p:spPr/>
        <p:txBody>
          <a:bodyPr/>
          <a:lstStyle/>
          <a:p>
            <a:fld id="{CE4246C1-389B-48A5-A654-30A48A5D4CD5}" type="slidenum">
              <a:rPr lang="de-AT" smtClean="0"/>
              <a:t>‹Nr.›</a:t>
            </a:fld>
            <a:endParaRPr lang="de-AT" dirty="0"/>
          </a:p>
        </p:txBody>
      </p:sp>
    </p:spTree>
    <p:extLst>
      <p:ext uri="{BB962C8B-B14F-4D97-AF65-F5344CB8AC3E}">
        <p14:creationId xmlns:p14="http://schemas.microsoft.com/office/powerpoint/2010/main" val="2833546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r>
              <a:rPr lang="de-DE" smtClean="0"/>
              <a:t>3.05.2016, Wien</a:t>
            </a:r>
            <a:endParaRPr lang="de-AT" dirty="0"/>
          </a:p>
        </p:txBody>
      </p:sp>
      <p:sp>
        <p:nvSpPr>
          <p:cNvPr id="5" name="Fußzeilenplatzhalter 4"/>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6" name="Foliennummernplatzhalter 5"/>
          <p:cNvSpPr>
            <a:spLocks noGrp="1"/>
          </p:cNvSpPr>
          <p:nvPr>
            <p:ph type="sldNum" sz="quarter" idx="12"/>
          </p:nvPr>
        </p:nvSpPr>
        <p:spPr/>
        <p:txBody>
          <a:bodyPr/>
          <a:lstStyle/>
          <a:p>
            <a:fld id="{CE4246C1-389B-48A5-A654-30A48A5D4CD5}" type="slidenum">
              <a:rPr lang="de-AT" smtClean="0"/>
              <a:t>‹Nr.›</a:t>
            </a:fld>
            <a:endParaRPr lang="de-AT" dirty="0"/>
          </a:p>
        </p:txBody>
      </p:sp>
    </p:spTree>
    <p:extLst>
      <p:ext uri="{BB962C8B-B14F-4D97-AF65-F5344CB8AC3E}">
        <p14:creationId xmlns:p14="http://schemas.microsoft.com/office/powerpoint/2010/main" val="2808565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528282" y="307325"/>
            <a:ext cx="2336364" cy="6547860"/>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519192" y="307325"/>
            <a:ext cx="6836027" cy="654786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r>
              <a:rPr lang="de-DE" smtClean="0"/>
              <a:t>3.05.2016, Wien</a:t>
            </a:r>
            <a:endParaRPr lang="de-AT" dirty="0"/>
          </a:p>
        </p:txBody>
      </p:sp>
      <p:sp>
        <p:nvSpPr>
          <p:cNvPr id="5" name="Fußzeilenplatzhalter 4"/>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6" name="Foliennummernplatzhalter 5"/>
          <p:cNvSpPr>
            <a:spLocks noGrp="1"/>
          </p:cNvSpPr>
          <p:nvPr>
            <p:ph type="sldNum" sz="quarter" idx="12"/>
          </p:nvPr>
        </p:nvSpPr>
        <p:spPr/>
        <p:txBody>
          <a:bodyPr/>
          <a:lstStyle/>
          <a:p>
            <a:fld id="{CE4246C1-389B-48A5-A654-30A48A5D4CD5}" type="slidenum">
              <a:rPr lang="de-AT" smtClean="0"/>
              <a:t>‹Nr.›</a:t>
            </a:fld>
            <a:endParaRPr lang="de-AT" dirty="0"/>
          </a:p>
        </p:txBody>
      </p:sp>
    </p:spTree>
    <p:extLst>
      <p:ext uri="{BB962C8B-B14F-4D97-AF65-F5344CB8AC3E}">
        <p14:creationId xmlns:p14="http://schemas.microsoft.com/office/powerpoint/2010/main" val="3529677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el und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Textplatzhalter 2"/>
          <p:cNvSpPr>
            <a:spLocks noGrp="1"/>
          </p:cNvSpPr>
          <p:nvPr>
            <p:ph type="body"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r>
              <a:rPr lang="de-DE" smtClean="0"/>
              <a:t>3.05.2016, Wien</a:t>
            </a:r>
            <a:endParaRPr lang="de-AT" dirty="0"/>
          </a:p>
        </p:txBody>
      </p:sp>
      <p:sp>
        <p:nvSpPr>
          <p:cNvPr id="5" name="Fußzeilenplatzhalter 4"/>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6" name="Foliennummernplatzhalter 5"/>
          <p:cNvSpPr>
            <a:spLocks noGrp="1"/>
          </p:cNvSpPr>
          <p:nvPr>
            <p:ph type="sldNum" sz="quarter" idx="12"/>
          </p:nvPr>
        </p:nvSpPr>
        <p:spPr/>
        <p:txBody>
          <a:bodyPr/>
          <a:lstStyle/>
          <a:p>
            <a:fld id="{CE4246C1-389B-48A5-A654-30A48A5D4CD5}" type="slidenum">
              <a:rPr lang="de-AT" smtClean="0"/>
              <a:t>‹Nr.›</a:t>
            </a:fld>
            <a:endParaRPr lang="de-AT" dirty="0"/>
          </a:p>
        </p:txBody>
      </p:sp>
    </p:spTree>
    <p:extLst>
      <p:ext uri="{BB962C8B-B14F-4D97-AF65-F5344CB8AC3E}">
        <p14:creationId xmlns:p14="http://schemas.microsoft.com/office/powerpoint/2010/main" val="283288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r>
              <a:rPr lang="de-DE" smtClean="0"/>
              <a:t>3.05.2016, Wien</a:t>
            </a:r>
            <a:endParaRPr lang="de-AT" dirty="0"/>
          </a:p>
        </p:txBody>
      </p:sp>
      <p:sp>
        <p:nvSpPr>
          <p:cNvPr id="5" name="Fußzeilenplatzhalter 4"/>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6" name="Foliennummernplatzhalter 5"/>
          <p:cNvSpPr>
            <a:spLocks noGrp="1"/>
          </p:cNvSpPr>
          <p:nvPr>
            <p:ph type="sldNum" sz="quarter" idx="12"/>
          </p:nvPr>
        </p:nvSpPr>
        <p:spPr/>
        <p:txBody>
          <a:bodyPr/>
          <a:lstStyle/>
          <a:p>
            <a:fld id="{CE4246C1-389B-48A5-A654-30A48A5D4CD5}" type="slidenum">
              <a:rPr lang="de-AT" smtClean="0"/>
              <a:t>‹Nr.›</a:t>
            </a:fld>
            <a:endParaRPr lang="de-AT" dirty="0"/>
          </a:p>
        </p:txBody>
      </p:sp>
    </p:spTree>
    <p:extLst>
      <p:ext uri="{BB962C8B-B14F-4D97-AF65-F5344CB8AC3E}">
        <p14:creationId xmlns:p14="http://schemas.microsoft.com/office/powerpoint/2010/main" val="1442031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20252" y="4661930"/>
            <a:ext cx="8826262" cy="1440899"/>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820252" y="3074927"/>
            <a:ext cx="8826262" cy="158700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r>
              <a:rPr lang="de-DE" smtClean="0"/>
              <a:t>3.05.2016, Wien</a:t>
            </a:r>
            <a:endParaRPr lang="de-AT" dirty="0"/>
          </a:p>
        </p:txBody>
      </p:sp>
      <p:sp>
        <p:nvSpPr>
          <p:cNvPr id="5" name="Fußzeilenplatzhalter 4"/>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6" name="Foliennummernplatzhalter 5"/>
          <p:cNvSpPr>
            <a:spLocks noGrp="1"/>
          </p:cNvSpPr>
          <p:nvPr>
            <p:ph type="sldNum" sz="quarter" idx="12"/>
          </p:nvPr>
        </p:nvSpPr>
        <p:spPr/>
        <p:txBody>
          <a:bodyPr/>
          <a:lstStyle/>
          <a:p>
            <a:fld id="{CE4246C1-389B-48A5-A654-30A48A5D4CD5}" type="slidenum">
              <a:rPr lang="de-AT" smtClean="0"/>
              <a:t>‹Nr.›</a:t>
            </a:fld>
            <a:endParaRPr lang="de-AT" dirty="0"/>
          </a:p>
        </p:txBody>
      </p:sp>
    </p:spTree>
    <p:extLst>
      <p:ext uri="{BB962C8B-B14F-4D97-AF65-F5344CB8AC3E}">
        <p14:creationId xmlns:p14="http://schemas.microsoft.com/office/powerpoint/2010/main" val="3590565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519192" y="1790207"/>
            <a:ext cx="4586195" cy="50649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5278451" y="1790207"/>
            <a:ext cx="4586195" cy="50649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r>
              <a:rPr lang="de-DE" smtClean="0"/>
              <a:t>3.05.2016, Wien</a:t>
            </a:r>
            <a:endParaRPr lang="de-AT" dirty="0"/>
          </a:p>
        </p:txBody>
      </p:sp>
      <p:sp>
        <p:nvSpPr>
          <p:cNvPr id="6" name="Fußzeilenplatzhalter 5"/>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7" name="Foliennummernplatzhalter 6"/>
          <p:cNvSpPr>
            <a:spLocks noGrp="1"/>
          </p:cNvSpPr>
          <p:nvPr>
            <p:ph type="sldNum" sz="quarter" idx="12"/>
          </p:nvPr>
        </p:nvSpPr>
        <p:spPr/>
        <p:txBody>
          <a:bodyPr/>
          <a:lstStyle/>
          <a:p>
            <a:fld id="{CE4246C1-389B-48A5-A654-30A48A5D4CD5}" type="slidenum">
              <a:rPr lang="de-AT" smtClean="0"/>
              <a:t>‹Nr.›</a:t>
            </a:fld>
            <a:endParaRPr lang="de-AT" dirty="0"/>
          </a:p>
        </p:txBody>
      </p:sp>
    </p:spTree>
    <p:extLst>
      <p:ext uri="{BB962C8B-B14F-4D97-AF65-F5344CB8AC3E}">
        <p14:creationId xmlns:p14="http://schemas.microsoft.com/office/powerpoint/2010/main" val="72606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19192" y="290531"/>
            <a:ext cx="9345454" cy="1209146"/>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519192" y="1623952"/>
            <a:ext cx="4587998" cy="67678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519192" y="2300737"/>
            <a:ext cx="4587998" cy="41799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5274847" y="1623952"/>
            <a:ext cx="4589801" cy="67678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274847" y="2300737"/>
            <a:ext cx="4589801" cy="41799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r>
              <a:rPr lang="de-DE" smtClean="0"/>
              <a:t>3.05.2016, Wien</a:t>
            </a:r>
            <a:endParaRPr lang="de-AT" dirty="0"/>
          </a:p>
        </p:txBody>
      </p:sp>
      <p:sp>
        <p:nvSpPr>
          <p:cNvPr id="8" name="Fußzeilenplatzhalter 7"/>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9" name="Foliennummernplatzhalter 8"/>
          <p:cNvSpPr>
            <a:spLocks noGrp="1"/>
          </p:cNvSpPr>
          <p:nvPr>
            <p:ph type="sldNum" sz="quarter" idx="12"/>
          </p:nvPr>
        </p:nvSpPr>
        <p:spPr/>
        <p:txBody>
          <a:bodyPr/>
          <a:lstStyle/>
          <a:p>
            <a:fld id="{CE4246C1-389B-48A5-A654-30A48A5D4CD5}" type="slidenum">
              <a:rPr lang="de-AT" smtClean="0"/>
              <a:t>‹Nr.›</a:t>
            </a:fld>
            <a:endParaRPr lang="de-AT" dirty="0"/>
          </a:p>
        </p:txBody>
      </p:sp>
    </p:spTree>
    <p:extLst>
      <p:ext uri="{BB962C8B-B14F-4D97-AF65-F5344CB8AC3E}">
        <p14:creationId xmlns:p14="http://schemas.microsoft.com/office/powerpoint/2010/main" val="4052463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r>
              <a:rPr lang="de-DE" smtClean="0"/>
              <a:t>3.05.2016, Wien</a:t>
            </a:r>
            <a:endParaRPr lang="de-AT" dirty="0"/>
          </a:p>
        </p:txBody>
      </p:sp>
      <p:sp>
        <p:nvSpPr>
          <p:cNvPr id="4" name="Fußzeilenplatzhalter 3"/>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5" name="Foliennummernplatzhalter 4"/>
          <p:cNvSpPr>
            <a:spLocks noGrp="1"/>
          </p:cNvSpPr>
          <p:nvPr>
            <p:ph type="sldNum" sz="quarter" idx="12"/>
          </p:nvPr>
        </p:nvSpPr>
        <p:spPr/>
        <p:txBody>
          <a:bodyPr/>
          <a:lstStyle/>
          <a:p>
            <a:fld id="{CE4246C1-389B-48A5-A654-30A48A5D4CD5}" type="slidenum">
              <a:rPr lang="de-AT" smtClean="0"/>
              <a:t>‹Nr.›</a:t>
            </a:fld>
            <a:endParaRPr lang="de-AT" dirty="0"/>
          </a:p>
        </p:txBody>
      </p:sp>
    </p:spTree>
    <p:extLst>
      <p:ext uri="{BB962C8B-B14F-4D97-AF65-F5344CB8AC3E}">
        <p14:creationId xmlns:p14="http://schemas.microsoft.com/office/powerpoint/2010/main" val="236338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3.05.2016, Wien</a:t>
            </a:r>
            <a:endParaRPr lang="de-AT" dirty="0"/>
          </a:p>
        </p:txBody>
      </p:sp>
      <p:sp>
        <p:nvSpPr>
          <p:cNvPr id="3" name="Fußzeilenplatzhalter 2"/>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4" name="Foliennummernplatzhalter 3"/>
          <p:cNvSpPr>
            <a:spLocks noGrp="1"/>
          </p:cNvSpPr>
          <p:nvPr>
            <p:ph type="sldNum" sz="quarter" idx="12"/>
          </p:nvPr>
        </p:nvSpPr>
        <p:spPr/>
        <p:txBody>
          <a:bodyPr/>
          <a:lstStyle/>
          <a:p>
            <a:fld id="{CE4246C1-389B-48A5-A654-30A48A5D4CD5}" type="slidenum">
              <a:rPr lang="de-AT" smtClean="0"/>
              <a:t>‹Nr.›</a:t>
            </a:fld>
            <a:endParaRPr lang="de-AT" dirty="0"/>
          </a:p>
        </p:txBody>
      </p:sp>
    </p:spTree>
    <p:extLst>
      <p:ext uri="{BB962C8B-B14F-4D97-AF65-F5344CB8AC3E}">
        <p14:creationId xmlns:p14="http://schemas.microsoft.com/office/powerpoint/2010/main" val="3625701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19194" y="288852"/>
            <a:ext cx="3416211" cy="1229298"/>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4059792" y="288853"/>
            <a:ext cx="5804854" cy="6191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519194" y="1518151"/>
            <a:ext cx="3416211" cy="4962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3.05.2016, Wien</a:t>
            </a:r>
            <a:endParaRPr lang="de-AT" dirty="0"/>
          </a:p>
        </p:txBody>
      </p:sp>
      <p:sp>
        <p:nvSpPr>
          <p:cNvPr id="6" name="Fußzeilenplatzhalter 5"/>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7" name="Foliennummernplatzhalter 6"/>
          <p:cNvSpPr>
            <a:spLocks noGrp="1"/>
          </p:cNvSpPr>
          <p:nvPr>
            <p:ph type="sldNum" sz="quarter" idx="12"/>
          </p:nvPr>
        </p:nvSpPr>
        <p:spPr/>
        <p:txBody>
          <a:bodyPr/>
          <a:lstStyle/>
          <a:p>
            <a:fld id="{CE4246C1-389B-48A5-A654-30A48A5D4CD5}" type="slidenum">
              <a:rPr lang="de-AT" smtClean="0"/>
              <a:t>‹Nr.›</a:t>
            </a:fld>
            <a:endParaRPr lang="de-AT" dirty="0"/>
          </a:p>
        </p:txBody>
      </p:sp>
    </p:spTree>
    <p:extLst>
      <p:ext uri="{BB962C8B-B14F-4D97-AF65-F5344CB8AC3E}">
        <p14:creationId xmlns:p14="http://schemas.microsoft.com/office/powerpoint/2010/main" val="92340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035305" y="5078414"/>
            <a:ext cx="6230303" cy="599535"/>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2035305" y="648238"/>
            <a:ext cx="6230303" cy="43529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dirty="0"/>
          </a:p>
        </p:txBody>
      </p:sp>
      <p:sp>
        <p:nvSpPr>
          <p:cNvPr id="4" name="Textplatzhalter 3"/>
          <p:cNvSpPr>
            <a:spLocks noGrp="1"/>
          </p:cNvSpPr>
          <p:nvPr>
            <p:ph type="body" sz="half" idx="2"/>
          </p:nvPr>
        </p:nvSpPr>
        <p:spPr>
          <a:xfrm>
            <a:off x="2035305" y="5677948"/>
            <a:ext cx="6230303" cy="8514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3.05.2016, Wien</a:t>
            </a:r>
            <a:endParaRPr lang="de-AT" dirty="0"/>
          </a:p>
        </p:txBody>
      </p:sp>
      <p:sp>
        <p:nvSpPr>
          <p:cNvPr id="6" name="Fußzeilenplatzhalter 5"/>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7" name="Foliennummernplatzhalter 6"/>
          <p:cNvSpPr>
            <a:spLocks noGrp="1"/>
          </p:cNvSpPr>
          <p:nvPr>
            <p:ph type="sldNum" sz="quarter" idx="12"/>
          </p:nvPr>
        </p:nvSpPr>
        <p:spPr/>
        <p:txBody>
          <a:bodyPr/>
          <a:lstStyle/>
          <a:p>
            <a:fld id="{CE4246C1-389B-48A5-A654-30A48A5D4CD5}" type="slidenum">
              <a:rPr lang="de-AT" smtClean="0"/>
              <a:t>‹Nr.›</a:t>
            </a:fld>
            <a:endParaRPr lang="de-AT" dirty="0"/>
          </a:p>
        </p:txBody>
      </p:sp>
    </p:spTree>
    <p:extLst>
      <p:ext uri="{BB962C8B-B14F-4D97-AF65-F5344CB8AC3E}">
        <p14:creationId xmlns:p14="http://schemas.microsoft.com/office/powerpoint/2010/main" val="237792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519192" y="290531"/>
            <a:ext cx="9345454" cy="1209146"/>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519192" y="1692805"/>
            <a:ext cx="9345454" cy="4787882"/>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519192" y="6724196"/>
            <a:ext cx="2422896" cy="38625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smtClean="0"/>
              <a:t>3.05.2016, Wien</a:t>
            </a:r>
            <a:endParaRPr lang="de-AT" dirty="0"/>
          </a:p>
        </p:txBody>
      </p:sp>
      <p:sp>
        <p:nvSpPr>
          <p:cNvPr id="5" name="Fußzeilenplatzhalter 4"/>
          <p:cNvSpPr>
            <a:spLocks noGrp="1"/>
          </p:cNvSpPr>
          <p:nvPr>
            <p:ph type="ftr" sz="quarter" idx="3"/>
          </p:nvPr>
        </p:nvSpPr>
        <p:spPr>
          <a:xfrm>
            <a:off x="3547812" y="6724196"/>
            <a:ext cx="3288215" cy="38625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Registrierkassenpflicht - Konsequenzen                                                                             FH Camus, Bilanztage, WP/StB Hannes Mitterer</a:t>
            </a:r>
            <a:endParaRPr lang="de-AT" dirty="0"/>
          </a:p>
        </p:txBody>
      </p:sp>
      <p:sp>
        <p:nvSpPr>
          <p:cNvPr id="6" name="Foliennummernplatzhalter 5"/>
          <p:cNvSpPr>
            <a:spLocks noGrp="1"/>
          </p:cNvSpPr>
          <p:nvPr>
            <p:ph type="sldNum" sz="quarter" idx="4"/>
          </p:nvPr>
        </p:nvSpPr>
        <p:spPr>
          <a:xfrm>
            <a:off x="7441750" y="6724196"/>
            <a:ext cx="2422896" cy="386255"/>
          </a:xfrm>
          <a:prstGeom prst="rect">
            <a:avLst/>
          </a:prstGeom>
        </p:spPr>
        <p:txBody>
          <a:bodyPr vert="horz" lIns="91440" tIns="45720" rIns="91440" bIns="45720" rtlCol="0" anchor="ctr"/>
          <a:lstStyle>
            <a:lvl1pPr algn="r">
              <a:defRPr sz="1200">
                <a:solidFill>
                  <a:schemeClr val="tx1">
                    <a:tint val="75000"/>
                  </a:schemeClr>
                </a:solidFill>
              </a:defRPr>
            </a:lvl1pPr>
          </a:lstStyle>
          <a:p>
            <a:fld id="{CE4246C1-389B-48A5-A654-30A48A5D4CD5}" type="slidenum">
              <a:rPr lang="de-AT" smtClean="0"/>
              <a:t>‹Nr.›</a:t>
            </a:fld>
            <a:endParaRPr lang="de-AT" dirty="0"/>
          </a:p>
        </p:txBody>
      </p:sp>
    </p:spTree>
    <p:extLst>
      <p:ext uri="{BB962C8B-B14F-4D97-AF65-F5344CB8AC3E}">
        <p14:creationId xmlns:p14="http://schemas.microsoft.com/office/powerpoint/2010/main" val="358558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27423" y="1611213"/>
            <a:ext cx="8826262" cy="1555096"/>
          </a:xfrm>
        </p:spPr>
        <p:txBody>
          <a:bodyPr/>
          <a:lstStyle/>
          <a:p>
            <a:r>
              <a:rPr lang="de-DE" dirty="0" smtClean="0">
                <a:solidFill>
                  <a:srgbClr val="C00000"/>
                </a:solidFill>
                <a:latin typeface="Verdana"/>
              </a:rPr>
              <a:t>Registrierkassenpflicht – Konsequenzen?</a:t>
            </a:r>
            <a:endParaRPr lang="de-AT" dirty="0">
              <a:solidFill>
                <a:srgbClr val="C00000"/>
              </a:solidFill>
            </a:endParaRPr>
          </a:p>
        </p:txBody>
      </p:sp>
      <p:sp>
        <p:nvSpPr>
          <p:cNvPr id="3" name="Untertitel 2"/>
          <p:cNvSpPr>
            <a:spLocks noGrp="1"/>
          </p:cNvSpPr>
          <p:nvPr>
            <p:ph type="subTitle" idx="1"/>
          </p:nvPr>
        </p:nvSpPr>
        <p:spPr>
          <a:xfrm>
            <a:off x="1663527" y="3771453"/>
            <a:ext cx="7344816" cy="2520280"/>
          </a:xfrm>
        </p:spPr>
        <p:txBody>
          <a:bodyPr/>
          <a:lstStyle/>
          <a:p>
            <a:r>
              <a:rPr lang="de-DE" dirty="0" smtClean="0"/>
              <a:t>FH Campus - Bilanzabend</a:t>
            </a:r>
          </a:p>
          <a:p>
            <a:r>
              <a:rPr lang="de-DE" dirty="0" smtClean="0"/>
              <a:t>3. Mai 2016</a:t>
            </a:r>
          </a:p>
          <a:p>
            <a:r>
              <a:rPr lang="de-DE" dirty="0" smtClean="0"/>
              <a:t>WP/StB KR Hannes Mitterer </a:t>
            </a:r>
          </a:p>
        </p:txBody>
      </p:sp>
    </p:spTree>
    <p:extLst>
      <p:ext uri="{BB962C8B-B14F-4D97-AF65-F5344CB8AC3E}">
        <p14:creationId xmlns:p14="http://schemas.microsoft.com/office/powerpoint/2010/main" val="1969951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C00000"/>
                </a:solidFill>
              </a:rPr>
              <a:t>Finanzpolizei und Kassennachschau</a:t>
            </a:r>
            <a:endParaRPr lang="de-AT" dirty="0">
              <a:solidFill>
                <a:srgbClr val="C00000"/>
              </a:solidFill>
            </a:endParaRPr>
          </a:p>
        </p:txBody>
      </p:sp>
      <p:sp>
        <p:nvSpPr>
          <p:cNvPr id="3" name="Inhaltsplatzhalter 2"/>
          <p:cNvSpPr>
            <a:spLocks noGrp="1"/>
          </p:cNvSpPr>
          <p:nvPr>
            <p:ph idx="1"/>
          </p:nvPr>
        </p:nvSpPr>
        <p:spPr/>
        <p:txBody>
          <a:bodyPr/>
          <a:lstStyle/>
          <a:p>
            <a:r>
              <a:rPr lang="de-DE" dirty="0" smtClean="0"/>
              <a:t>§ 12 AVOG</a:t>
            </a:r>
          </a:p>
          <a:p>
            <a:r>
              <a:rPr lang="de-DE" dirty="0" smtClean="0"/>
              <a:t>§ 141 BAO</a:t>
            </a:r>
          </a:p>
          <a:p>
            <a:r>
              <a:rPr lang="de-DE" dirty="0" smtClean="0"/>
              <a:t>§ 143 BAO</a:t>
            </a:r>
          </a:p>
          <a:p>
            <a:r>
              <a:rPr lang="de-DE" dirty="0" smtClean="0"/>
              <a:t>§ 144 BAO</a:t>
            </a:r>
          </a:p>
          <a:p>
            <a:r>
              <a:rPr lang="de-DE" dirty="0" smtClean="0"/>
              <a:t>Gefahr in Verzug</a:t>
            </a:r>
          </a:p>
          <a:p>
            <a:r>
              <a:rPr lang="de-DE" dirty="0" smtClean="0"/>
              <a:t>§ 283 BAO Maßnahmenbeschwerde</a:t>
            </a:r>
            <a:endParaRPr lang="de-AT" dirty="0"/>
          </a:p>
        </p:txBody>
      </p:sp>
      <p:sp>
        <p:nvSpPr>
          <p:cNvPr id="4" name="Datumsplatzhalter 3"/>
          <p:cNvSpPr>
            <a:spLocks noGrp="1"/>
          </p:cNvSpPr>
          <p:nvPr>
            <p:ph type="dt" sz="half" idx="10"/>
          </p:nvPr>
        </p:nvSpPr>
        <p:spPr/>
        <p:txBody>
          <a:bodyPr/>
          <a:lstStyle/>
          <a:p>
            <a:r>
              <a:rPr lang="de-DE" smtClean="0"/>
              <a:t>3.05.2016, Wien</a:t>
            </a:r>
            <a:endParaRPr lang="de-AT" dirty="0"/>
          </a:p>
        </p:txBody>
      </p:sp>
      <p:sp>
        <p:nvSpPr>
          <p:cNvPr id="5" name="Fußzeilenplatzhalter 4"/>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6" name="Foliennummernplatzhalter 5"/>
          <p:cNvSpPr>
            <a:spLocks noGrp="1"/>
          </p:cNvSpPr>
          <p:nvPr>
            <p:ph type="sldNum" sz="quarter" idx="12"/>
          </p:nvPr>
        </p:nvSpPr>
        <p:spPr/>
        <p:txBody>
          <a:bodyPr/>
          <a:lstStyle/>
          <a:p>
            <a:fld id="{CE4246C1-389B-48A5-A654-30A48A5D4CD5}" type="slidenum">
              <a:rPr lang="de-AT" smtClean="0"/>
              <a:t>10</a:t>
            </a:fld>
            <a:endParaRPr lang="de-AT" dirty="0"/>
          </a:p>
        </p:txBody>
      </p:sp>
    </p:spTree>
    <p:extLst>
      <p:ext uri="{BB962C8B-B14F-4D97-AF65-F5344CB8AC3E}">
        <p14:creationId xmlns:p14="http://schemas.microsoft.com/office/powerpoint/2010/main" val="34332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48885" y="300607"/>
            <a:ext cx="9415761" cy="1276321"/>
          </a:xfrm>
        </p:spPr>
        <p:txBody>
          <a:bodyPr>
            <a:normAutofit fontScale="90000"/>
          </a:bodyPr>
          <a:lstStyle/>
          <a:p>
            <a:r>
              <a:rPr lang="de-DE" sz="4000" dirty="0">
                <a:solidFill>
                  <a:srgbClr val="C00000"/>
                </a:solidFill>
                <a:latin typeface="Verdana" pitchFamily="34" charset="0"/>
                <a:cs typeface="Arial" charset="0"/>
              </a:rPr>
              <a:t>Hilfeleistung bei Amtshandlungen</a:t>
            </a:r>
            <a:r>
              <a:rPr lang="de-DE" sz="4000" dirty="0">
                <a:solidFill>
                  <a:srgbClr val="990033"/>
                </a:solidFill>
                <a:latin typeface="Verdana" pitchFamily="34" charset="0"/>
                <a:cs typeface="Arial" charset="0"/>
              </a:rPr>
              <a:t/>
            </a:r>
            <a:br>
              <a:rPr lang="de-DE" sz="4000" dirty="0">
                <a:solidFill>
                  <a:srgbClr val="990033"/>
                </a:solidFill>
                <a:latin typeface="Verdana" pitchFamily="34" charset="0"/>
                <a:cs typeface="Arial" charset="0"/>
              </a:rPr>
            </a:br>
            <a:endParaRPr lang="de-DE" sz="4000" dirty="0">
              <a:solidFill>
                <a:srgbClr val="990033"/>
              </a:solidFill>
              <a:latin typeface="Verdana" pitchFamily="34" charset="0"/>
              <a:cs typeface="Arial" charset="0"/>
            </a:endParaRPr>
          </a:p>
        </p:txBody>
      </p:sp>
      <p:sp>
        <p:nvSpPr>
          <p:cNvPr id="50179" name="Rectangle 3"/>
          <p:cNvSpPr>
            <a:spLocks noGrp="1" noChangeArrowheads="1"/>
          </p:cNvSpPr>
          <p:nvPr>
            <p:ph type="body" idx="1"/>
          </p:nvPr>
        </p:nvSpPr>
        <p:spPr/>
        <p:txBody>
          <a:bodyPr/>
          <a:lstStyle/>
          <a:p>
            <a:pPr>
              <a:lnSpc>
                <a:spcPct val="120000"/>
              </a:lnSpc>
              <a:buClr>
                <a:srgbClr val="990033"/>
              </a:buClr>
              <a:buFont typeface="Wingdings" pitchFamily="2" charset="2"/>
              <a:buChar char="ð"/>
            </a:pPr>
            <a:r>
              <a:rPr lang="de-DE" sz="2600">
                <a:cs typeface="Arial" charset="0"/>
              </a:rPr>
              <a:t>Nachschau, Außenprüfung, Augenschein</a:t>
            </a:r>
          </a:p>
          <a:p>
            <a:pPr>
              <a:lnSpc>
                <a:spcPct val="120000"/>
              </a:lnSpc>
              <a:buClr>
                <a:srgbClr val="990033"/>
              </a:buClr>
              <a:buFont typeface="Wingdings" pitchFamily="2" charset="2"/>
              <a:buChar char="ð"/>
            </a:pPr>
            <a:r>
              <a:rPr lang="de-DE" sz="2600">
                <a:cs typeface="Arial" charset="0"/>
              </a:rPr>
              <a:t>Duldungspflichten</a:t>
            </a:r>
          </a:p>
          <a:p>
            <a:pPr>
              <a:lnSpc>
                <a:spcPct val="120000"/>
              </a:lnSpc>
              <a:buClr>
                <a:srgbClr val="990033"/>
              </a:buClr>
              <a:buFont typeface="Wingdings" pitchFamily="2" charset="2"/>
              <a:buChar char="ð"/>
            </a:pPr>
            <a:r>
              <a:rPr lang="de-DE" sz="2600">
                <a:cs typeface="Arial" charset="0"/>
              </a:rPr>
              <a:t>Auskunftspflichten</a:t>
            </a:r>
          </a:p>
          <a:p>
            <a:pPr>
              <a:lnSpc>
                <a:spcPct val="120000"/>
              </a:lnSpc>
              <a:buClr>
                <a:srgbClr val="990033"/>
              </a:buClr>
              <a:buFont typeface="Wingdings" pitchFamily="2" charset="2"/>
              <a:buChar char="ð"/>
            </a:pPr>
            <a:r>
              <a:rPr lang="de-DE" sz="2600">
                <a:cs typeface="Arial" charset="0"/>
              </a:rPr>
              <a:t>Beistellungspflichten</a:t>
            </a:r>
          </a:p>
          <a:p>
            <a:pPr>
              <a:lnSpc>
                <a:spcPct val="120000"/>
              </a:lnSpc>
              <a:buClr>
                <a:srgbClr val="990033"/>
              </a:buClr>
              <a:buFont typeface="Wingdings" pitchFamily="2" charset="2"/>
              <a:buChar char="ð"/>
            </a:pPr>
            <a:r>
              <a:rPr lang="de-DE" sz="2600">
                <a:cs typeface="Arial" charset="0"/>
              </a:rPr>
              <a:t>geeigneter Raum</a:t>
            </a:r>
          </a:p>
          <a:p>
            <a:pPr>
              <a:lnSpc>
                <a:spcPct val="120000"/>
              </a:lnSpc>
              <a:buClr>
                <a:srgbClr val="990033"/>
              </a:buClr>
              <a:buFont typeface="Wingdings" pitchFamily="2" charset="2"/>
              <a:buChar char="ð"/>
            </a:pPr>
            <a:r>
              <a:rPr lang="de-DE" sz="2600">
                <a:cs typeface="Arial" charset="0"/>
              </a:rPr>
              <a:t>kein Argument für Betriebsprüfer im Betrieb</a:t>
            </a:r>
          </a:p>
          <a:p>
            <a:pPr>
              <a:lnSpc>
                <a:spcPct val="120000"/>
              </a:lnSpc>
              <a:buClr>
                <a:srgbClr val="990033"/>
              </a:buClr>
              <a:buFont typeface="Wingdings" pitchFamily="2" charset="2"/>
              <a:buChar char="ð"/>
            </a:pPr>
            <a:r>
              <a:rPr lang="de-DE" sz="2600">
                <a:cs typeface="Arial" charset="0"/>
              </a:rPr>
              <a:t>möglich und zumutbar</a:t>
            </a:r>
          </a:p>
          <a:p>
            <a:pPr>
              <a:lnSpc>
                <a:spcPct val="120000"/>
              </a:lnSpc>
              <a:buClr>
                <a:srgbClr val="990033"/>
              </a:buClr>
              <a:buFont typeface="Wingdings" pitchFamily="2" charset="2"/>
              <a:buChar char="ð"/>
            </a:pPr>
            <a:r>
              <a:rPr lang="de-DE" sz="2600">
                <a:cs typeface="Arial" charset="0"/>
              </a:rPr>
              <a:t>Zwangsstrafe</a:t>
            </a:r>
            <a:r>
              <a:rPr lang="de-DE" sz="2000">
                <a:latin typeface="Verdana" pitchFamily="34" charset="0"/>
              </a:rPr>
              <a:t> </a:t>
            </a:r>
          </a:p>
        </p:txBody>
      </p:sp>
      <p:sp>
        <p:nvSpPr>
          <p:cNvPr id="2" name="Datumsplatzhalter 1"/>
          <p:cNvSpPr>
            <a:spLocks noGrp="1"/>
          </p:cNvSpPr>
          <p:nvPr>
            <p:ph type="dt" sz="half" idx="10"/>
          </p:nvPr>
        </p:nvSpPr>
        <p:spPr/>
        <p:txBody>
          <a:bodyPr/>
          <a:lstStyle/>
          <a:p>
            <a:r>
              <a:rPr lang="de-DE" smtClean="0"/>
              <a:t>3.05.2016, Wien</a:t>
            </a:r>
            <a:endParaRPr lang="de-AT" dirty="0"/>
          </a:p>
        </p:txBody>
      </p:sp>
      <p:sp>
        <p:nvSpPr>
          <p:cNvPr id="3" name="Fußzeilenplatzhalter 2"/>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4" name="Foliennummernplatzhalter 3"/>
          <p:cNvSpPr>
            <a:spLocks noGrp="1"/>
          </p:cNvSpPr>
          <p:nvPr>
            <p:ph type="sldNum" sz="quarter" idx="12"/>
          </p:nvPr>
        </p:nvSpPr>
        <p:spPr/>
        <p:txBody>
          <a:bodyPr/>
          <a:lstStyle/>
          <a:p>
            <a:fld id="{CE4246C1-389B-48A5-A654-30A48A5D4CD5}" type="slidenum">
              <a:rPr lang="de-AT" smtClean="0"/>
              <a:t>11</a:t>
            </a:fld>
            <a:endParaRPr lang="de-AT" dirty="0"/>
          </a:p>
        </p:txBody>
      </p:sp>
    </p:spTree>
    <p:extLst>
      <p:ext uri="{BB962C8B-B14F-4D97-AF65-F5344CB8AC3E}">
        <p14:creationId xmlns:p14="http://schemas.microsoft.com/office/powerpoint/2010/main" val="1516647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519192" y="541162"/>
            <a:ext cx="9345454" cy="707886"/>
          </a:xfrm>
        </p:spPr>
        <p:txBody>
          <a:bodyPr>
            <a:spAutoFit/>
          </a:bodyPr>
          <a:lstStyle/>
          <a:p>
            <a:r>
              <a:rPr lang="de-AT" sz="4000" dirty="0">
                <a:solidFill>
                  <a:srgbClr val="C00000"/>
                </a:solidFill>
              </a:rPr>
              <a:t>Auskunftsverlangen gem. § 143 BAO</a:t>
            </a:r>
          </a:p>
        </p:txBody>
      </p:sp>
      <p:sp>
        <p:nvSpPr>
          <p:cNvPr id="104451" name="Rectangle 3"/>
          <p:cNvSpPr>
            <a:spLocks noGrp="1" noChangeArrowheads="1"/>
          </p:cNvSpPr>
          <p:nvPr>
            <p:ph type="body" idx="1"/>
          </p:nvPr>
        </p:nvSpPr>
        <p:spPr/>
        <p:txBody>
          <a:bodyPr/>
          <a:lstStyle/>
          <a:p>
            <a:pPr>
              <a:lnSpc>
                <a:spcPct val="90000"/>
              </a:lnSpc>
            </a:pPr>
            <a:r>
              <a:rPr lang="de-AT" sz="2600"/>
              <a:t>nur abgabenrechtlich relevante Fragen zulässig</a:t>
            </a:r>
          </a:p>
          <a:p>
            <a:pPr>
              <a:lnSpc>
                <a:spcPct val="90000"/>
              </a:lnSpc>
            </a:pPr>
            <a:r>
              <a:rPr lang="de-AT" sz="2600"/>
              <a:t>gegenüber Jedermann</a:t>
            </a:r>
          </a:p>
          <a:p>
            <a:pPr lvl="1">
              <a:lnSpc>
                <a:spcPct val="90000"/>
              </a:lnSpc>
            </a:pPr>
            <a:r>
              <a:rPr lang="de-AT" sz="2200"/>
              <a:t>mE keine Berechtigung, DN während Dienstzeit zu befragen</a:t>
            </a:r>
          </a:p>
          <a:p>
            <a:pPr lvl="1">
              <a:lnSpc>
                <a:spcPct val="90000"/>
              </a:lnSpc>
            </a:pPr>
            <a:r>
              <a:rPr lang="de-AT" sz="2200"/>
              <a:t>nicht nur in eigenen Angelegenheiten</a:t>
            </a:r>
          </a:p>
          <a:p>
            <a:pPr>
              <a:lnSpc>
                <a:spcPct val="90000"/>
              </a:lnSpc>
            </a:pPr>
            <a:r>
              <a:rPr lang="de-AT" sz="2600"/>
              <a:t>Erforderlichkeit</a:t>
            </a:r>
          </a:p>
          <a:p>
            <a:pPr>
              <a:lnSpc>
                <a:spcPct val="90000"/>
              </a:lnSpc>
            </a:pPr>
            <a:r>
              <a:rPr lang="de-AT" sz="2600"/>
              <a:t>Verhältnismäßigkeit</a:t>
            </a:r>
          </a:p>
          <a:p>
            <a:pPr>
              <a:lnSpc>
                <a:spcPct val="90000"/>
              </a:lnSpc>
            </a:pPr>
            <a:r>
              <a:rPr lang="de-AT" sz="2600"/>
              <a:t>Zumutbarkeit</a:t>
            </a:r>
          </a:p>
          <a:p>
            <a:pPr>
              <a:lnSpc>
                <a:spcPct val="90000"/>
              </a:lnSpc>
            </a:pPr>
            <a:r>
              <a:rPr lang="de-AT" sz="2600"/>
              <a:t>Geeignetheit</a:t>
            </a:r>
          </a:p>
          <a:p>
            <a:pPr>
              <a:lnSpc>
                <a:spcPct val="90000"/>
              </a:lnSpc>
            </a:pPr>
            <a:r>
              <a:rPr lang="de-AT" sz="2600"/>
              <a:t>Grundsätzlich Vorrang der Schriftlichkeit (siehe Ritz)</a:t>
            </a:r>
          </a:p>
          <a:p>
            <a:pPr>
              <a:lnSpc>
                <a:spcPct val="90000"/>
              </a:lnSpc>
            </a:pPr>
            <a:r>
              <a:rPr lang="de-AT" sz="2600"/>
              <a:t>keine Berechtigung, in Wohnung zu befragen</a:t>
            </a:r>
          </a:p>
          <a:p>
            <a:pPr>
              <a:lnSpc>
                <a:spcPct val="90000"/>
              </a:lnSpc>
            </a:pPr>
            <a:endParaRPr lang="de-AT" sz="2600"/>
          </a:p>
        </p:txBody>
      </p:sp>
      <p:sp>
        <p:nvSpPr>
          <p:cNvPr id="2" name="Datumsplatzhalter 1"/>
          <p:cNvSpPr>
            <a:spLocks noGrp="1"/>
          </p:cNvSpPr>
          <p:nvPr>
            <p:ph type="dt" sz="half" idx="10"/>
          </p:nvPr>
        </p:nvSpPr>
        <p:spPr/>
        <p:txBody>
          <a:bodyPr/>
          <a:lstStyle/>
          <a:p>
            <a:r>
              <a:rPr lang="de-DE" smtClean="0"/>
              <a:t>3.05.2016, Wien</a:t>
            </a:r>
            <a:endParaRPr lang="de-AT" dirty="0"/>
          </a:p>
        </p:txBody>
      </p:sp>
      <p:sp>
        <p:nvSpPr>
          <p:cNvPr id="3" name="Fußzeilenplatzhalter 2"/>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4" name="Foliennummernplatzhalter 3"/>
          <p:cNvSpPr>
            <a:spLocks noGrp="1"/>
          </p:cNvSpPr>
          <p:nvPr>
            <p:ph type="sldNum" sz="quarter" idx="12"/>
          </p:nvPr>
        </p:nvSpPr>
        <p:spPr/>
        <p:txBody>
          <a:bodyPr/>
          <a:lstStyle/>
          <a:p>
            <a:fld id="{CE4246C1-389B-48A5-A654-30A48A5D4CD5}" type="slidenum">
              <a:rPr lang="de-AT" smtClean="0"/>
              <a:t>12</a:t>
            </a:fld>
            <a:endParaRPr lang="de-AT" dirty="0"/>
          </a:p>
        </p:txBody>
      </p:sp>
    </p:spTree>
    <p:extLst>
      <p:ext uri="{BB962C8B-B14F-4D97-AF65-F5344CB8AC3E}">
        <p14:creationId xmlns:p14="http://schemas.microsoft.com/office/powerpoint/2010/main" val="3025150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519192" y="578793"/>
            <a:ext cx="9345454" cy="630942"/>
          </a:xfrm>
        </p:spPr>
        <p:txBody>
          <a:bodyPr>
            <a:spAutoFit/>
          </a:bodyPr>
          <a:lstStyle/>
          <a:p>
            <a:r>
              <a:rPr lang="de-AT" sz="3500" dirty="0">
                <a:solidFill>
                  <a:srgbClr val="C00000"/>
                </a:solidFill>
              </a:rPr>
              <a:t>Auskunftsverlangen gem. § 143 BAO (2)</a:t>
            </a:r>
          </a:p>
        </p:txBody>
      </p:sp>
      <p:sp>
        <p:nvSpPr>
          <p:cNvPr id="105475" name="Rectangle 3"/>
          <p:cNvSpPr>
            <a:spLocks noGrp="1" noChangeArrowheads="1"/>
          </p:cNvSpPr>
          <p:nvPr>
            <p:ph type="body" idx="1"/>
          </p:nvPr>
        </p:nvSpPr>
        <p:spPr/>
        <p:txBody>
          <a:bodyPr/>
          <a:lstStyle/>
          <a:p>
            <a:pPr>
              <a:lnSpc>
                <a:spcPct val="90000"/>
              </a:lnSpc>
            </a:pPr>
            <a:r>
              <a:rPr lang="de-AT" sz="3100"/>
              <a:t>Vorladung</a:t>
            </a:r>
          </a:p>
          <a:p>
            <a:pPr>
              <a:lnSpc>
                <a:spcPct val="90000"/>
              </a:lnSpc>
            </a:pPr>
            <a:r>
              <a:rPr lang="de-AT" sz="3100"/>
              <a:t>Vertretungsrecht</a:t>
            </a:r>
          </a:p>
          <a:p>
            <a:pPr lvl="1">
              <a:lnSpc>
                <a:spcPct val="90000"/>
              </a:lnSpc>
            </a:pPr>
            <a:r>
              <a:rPr lang="de-AT" sz="2600"/>
              <a:t>keine Verpflichtung, persönlich zu antworten</a:t>
            </a:r>
          </a:p>
          <a:p>
            <a:pPr>
              <a:lnSpc>
                <a:spcPct val="90000"/>
              </a:lnSpc>
            </a:pPr>
            <a:r>
              <a:rPr lang="de-AT" sz="3100"/>
              <a:t>Mitnahme von Unterlagen nur, wenn von Auskunftsperson gestattet</a:t>
            </a:r>
          </a:p>
          <a:p>
            <a:pPr lvl="1">
              <a:lnSpc>
                <a:spcPct val="90000"/>
              </a:lnSpc>
            </a:pPr>
            <a:r>
              <a:rPr lang="de-AT" sz="2600"/>
              <a:t>Beschlagnahme nur, wenn Gefahr im Verzug</a:t>
            </a:r>
          </a:p>
          <a:p>
            <a:pPr>
              <a:lnSpc>
                <a:spcPct val="90000"/>
              </a:lnSpc>
            </a:pPr>
            <a:r>
              <a:rPr lang="de-AT" sz="3100"/>
              <a:t>Vernehmungsverbote gelten auch hier (wie für Zeugen)</a:t>
            </a:r>
          </a:p>
          <a:p>
            <a:pPr>
              <a:lnSpc>
                <a:spcPct val="90000"/>
              </a:lnSpc>
            </a:pPr>
            <a:r>
              <a:rPr lang="de-AT" sz="3100"/>
              <a:t>falsche Aussage nicht strafbar (im Gegensatz zu Zeugenaussage)</a:t>
            </a:r>
          </a:p>
          <a:p>
            <a:pPr>
              <a:lnSpc>
                <a:spcPct val="90000"/>
              </a:lnSpc>
            </a:pPr>
            <a:endParaRPr lang="de-AT" sz="3100"/>
          </a:p>
        </p:txBody>
      </p:sp>
      <p:sp>
        <p:nvSpPr>
          <p:cNvPr id="2" name="Datumsplatzhalter 1"/>
          <p:cNvSpPr>
            <a:spLocks noGrp="1"/>
          </p:cNvSpPr>
          <p:nvPr>
            <p:ph type="dt" sz="half" idx="10"/>
          </p:nvPr>
        </p:nvSpPr>
        <p:spPr/>
        <p:txBody>
          <a:bodyPr/>
          <a:lstStyle/>
          <a:p>
            <a:r>
              <a:rPr lang="de-DE" smtClean="0"/>
              <a:t>3.05.2016, Wien</a:t>
            </a:r>
            <a:endParaRPr lang="de-AT" dirty="0"/>
          </a:p>
        </p:txBody>
      </p:sp>
      <p:sp>
        <p:nvSpPr>
          <p:cNvPr id="3" name="Fußzeilenplatzhalter 2"/>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4" name="Foliennummernplatzhalter 3"/>
          <p:cNvSpPr>
            <a:spLocks noGrp="1"/>
          </p:cNvSpPr>
          <p:nvPr>
            <p:ph type="sldNum" sz="quarter" idx="12"/>
          </p:nvPr>
        </p:nvSpPr>
        <p:spPr/>
        <p:txBody>
          <a:bodyPr/>
          <a:lstStyle/>
          <a:p>
            <a:fld id="{CE4246C1-389B-48A5-A654-30A48A5D4CD5}" type="slidenum">
              <a:rPr lang="de-AT" smtClean="0"/>
              <a:t>13</a:t>
            </a:fld>
            <a:endParaRPr lang="de-AT" dirty="0"/>
          </a:p>
        </p:txBody>
      </p:sp>
    </p:spTree>
    <p:extLst>
      <p:ext uri="{BB962C8B-B14F-4D97-AF65-F5344CB8AC3E}">
        <p14:creationId xmlns:p14="http://schemas.microsoft.com/office/powerpoint/2010/main" val="394153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519192" y="541162"/>
            <a:ext cx="9345454" cy="707886"/>
          </a:xfrm>
        </p:spPr>
        <p:txBody>
          <a:bodyPr>
            <a:spAutoFit/>
          </a:bodyPr>
          <a:lstStyle/>
          <a:p>
            <a:r>
              <a:rPr lang="de-AT" sz="4000" dirty="0">
                <a:solidFill>
                  <a:srgbClr val="C00000"/>
                </a:solidFill>
              </a:rPr>
              <a:t>Nachschau gem. § 144 BAO</a:t>
            </a:r>
          </a:p>
        </p:txBody>
      </p:sp>
      <p:sp>
        <p:nvSpPr>
          <p:cNvPr id="106499" name="Rectangle 3"/>
          <p:cNvSpPr>
            <a:spLocks noGrp="1" noChangeArrowheads="1"/>
          </p:cNvSpPr>
          <p:nvPr>
            <p:ph type="body" idx="1"/>
          </p:nvPr>
        </p:nvSpPr>
        <p:spPr/>
        <p:txBody>
          <a:bodyPr/>
          <a:lstStyle/>
          <a:p>
            <a:r>
              <a:rPr lang="de-AT" sz="3100"/>
              <a:t>nur gegenüber konkret Abgabepflichtigen</a:t>
            </a:r>
          </a:p>
          <a:p>
            <a:r>
              <a:rPr lang="de-AT" sz="3100"/>
              <a:t>keine Verpflichtung zur vorherigen Ankündigung</a:t>
            </a:r>
          </a:p>
          <a:p>
            <a:r>
              <a:rPr lang="de-AT" sz="3100"/>
              <a:t>nur abgabenrechtlich relevante Sachverhalte</a:t>
            </a:r>
          </a:p>
          <a:p>
            <a:r>
              <a:rPr lang="de-AT" sz="3100"/>
              <a:t>Amtshandlung i. S. § 141 BAO =&gt; Hilfeleistungsverpflichtung</a:t>
            </a:r>
          </a:p>
          <a:p>
            <a:r>
              <a:rPr lang="de-AT" sz="3100"/>
              <a:t>Art und Aktualität der Losungsaufzeichnung</a:t>
            </a:r>
          </a:p>
          <a:p>
            <a:r>
              <a:rPr lang="de-AT" sz="3100"/>
              <a:t>Vollständigkeit der Aufzeichnungen</a:t>
            </a:r>
          </a:p>
          <a:p>
            <a:r>
              <a:rPr lang="de-AT" sz="3100"/>
              <a:t>z.B. Führung v. Lohnkonten</a:t>
            </a:r>
          </a:p>
          <a:p>
            <a:endParaRPr lang="de-AT" sz="3100"/>
          </a:p>
          <a:p>
            <a:endParaRPr lang="de-AT" sz="3100"/>
          </a:p>
        </p:txBody>
      </p:sp>
      <p:sp>
        <p:nvSpPr>
          <p:cNvPr id="2" name="Datumsplatzhalter 1"/>
          <p:cNvSpPr>
            <a:spLocks noGrp="1"/>
          </p:cNvSpPr>
          <p:nvPr>
            <p:ph type="dt" sz="half" idx="10"/>
          </p:nvPr>
        </p:nvSpPr>
        <p:spPr/>
        <p:txBody>
          <a:bodyPr/>
          <a:lstStyle/>
          <a:p>
            <a:r>
              <a:rPr lang="de-DE" smtClean="0"/>
              <a:t>3.05.2016, Wien</a:t>
            </a:r>
            <a:endParaRPr lang="de-AT" dirty="0"/>
          </a:p>
        </p:txBody>
      </p:sp>
      <p:sp>
        <p:nvSpPr>
          <p:cNvPr id="3" name="Fußzeilenplatzhalter 2"/>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4" name="Foliennummernplatzhalter 3"/>
          <p:cNvSpPr>
            <a:spLocks noGrp="1"/>
          </p:cNvSpPr>
          <p:nvPr>
            <p:ph type="sldNum" sz="quarter" idx="12"/>
          </p:nvPr>
        </p:nvSpPr>
        <p:spPr/>
        <p:txBody>
          <a:bodyPr/>
          <a:lstStyle/>
          <a:p>
            <a:fld id="{CE4246C1-389B-48A5-A654-30A48A5D4CD5}" type="slidenum">
              <a:rPr lang="de-AT" smtClean="0"/>
              <a:t>14</a:t>
            </a:fld>
            <a:endParaRPr lang="de-AT" dirty="0"/>
          </a:p>
        </p:txBody>
      </p:sp>
    </p:spTree>
    <p:extLst>
      <p:ext uri="{BB962C8B-B14F-4D97-AF65-F5344CB8AC3E}">
        <p14:creationId xmlns:p14="http://schemas.microsoft.com/office/powerpoint/2010/main" val="163136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519192" y="541162"/>
            <a:ext cx="9345454" cy="707886"/>
          </a:xfrm>
        </p:spPr>
        <p:txBody>
          <a:bodyPr>
            <a:spAutoFit/>
          </a:bodyPr>
          <a:lstStyle/>
          <a:p>
            <a:r>
              <a:rPr lang="de-AT" sz="4000" dirty="0">
                <a:solidFill>
                  <a:srgbClr val="C00000"/>
                </a:solidFill>
              </a:rPr>
              <a:t>Nachschau gem. § 144 BAO (2)</a:t>
            </a:r>
          </a:p>
        </p:txBody>
      </p:sp>
      <p:sp>
        <p:nvSpPr>
          <p:cNvPr id="107523" name="Rectangle 3"/>
          <p:cNvSpPr>
            <a:spLocks noGrp="1" noChangeArrowheads="1"/>
          </p:cNvSpPr>
          <p:nvPr>
            <p:ph type="body" idx="1"/>
          </p:nvPr>
        </p:nvSpPr>
        <p:spPr/>
        <p:txBody>
          <a:bodyPr/>
          <a:lstStyle/>
          <a:p>
            <a:pPr>
              <a:lnSpc>
                <a:spcPct val="90000"/>
              </a:lnSpc>
            </a:pPr>
            <a:r>
              <a:rPr lang="de-AT" sz="2600" dirty="0"/>
              <a:t>kein Durchsuchungsrecht, nur offengelegte oder offenliegende Unterlagen</a:t>
            </a:r>
          </a:p>
          <a:p>
            <a:pPr>
              <a:lnSpc>
                <a:spcPct val="90000"/>
              </a:lnSpc>
            </a:pPr>
            <a:r>
              <a:rPr lang="de-AT" sz="2600" dirty="0"/>
              <a:t>keine Hausdurchsuchung, keine Beschlagnahme</a:t>
            </a:r>
          </a:p>
          <a:p>
            <a:pPr lvl="1">
              <a:lnSpc>
                <a:spcPct val="90000"/>
              </a:lnSpc>
            </a:pPr>
            <a:r>
              <a:rPr lang="de-AT" sz="2600" dirty="0"/>
              <a:t>Ausnahme: Gefahr im Verzug</a:t>
            </a:r>
          </a:p>
          <a:p>
            <a:pPr>
              <a:lnSpc>
                <a:spcPct val="90000"/>
              </a:lnSpc>
            </a:pPr>
            <a:r>
              <a:rPr lang="de-AT" sz="2600" dirty="0"/>
              <a:t>Unterschied zur BP</a:t>
            </a:r>
          </a:p>
          <a:p>
            <a:pPr>
              <a:lnSpc>
                <a:spcPct val="90000"/>
              </a:lnSpc>
            </a:pPr>
            <a:r>
              <a:rPr lang="de-AT" sz="2600" dirty="0"/>
              <a:t>keine Umgehung des Wiederholungsprüfungsverbotes</a:t>
            </a:r>
          </a:p>
          <a:p>
            <a:pPr>
              <a:lnSpc>
                <a:spcPct val="90000"/>
              </a:lnSpc>
            </a:pPr>
            <a:r>
              <a:rPr lang="de-DE" sz="2600" dirty="0"/>
              <a:t>Kassenführung</a:t>
            </a:r>
          </a:p>
          <a:p>
            <a:pPr lvl="1">
              <a:lnSpc>
                <a:spcPct val="90000"/>
              </a:lnSpc>
            </a:pPr>
            <a:r>
              <a:rPr lang="de-DE" sz="2200" dirty="0"/>
              <a:t>Systeme</a:t>
            </a:r>
          </a:p>
          <a:p>
            <a:pPr lvl="1">
              <a:lnSpc>
                <a:spcPct val="90000"/>
              </a:lnSpc>
            </a:pPr>
            <a:r>
              <a:rPr lang="de-DE" sz="2200" dirty="0"/>
              <a:t>Kassastand</a:t>
            </a:r>
          </a:p>
          <a:p>
            <a:pPr>
              <a:lnSpc>
                <a:spcPct val="90000"/>
              </a:lnSpc>
            </a:pPr>
            <a:r>
              <a:rPr lang="de-DE" sz="2600" dirty="0"/>
              <a:t>Warenbestand?</a:t>
            </a:r>
            <a:endParaRPr lang="de-AT" sz="2600" dirty="0"/>
          </a:p>
          <a:p>
            <a:pPr>
              <a:lnSpc>
                <a:spcPct val="90000"/>
              </a:lnSpc>
            </a:pPr>
            <a:endParaRPr lang="de-AT" dirty="0"/>
          </a:p>
        </p:txBody>
      </p:sp>
      <p:sp>
        <p:nvSpPr>
          <p:cNvPr id="2" name="Datumsplatzhalter 1"/>
          <p:cNvSpPr>
            <a:spLocks noGrp="1"/>
          </p:cNvSpPr>
          <p:nvPr>
            <p:ph type="dt" sz="half" idx="10"/>
          </p:nvPr>
        </p:nvSpPr>
        <p:spPr/>
        <p:txBody>
          <a:bodyPr/>
          <a:lstStyle/>
          <a:p>
            <a:r>
              <a:rPr lang="de-DE" smtClean="0"/>
              <a:t>3.05.2016, Wien</a:t>
            </a:r>
            <a:endParaRPr lang="de-AT" dirty="0"/>
          </a:p>
        </p:txBody>
      </p:sp>
      <p:sp>
        <p:nvSpPr>
          <p:cNvPr id="3" name="Fußzeilenplatzhalter 2"/>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4" name="Foliennummernplatzhalter 3"/>
          <p:cNvSpPr>
            <a:spLocks noGrp="1"/>
          </p:cNvSpPr>
          <p:nvPr>
            <p:ph type="sldNum" sz="quarter" idx="12"/>
          </p:nvPr>
        </p:nvSpPr>
        <p:spPr/>
        <p:txBody>
          <a:bodyPr/>
          <a:lstStyle/>
          <a:p>
            <a:fld id="{CE4246C1-389B-48A5-A654-30A48A5D4CD5}" type="slidenum">
              <a:rPr lang="de-AT" smtClean="0"/>
              <a:t>15</a:t>
            </a:fld>
            <a:endParaRPr lang="de-AT" dirty="0"/>
          </a:p>
        </p:txBody>
      </p:sp>
    </p:spTree>
    <p:extLst>
      <p:ext uri="{BB962C8B-B14F-4D97-AF65-F5344CB8AC3E}">
        <p14:creationId xmlns:p14="http://schemas.microsoft.com/office/powerpoint/2010/main" val="2218834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C00000"/>
                </a:solidFill>
              </a:rPr>
              <a:t>Vermutung der Ordnungsmäßigkeit</a:t>
            </a:r>
            <a:endParaRPr lang="de-AT" dirty="0">
              <a:solidFill>
                <a:srgbClr val="C00000"/>
              </a:solidFill>
            </a:endParaRPr>
          </a:p>
        </p:txBody>
      </p:sp>
      <p:sp>
        <p:nvSpPr>
          <p:cNvPr id="3" name="Textplatzhalter 2"/>
          <p:cNvSpPr>
            <a:spLocks noGrp="1"/>
          </p:cNvSpPr>
          <p:nvPr>
            <p:ph type="body" idx="1"/>
          </p:nvPr>
        </p:nvSpPr>
        <p:spPr/>
        <p:txBody>
          <a:bodyPr/>
          <a:lstStyle/>
          <a:p>
            <a:r>
              <a:rPr lang="de-DE" dirty="0" smtClean="0"/>
              <a:t>§ 163 Abs. 1 BAO:</a:t>
            </a:r>
          </a:p>
          <a:p>
            <a:pPr lvl="1"/>
            <a:r>
              <a:rPr lang="de-DE" dirty="0" smtClean="0"/>
              <a:t>Anordnung, dass Bücher und Aufzeichnungen der Erhebung der Abgaben zugrunde zu legen sind</a:t>
            </a:r>
          </a:p>
          <a:p>
            <a:pPr lvl="2"/>
            <a:r>
              <a:rPr lang="de-DE" dirty="0" smtClean="0"/>
              <a:t>Wenn die Vermutung der Ordnungsmäßigkeit gegeben, weil</a:t>
            </a:r>
          </a:p>
          <a:p>
            <a:pPr lvl="2"/>
            <a:r>
              <a:rPr lang="de-DE" dirty="0" smtClean="0"/>
              <a:t>Den Vorschriften des § 131 entsprechen</a:t>
            </a:r>
          </a:p>
          <a:p>
            <a:pPr lvl="3"/>
            <a:r>
              <a:rPr lang="de-DE" dirty="0" smtClean="0"/>
              <a:t>Nunmehr: auch den Vorschriften des § 131b</a:t>
            </a:r>
          </a:p>
          <a:p>
            <a:pPr lvl="2"/>
            <a:r>
              <a:rPr lang="de-DE" dirty="0" smtClean="0"/>
              <a:t>Gem. § 132a Abs. 6 Z 2 zählt die Durchschrift des Beleges zu den zu den Büchern und Aufzeichnungen gehörigen Belegen</a:t>
            </a:r>
          </a:p>
        </p:txBody>
      </p:sp>
      <p:sp>
        <p:nvSpPr>
          <p:cNvPr id="4" name="Datumsplatzhalter 3"/>
          <p:cNvSpPr>
            <a:spLocks noGrp="1"/>
          </p:cNvSpPr>
          <p:nvPr>
            <p:ph type="dt" sz="half" idx="10"/>
          </p:nvPr>
        </p:nvSpPr>
        <p:spPr/>
        <p:txBody>
          <a:bodyPr/>
          <a:lstStyle/>
          <a:p>
            <a:r>
              <a:rPr lang="de-DE" smtClean="0"/>
              <a:t>3.05.2016, Wien</a:t>
            </a:r>
            <a:endParaRPr lang="de-AT" dirty="0"/>
          </a:p>
        </p:txBody>
      </p:sp>
      <p:sp>
        <p:nvSpPr>
          <p:cNvPr id="5" name="Fußzeilenplatzhalter 4"/>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6" name="Foliennummernplatzhalter 5"/>
          <p:cNvSpPr>
            <a:spLocks noGrp="1"/>
          </p:cNvSpPr>
          <p:nvPr>
            <p:ph type="sldNum" sz="quarter" idx="12"/>
          </p:nvPr>
        </p:nvSpPr>
        <p:spPr/>
        <p:txBody>
          <a:bodyPr/>
          <a:lstStyle/>
          <a:p>
            <a:fld id="{CE4246C1-389B-48A5-A654-30A48A5D4CD5}" type="slidenum">
              <a:rPr lang="de-AT" smtClean="0"/>
              <a:t>2</a:t>
            </a:fld>
            <a:endParaRPr lang="de-AT" dirty="0"/>
          </a:p>
        </p:txBody>
      </p:sp>
    </p:spTree>
    <p:extLst>
      <p:ext uri="{BB962C8B-B14F-4D97-AF65-F5344CB8AC3E}">
        <p14:creationId xmlns:p14="http://schemas.microsoft.com/office/powerpoint/2010/main" val="2593808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de-DE" altLang="de-DE" dirty="0" smtClean="0">
                <a:solidFill>
                  <a:srgbClr val="C00000"/>
                </a:solidFill>
                <a:latin typeface="Arial Baltic"/>
              </a:rPr>
              <a:t>Sch</a:t>
            </a:r>
            <a:r>
              <a:rPr lang="de-DE" altLang="de-DE" dirty="0" smtClean="0">
                <a:solidFill>
                  <a:srgbClr val="C00000"/>
                </a:solidFill>
                <a:latin typeface="Verdana" pitchFamily="34" charset="0"/>
              </a:rPr>
              <a:t>ä</a:t>
            </a:r>
            <a:r>
              <a:rPr lang="de-DE" altLang="de-DE" dirty="0" smtClean="0">
                <a:solidFill>
                  <a:srgbClr val="C00000"/>
                </a:solidFill>
                <a:latin typeface="Arial Baltic"/>
              </a:rPr>
              <a:t>tzung (§ 184 BAO)</a:t>
            </a:r>
          </a:p>
        </p:txBody>
      </p:sp>
      <p:sp>
        <p:nvSpPr>
          <p:cNvPr id="61443" name="Rectangle 3"/>
          <p:cNvSpPr>
            <a:spLocks noGrp="1" noChangeArrowheads="1"/>
          </p:cNvSpPr>
          <p:nvPr>
            <p:ph type="body" idx="1"/>
          </p:nvPr>
        </p:nvSpPr>
        <p:spPr/>
        <p:txBody>
          <a:bodyPr/>
          <a:lstStyle/>
          <a:p>
            <a:pPr marL="671901" indent="-671901">
              <a:buNone/>
            </a:pPr>
            <a:r>
              <a:rPr lang="de-DE" altLang="de-DE" sz="2400" dirty="0" smtClean="0">
                <a:latin typeface="Verdana" pitchFamily="34" charset="0"/>
              </a:rPr>
              <a:t>§ 184 Abs. 1:</a:t>
            </a:r>
            <a:endParaRPr lang="de-DE" altLang="de-DE" sz="2400" dirty="0">
              <a:latin typeface="Verdana" pitchFamily="34" charset="0"/>
            </a:endParaRPr>
          </a:p>
          <a:p>
            <a:pPr marL="671901" indent="-671901"/>
            <a:endParaRPr lang="de-DE" altLang="de-DE" sz="2400" u="sng" dirty="0" smtClean="0">
              <a:latin typeface="Verdana" pitchFamily="34" charset="0"/>
            </a:endParaRPr>
          </a:p>
          <a:p>
            <a:pPr marL="671901" indent="-671901"/>
            <a:r>
              <a:rPr lang="de-DE" altLang="de-DE" sz="2400" u="sng" dirty="0" smtClean="0">
                <a:latin typeface="Verdana" pitchFamily="34" charset="0"/>
              </a:rPr>
              <a:t>Soweit</a:t>
            </a:r>
          </a:p>
          <a:p>
            <a:pPr marL="671901" indent="-671901"/>
            <a:r>
              <a:rPr lang="de-DE" altLang="de-DE" sz="2400" dirty="0" smtClean="0">
                <a:latin typeface="Verdana" pitchFamily="34" charset="0"/>
              </a:rPr>
              <a:t>Grundlagen </a:t>
            </a:r>
            <a:r>
              <a:rPr lang="de-DE" altLang="de-DE" sz="2400" dirty="0">
                <a:latin typeface="Verdana" pitchFamily="34" charset="0"/>
              </a:rPr>
              <a:t>nicht ermitteln oder berechnen </a:t>
            </a:r>
            <a:r>
              <a:rPr lang="de-DE" altLang="de-DE" sz="2400" dirty="0" smtClean="0">
                <a:latin typeface="Verdana" pitchFamily="34" charset="0"/>
              </a:rPr>
              <a:t>kann</a:t>
            </a:r>
          </a:p>
          <a:p>
            <a:pPr marL="671901" indent="-671901"/>
            <a:r>
              <a:rPr lang="de-DE" altLang="de-DE" sz="2400" u="sng" dirty="0" smtClean="0">
                <a:latin typeface="Verdana" pitchFamily="34" charset="0"/>
              </a:rPr>
              <a:t>hat</a:t>
            </a:r>
            <a:r>
              <a:rPr lang="de-DE" altLang="de-DE" sz="2400" dirty="0" smtClean="0">
                <a:latin typeface="Verdana" pitchFamily="34" charset="0"/>
              </a:rPr>
              <a:t> </a:t>
            </a:r>
            <a:r>
              <a:rPr lang="de-DE" altLang="de-DE" sz="2400" dirty="0">
                <a:latin typeface="Verdana" pitchFamily="34" charset="0"/>
              </a:rPr>
              <a:t>zu </a:t>
            </a:r>
            <a:r>
              <a:rPr lang="de-DE" altLang="de-DE" sz="2400" dirty="0" smtClean="0">
                <a:latin typeface="Verdana" pitchFamily="34" charset="0"/>
              </a:rPr>
              <a:t>schätzen</a:t>
            </a:r>
          </a:p>
          <a:p>
            <a:pPr marL="671901" indent="-671901"/>
            <a:r>
              <a:rPr lang="de-DE" altLang="de-DE" sz="2400" dirty="0" smtClean="0">
                <a:latin typeface="Verdana" pitchFamily="34" charset="0"/>
              </a:rPr>
              <a:t>Berücksichtigung </a:t>
            </a:r>
            <a:r>
              <a:rPr lang="de-DE" altLang="de-DE" sz="2400" dirty="0">
                <a:latin typeface="Verdana" pitchFamily="34" charset="0"/>
              </a:rPr>
              <a:t>aller bedeutsamen Umstände</a:t>
            </a:r>
          </a:p>
        </p:txBody>
      </p:sp>
      <p:sp>
        <p:nvSpPr>
          <p:cNvPr id="2" name="Datumsplatzhalter 1"/>
          <p:cNvSpPr>
            <a:spLocks noGrp="1"/>
          </p:cNvSpPr>
          <p:nvPr>
            <p:ph type="dt" sz="half" idx="10"/>
          </p:nvPr>
        </p:nvSpPr>
        <p:spPr/>
        <p:txBody>
          <a:bodyPr/>
          <a:lstStyle/>
          <a:p>
            <a:r>
              <a:rPr lang="de-DE" smtClean="0"/>
              <a:t>3.05.2016, Wien</a:t>
            </a:r>
            <a:endParaRPr lang="de-AT" dirty="0"/>
          </a:p>
        </p:txBody>
      </p:sp>
      <p:sp>
        <p:nvSpPr>
          <p:cNvPr id="3" name="Fußzeilenplatzhalter 2"/>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4" name="Foliennummernplatzhalter 3"/>
          <p:cNvSpPr>
            <a:spLocks noGrp="1"/>
          </p:cNvSpPr>
          <p:nvPr>
            <p:ph type="sldNum" sz="quarter" idx="12"/>
          </p:nvPr>
        </p:nvSpPr>
        <p:spPr/>
        <p:txBody>
          <a:bodyPr/>
          <a:lstStyle/>
          <a:p>
            <a:fld id="{CE4246C1-389B-48A5-A654-30A48A5D4CD5}" type="slidenum">
              <a:rPr lang="de-AT" smtClean="0"/>
              <a:t>3</a:t>
            </a:fld>
            <a:endParaRPr lang="de-AT" dirty="0"/>
          </a:p>
        </p:txBody>
      </p:sp>
    </p:spTree>
    <p:extLst>
      <p:ext uri="{BB962C8B-B14F-4D97-AF65-F5344CB8AC3E}">
        <p14:creationId xmlns:p14="http://schemas.microsoft.com/office/powerpoint/2010/main" val="1053193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694060" y="1951427"/>
            <a:ext cx="8828064" cy="4341170"/>
          </a:xfrm>
        </p:spPr>
        <p:txBody>
          <a:bodyPr/>
          <a:lstStyle/>
          <a:p>
            <a:pPr eaLnBrk="1" hangingPunct="1">
              <a:lnSpc>
                <a:spcPct val="90000"/>
              </a:lnSpc>
              <a:buFontTx/>
              <a:buNone/>
            </a:pPr>
            <a:r>
              <a:rPr lang="de-DE" altLang="de-DE" sz="2200" dirty="0" smtClean="0">
                <a:latin typeface="Verdana" pitchFamily="34" charset="0"/>
              </a:rPr>
              <a:t>§ 184 Abs. 2:</a:t>
            </a:r>
          </a:p>
          <a:p>
            <a:pPr eaLnBrk="1" hangingPunct="1">
              <a:lnSpc>
                <a:spcPct val="90000"/>
              </a:lnSpc>
              <a:buFontTx/>
              <a:buNone/>
            </a:pPr>
            <a:endParaRPr lang="de-DE" altLang="de-DE" sz="2200" dirty="0">
              <a:latin typeface="Verdana" pitchFamily="34" charset="0"/>
            </a:endParaRPr>
          </a:p>
          <a:p>
            <a:pPr eaLnBrk="1" hangingPunct="1">
              <a:lnSpc>
                <a:spcPct val="90000"/>
              </a:lnSpc>
            </a:pPr>
            <a:r>
              <a:rPr lang="de-DE" altLang="de-DE" sz="2200" u="sng" dirty="0" smtClean="0">
                <a:latin typeface="Verdana" pitchFamily="34" charset="0"/>
              </a:rPr>
              <a:t>Insbesondere</a:t>
            </a:r>
          </a:p>
          <a:p>
            <a:pPr eaLnBrk="1" hangingPunct="1">
              <a:lnSpc>
                <a:spcPct val="90000"/>
              </a:lnSpc>
            </a:pPr>
            <a:r>
              <a:rPr lang="de-DE" altLang="de-DE" sz="2200" dirty="0" smtClean="0">
                <a:latin typeface="Verdana" pitchFamily="34" charset="0"/>
              </a:rPr>
              <a:t>keine </a:t>
            </a:r>
            <a:r>
              <a:rPr lang="de-DE" altLang="de-DE" sz="2200" dirty="0">
                <a:latin typeface="Verdana" pitchFamily="34" charset="0"/>
              </a:rPr>
              <a:t>ausreichenden Erklärungen über seine </a:t>
            </a:r>
            <a:r>
              <a:rPr lang="de-DE" altLang="de-DE" sz="2200" dirty="0" smtClean="0">
                <a:latin typeface="Verdana" pitchFamily="34" charset="0"/>
              </a:rPr>
              <a:t>Angaben</a:t>
            </a:r>
          </a:p>
          <a:p>
            <a:pPr eaLnBrk="1" hangingPunct="1">
              <a:lnSpc>
                <a:spcPct val="90000"/>
              </a:lnSpc>
            </a:pPr>
            <a:r>
              <a:rPr lang="de-DE" altLang="de-DE" sz="2200" dirty="0" smtClean="0">
                <a:latin typeface="Verdana" pitchFamily="34" charset="0"/>
              </a:rPr>
              <a:t>Verweigerung </a:t>
            </a:r>
            <a:r>
              <a:rPr lang="de-DE" altLang="de-DE" sz="2200" dirty="0">
                <a:latin typeface="Verdana" pitchFamily="34" charset="0"/>
              </a:rPr>
              <a:t>weiterer </a:t>
            </a:r>
            <a:r>
              <a:rPr lang="de-DE" altLang="de-DE" sz="2200" dirty="0" smtClean="0">
                <a:latin typeface="Verdana" pitchFamily="34" charset="0"/>
              </a:rPr>
              <a:t>Auskünfte</a:t>
            </a:r>
          </a:p>
          <a:p>
            <a:pPr eaLnBrk="1" hangingPunct="1">
              <a:lnSpc>
                <a:spcPct val="90000"/>
              </a:lnSpc>
            </a:pPr>
            <a:r>
              <a:rPr lang="de-DE" altLang="de-DE" sz="2200" dirty="0" smtClean="0">
                <a:latin typeface="Verdana" pitchFamily="34" charset="0"/>
              </a:rPr>
              <a:t>über </a:t>
            </a:r>
            <a:r>
              <a:rPr lang="de-DE" altLang="de-DE" sz="2200" dirty="0">
                <a:latin typeface="Verdana" pitchFamily="34" charset="0"/>
              </a:rPr>
              <a:t>für die </a:t>
            </a:r>
            <a:r>
              <a:rPr lang="de-DE" altLang="de-DE" sz="2200" dirty="0" smtClean="0">
                <a:latin typeface="Verdana" pitchFamily="34" charset="0"/>
              </a:rPr>
              <a:t>Ermittlung</a:t>
            </a:r>
          </a:p>
          <a:p>
            <a:pPr eaLnBrk="1" hangingPunct="1">
              <a:lnSpc>
                <a:spcPct val="90000"/>
              </a:lnSpc>
            </a:pPr>
            <a:r>
              <a:rPr lang="de-DE" altLang="de-DE" sz="2200" dirty="0" smtClean="0">
                <a:latin typeface="Verdana" pitchFamily="34" charset="0"/>
              </a:rPr>
              <a:t>wesentliche </a:t>
            </a:r>
            <a:r>
              <a:rPr lang="de-DE" altLang="de-DE" sz="2200" dirty="0">
                <a:latin typeface="Verdana" pitchFamily="34" charset="0"/>
              </a:rPr>
              <a:t>Grundlagen </a:t>
            </a:r>
          </a:p>
        </p:txBody>
      </p:sp>
      <p:sp>
        <p:nvSpPr>
          <p:cNvPr id="2" name="Rechteck 1"/>
          <p:cNvSpPr/>
          <p:nvPr/>
        </p:nvSpPr>
        <p:spPr>
          <a:xfrm>
            <a:off x="1591519" y="687217"/>
            <a:ext cx="8280920" cy="701731"/>
          </a:xfrm>
          <a:prstGeom prst="rect">
            <a:avLst/>
          </a:prstGeom>
        </p:spPr>
        <p:txBody>
          <a:bodyPr wrap="square">
            <a:spAutoFit/>
          </a:bodyPr>
          <a:lstStyle/>
          <a:p>
            <a:pPr lvl="0" algn="ctr">
              <a:lnSpc>
                <a:spcPct val="90000"/>
              </a:lnSpc>
              <a:spcBef>
                <a:spcPct val="20000"/>
              </a:spcBef>
            </a:pPr>
            <a:r>
              <a:rPr lang="de-DE" altLang="de-DE" sz="4400" dirty="0">
                <a:solidFill>
                  <a:srgbClr val="C00000"/>
                </a:solidFill>
                <a:latin typeface="Arial Baltic"/>
              </a:rPr>
              <a:t>Sch</a:t>
            </a:r>
            <a:r>
              <a:rPr lang="de-DE" altLang="de-DE" sz="4400" dirty="0">
                <a:solidFill>
                  <a:srgbClr val="C00000"/>
                </a:solidFill>
                <a:latin typeface="Verdana" pitchFamily="34" charset="0"/>
              </a:rPr>
              <a:t>ä</a:t>
            </a:r>
            <a:r>
              <a:rPr lang="de-DE" altLang="de-DE" sz="4400" dirty="0">
                <a:solidFill>
                  <a:srgbClr val="C00000"/>
                </a:solidFill>
                <a:latin typeface="Arial Baltic"/>
              </a:rPr>
              <a:t>tzung (§ 184 BAO)</a:t>
            </a:r>
            <a:endParaRPr lang="de-DE" altLang="de-DE" sz="2200" dirty="0">
              <a:solidFill>
                <a:prstClr val="black"/>
              </a:solidFill>
              <a:latin typeface="Verdana" pitchFamily="34" charset="0"/>
            </a:endParaRPr>
          </a:p>
        </p:txBody>
      </p:sp>
      <p:sp>
        <p:nvSpPr>
          <p:cNvPr id="3" name="Datumsplatzhalter 2"/>
          <p:cNvSpPr>
            <a:spLocks noGrp="1"/>
          </p:cNvSpPr>
          <p:nvPr>
            <p:ph type="dt" sz="half" idx="10"/>
          </p:nvPr>
        </p:nvSpPr>
        <p:spPr/>
        <p:txBody>
          <a:bodyPr/>
          <a:lstStyle/>
          <a:p>
            <a:r>
              <a:rPr lang="de-DE" smtClean="0"/>
              <a:t>3.05.2016, Wien</a:t>
            </a:r>
            <a:endParaRPr lang="de-AT" dirty="0"/>
          </a:p>
        </p:txBody>
      </p:sp>
      <p:sp>
        <p:nvSpPr>
          <p:cNvPr id="4" name="Fußzeilenplatzhalter 3"/>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5" name="Foliennummernplatzhalter 4"/>
          <p:cNvSpPr>
            <a:spLocks noGrp="1"/>
          </p:cNvSpPr>
          <p:nvPr>
            <p:ph type="sldNum" sz="quarter" idx="12"/>
          </p:nvPr>
        </p:nvSpPr>
        <p:spPr/>
        <p:txBody>
          <a:bodyPr/>
          <a:lstStyle/>
          <a:p>
            <a:fld id="{CE4246C1-389B-48A5-A654-30A48A5D4CD5}" type="slidenum">
              <a:rPr lang="de-AT" smtClean="0"/>
              <a:t>4</a:t>
            </a:fld>
            <a:endParaRPr lang="de-AT" dirty="0"/>
          </a:p>
        </p:txBody>
      </p:sp>
    </p:spTree>
    <p:extLst>
      <p:ext uri="{BB962C8B-B14F-4D97-AF65-F5344CB8AC3E}">
        <p14:creationId xmlns:p14="http://schemas.microsoft.com/office/powerpoint/2010/main" val="1960712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694060" y="1798605"/>
            <a:ext cx="8828064" cy="4722386"/>
          </a:xfrm>
        </p:spPr>
        <p:txBody>
          <a:bodyPr/>
          <a:lstStyle/>
          <a:p>
            <a:pPr eaLnBrk="1" hangingPunct="1">
              <a:buFontTx/>
              <a:buNone/>
            </a:pPr>
            <a:r>
              <a:rPr lang="de-DE" altLang="de-DE" sz="2500" dirty="0" smtClean="0">
                <a:latin typeface="Verdana" pitchFamily="34" charset="0"/>
              </a:rPr>
              <a:t>§ 184 Abs. 3:</a:t>
            </a:r>
            <a:endParaRPr lang="de-DE" altLang="de-DE" sz="2500" dirty="0">
              <a:latin typeface="Verdana" pitchFamily="34" charset="0"/>
            </a:endParaRPr>
          </a:p>
          <a:p>
            <a:r>
              <a:rPr lang="de-DE" altLang="de-DE" sz="2500" dirty="0" smtClean="0">
                <a:latin typeface="Verdana" pitchFamily="34" charset="0"/>
              </a:rPr>
              <a:t>Nichtvorlage </a:t>
            </a:r>
            <a:r>
              <a:rPr lang="de-DE" altLang="de-DE" sz="2300" dirty="0" smtClean="0">
                <a:latin typeface="Verdana" pitchFamily="34" charset="0"/>
              </a:rPr>
              <a:t>von </a:t>
            </a:r>
            <a:r>
              <a:rPr lang="de-DE" altLang="de-DE" sz="2300" dirty="0">
                <a:latin typeface="Verdana" pitchFamily="34" charset="0"/>
              </a:rPr>
              <a:t>Büchern und Aufzeichnungen</a:t>
            </a:r>
          </a:p>
          <a:p>
            <a:pPr lvl="1" eaLnBrk="1" hangingPunct="1"/>
            <a:r>
              <a:rPr lang="de-DE" altLang="de-DE" sz="2300" dirty="0">
                <a:latin typeface="Verdana" pitchFamily="34" charset="0"/>
              </a:rPr>
              <a:t>die nach Abgabenvorschriften zu führen sind oder</a:t>
            </a:r>
          </a:p>
          <a:p>
            <a:pPr lvl="1" eaLnBrk="1" hangingPunct="1"/>
            <a:r>
              <a:rPr lang="de-DE" altLang="de-DE" sz="2300" dirty="0">
                <a:latin typeface="Verdana" pitchFamily="34" charset="0"/>
              </a:rPr>
              <a:t>diese sachlich unrichtig sind oder</a:t>
            </a:r>
          </a:p>
          <a:p>
            <a:pPr lvl="1" eaLnBrk="1" hangingPunct="1"/>
            <a:r>
              <a:rPr lang="de-DE" altLang="de-DE" sz="2300" dirty="0">
                <a:latin typeface="Verdana" pitchFamily="34" charset="0"/>
              </a:rPr>
              <a:t>solche </a:t>
            </a:r>
            <a:r>
              <a:rPr lang="de-DE" altLang="de-DE" sz="2300" u="sng" dirty="0">
                <a:latin typeface="Verdana" pitchFamily="34" charset="0"/>
              </a:rPr>
              <a:t>formelle</a:t>
            </a:r>
            <a:r>
              <a:rPr lang="de-DE" altLang="de-DE" sz="2300" dirty="0">
                <a:latin typeface="Verdana" pitchFamily="34" charset="0"/>
              </a:rPr>
              <a:t> Mängel, die</a:t>
            </a:r>
          </a:p>
          <a:p>
            <a:pPr lvl="1" eaLnBrk="1" hangingPunct="1"/>
            <a:r>
              <a:rPr lang="de-DE" altLang="de-DE" sz="2300" dirty="0">
                <a:latin typeface="Verdana" pitchFamily="34" charset="0"/>
              </a:rPr>
              <a:t>geeignet, die sachliche Richtigkeit in Zweifel zu ziehen</a:t>
            </a:r>
          </a:p>
        </p:txBody>
      </p:sp>
      <p:sp>
        <p:nvSpPr>
          <p:cNvPr id="2" name="Rechteck 1"/>
          <p:cNvSpPr/>
          <p:nvPr/>
        </p:nvSpPr>
        <p:spPr>
          <a:xfrm>
            <a:off x="1447503" y="387077"/>
            <a:ext cx="7344816" cy="769441"/>
          </a:xfrm>
          <a:prstGeom prst="rect">
            <a:avLst/>
          </a:prstGeom>
        </p:spPr>
        <p:txBody>
          <a:bodyPr wrap="square">
            <a:spAutoFit/>
          </a:bodyPr>
          <a:lstStyle/>
          <a:p>
            <a:pPr lvl="0" algn="ctr">
              <a:spcBef>
                <a:spcPct val="20000"/>
              </a:spcBef>
            </a:pPr>
            <a:r>
              <a:rPr lang="de-DE" altLang="de-DE" sz="4400" dirty="0">
                <a:solidFill>
                  <a:srgbClr val="C00000"/>
                </a:solidFill>
                <a:latin typeface="Arial Baltic"/>
              </a:rPr>
              <a:t>Sch</a:t>
            </a:r>
            <a:r>
              <a:rPr lang="de-DE" altLang="de-DE" sz="4400" dirty="0">
                <a:solidFill>
                  <a:srgbClr val="C00000"/>
                </a:solidFill>
                <a:latin typeface="Verdana" pitchFamily="34" charset="0"/>
              </a:rPr>
              <a:t>ä</a:t>
            </a:r>
            <a:r>
              <a:rPr lang="de-DE" altLang="de-DE" sz="4400" dirty="0">
                <a:solidFill>
                  <a:srgbClr val="C00000"/>
                </a:solidFill>
                <a:latin typeface="Arial Baltic"/>
              </a:rPr>
              <a:t>tzung (§ 184 BAO)</a:t>
            </a:r>
            <a:endParaRPr lang="de-DE" altLang="de-DE" sz="2500" dirty="0">
              <a:solidFill>
                <a:prstClr val="black"/>
              </a:solidFill>
              <a:latin typeface="Verdana" pitchFamily="34" charset="0"/>
            </a:endParaRPr>
          </a:p>
        </p:txBody>
      </p:sp>
      <p:sp>
        <p:nvSpPr>
          <p:cNvPr id="3" name="Datumsplatzhalter 2"/>
          <p:cNvSpPr>
            <a:spLocks noGrp="1"/>
          </p:cNvSpPr>
          <p:nvPr>
            <p:ph type="dt" sz="half" idx="10"/>
          </p:nvPr>
        </p:nvSpPr>
        <p:spPr/>
        <p:txBody>
          <a:bodyPr/>
          <a:lstStyle/>
          <a:p>
            <a:r>
              <a:rPr lang="de-DE" smtClean="0"/>
              <a:t>3.05.2016, Wien</a:t>
            </a:r>
            <a:endParaRPr lang="de-AT" dirty="0"/>
          </a:p>
        </p:txBody>
      </p:sp>
      <p:sp>
        <p:nvSpPr>
          <p:cNvPr id="4" name="Fußzeilenplatzhalter 3"/>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5" name="Foliennummernplatzhalter 4"/>
          <p:cNvSpPr>
            <a:spLocks noGrp="1"/>
          </p:cNvSpPr>
          <p:nvPr>
            <p:ph type="sldNum" sz="quarter" idx="12"/>
          </p:nvPr>
        </p:nvSpPr>
        <p:spPr/>
        <p:txBody>
          <a:bodyPr/>
          <a:lstStyle/>
          <a:p>
            <a:fld id="{CE4246C1-389B-48A5-A654-30A48A5D4CD5}" type="slidenum">
              <a:rPr lang="de-AT" smtClean="0"/>
              <a:t>5</a:t>
            </a:fld>
            <a:endParaRPr lang="de-AT" dirty="0"/>
          </a:p>
        </p:txBody>
      </p:sp>
    </p:spTree>
    <p:extLst>
      <p:ext uri="{BB962C8B-B14F-4D97-AF65-F5344CB8AC3E}">
        <p14:creationId xmlns:p14="http://schemas.microsoft.com/office/powerpoint/2010/main" val="2868555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92" y="510383"/>
            <a:ext cx="9345454" cy="769441"/>
          </a:xfrm>
        </p:spPr>
        <p:txBody>
          <a:bodyPr>
            <a:spAutoFit/>
          </a:bodyPr>
          <a:lstStyle/>
          <a:p>
            <a:r>
              <a:rPr lang="de-AT" dirty="0" smtClean="0">
                <a:solidFill>
                  <a:srgbClr val="C00000"/>
                </a:solidFill>
                <a:latin typeface="Verdana"/>
              </a:rPr>
              <a:t>Änderungen im FinStrG</a:t>
            </a:r>
            <a:endParaRPr lang="de-AT" dirty="0">
              <a:solidFill>
                <a:srgbClr val="C00000"/>
              </a:solidFill>
              <a:latin typeface="Verdana"/>
            </a:endParaRPr>
          </a:p>
        </p:txBody>
      </p:sp>
      <p:sp>
        <p:nvSpPr>
          <p:cNvPr id="3" name="Textplatzhalter 2"/>
          <p:cNvSpPr>
            <a:spLocks noGrp="1"/>
          </p:cNvSpPr>
          <p:nvPr>
            <p:ph type="body" idx="1"/>
          </p:nvPr>
        </p:nvSpPr>
        <p:spPr/>
        <p:txBody>
          <a:bodyPr>
            <a:normAutofit/>
          </a:bodyPr>
          <a:lstStyle/>
          <a:p>
            <a:r>
              <a:rPr lang="de-DE" dirty="0">
                <a:latin typeface="Verdana"/>
              </a:rPr>
              <a:t>Verwendung von Manipulationssoftware</a:t>
            </a:r>
          </a:p>
          <a:p>
            <a:pPr lvl="1"/>
            <a:r>
              <a:rPr lang="de-DE" dirty="0" smtClean="0">
                <a:latin typeface="Verdana"/>
              </a:rPr>
              <a:t>bei Gerichtszuständigkeit (§ 39 Abs.1 FinStrG)</a:t>
            </a:r>
          </a:p>
          <a:p>
            <a:pPr lvl="2"/>
            <a:r>
              <a:rPr lang="de-DE" dirty="0" smtClean="0">
                <a:latin typeface="Verdana"/>
              </a:rPr>
              <a:t>auch ein Fall von Abgabenbetrug, wenn Vergehen durch Verwendung der Software</a:t>
            </a:r>
            <a:endParaRPr lang="de-AT" dirty="0" smtClean="0">
              <a:latin typeface="Verdana"/>
            </a:endParaRPr>
          </a:p>
          <a:p>
            <a:pPr lvl="1"/>
            <a:r>
              <a:rPr lang="de-DE" dirty="0" smtClean="0">
                <a:latin typeface="Verdana"/>
              </a:rPr>
              <a:t>in den anderen Fällen (§ 51a FinStrG)</a:t>
            </a:r>
          </a:p>
          <a:p>
            <a:pPr lvl="2"/>
            <a:r>
              <a:rPr lang="de-DE" dirty="0" smtClean="0">
                <a:latin typeface="Verdana"/>
              </a:rPr>
              <a:t>Finanzordnungswidrigkeit, wenn vorsätzlich Veränderung von Büchern u. ä. und nicht Abgabenverkürzung vorliegt</a:t>
            </a:r>
          </a:p>
          <a:p>
            <a:pPr lvl="2"/>
            <a:r>
              <a:rPr lang="de-DE" dirty="0" smtClean="0">
                <a:latin typeface="Verdana"/>
              </a:rPr>
              <a:t>Geldstrafe bis € 25.000</a:t>
            </a:r>
          </a:p>
          <a:p>
            <a:endParaRPr lang="de-AT" dirty="0"/>
          </a:p>
        </p:txBody>
      </p:sp>
      <p:sp>
        <p:nvSpPr>
          <p:cNvPr id="4" name="Datumsplatzhalter 3"/>
          <p:cNvSpPr>
            <a:spLocks noGrp="1"/>
          </p:cNvSpPr>
          <p:nvPr>
            <p:ph type="dt" sz="half" idx="10"/>
          </p:nvPr>
        </p:nvSpPr>
        <p:spPr/>
        <p:txBody>
          <a:bodyPr/>
          <a:lstStyle/>
          <a:p>
            <a:r>
              <a:rPr lang="de-DE" smtClean="0"/>
              <a:t>3.05.2016, Wien</a:t>
            </a:r>
            <a:endParaRPr lang="de-AT" dirty="0"/>
          </a:p>
        </p:txBody>
      </p:sp>
      <p:sp>
        <p:nvSpPr>
          <p:cNvPr id="5" name="Fußzeilenplatzhalter 4"/>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6" name="Foliennummernplatzhalter 5"/>
          <p:cNvSpPr>
            <a:spLocks noGrp="1"/>
          </p:cNvSpPr>
          <p:nvPr>
            <p:ph type="sldNum" sz="quarter" idx="12"/>
          </p:nvPr>
        </p:nvSpPr>
        <p:spPr/>
        <p:txBody>
          <a:bodyPr/>
          <a:lstStyle/>
          <a:p>
            <a:fld id="{CE4246C1-389B-48A5-A654-30A48A5D4CD5}" type="slidenum">
              <a:rPr lang="de-AT" smtClean="0"/>
              <a:t>6</a:t>
            </a:fld>
            <a:endParaRPr lang="de-AT" dirty="0"/>
          </a:p>
        </p:txBody>
      </p:sp>
    </p:spTree>
    <p:extLst>
      <p:ext uri="{BB962C8B-B14F-4D97-AF65-F5344CB8AC3E}">
        <p14:creationId xmlns:p14="http://schemas.microsoft.com/office/powerpoint/2010/main" val="3210873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92" y="510383"/>
            <a:ext cx="9345454" cy="769441"/>
          </a:xfrm>
        </p:spPr>
        <p:txBody>
          <a:bodyPr>
            <a:spAutoFit/>
          </a:bodyPr>
          <a:lstStyle/>
          <a:p>
            <a:r>
              <a:rPr lang="de-AT" dirty="0" smtClean="0">
                <a:solidFill>
                  <a:srgbClr val="C00000"/>
                </a:solidFill>
                <a:latin typeface="Verdana"/>
              </a:rPr>
              <a:t>Änderungen </a:t>
            </a:r>
            <a:r>
              <a:rPr lang="de-AT" dirty="0">
                <a:solidFill>
                  <a:srgbClr val="C00000"/>
                </a:solidFill>
                <a:latin typeface="Verdana"/>
              </a:rPr>
              <a:t>im FinStrG</a:t>
            </a:r>
          </a:p>
        </p:txBody>
      </p:sp>
      <p:sp>
        <p:nvSpPr>
          <p:cNvPr id="3" name="Textplatzhalter 2"/>
          <p:cNvSpPr>
            <a:spLocks noGrp="1"/>
          </p:cNvSpPr>
          <p:nvPr>
            <p:ph type="body" idx="1"/>
          </p:nvPr>
        </p:nvSpPr>
        <p:spPr/>
        <p:txBody>
          <a:bodyPr>
            <a:normAutofit/>
          </a:bodyPr>
          <a:lstStyle/>
          <a:p>
            <a:r>
              <a:rPr lang="de-DE" dirty="0">
                <a:latin typeface="Verdana"/>
              </a:rPr>
              <a:t>Keine Registrierkasse trotz Verpflichtung</a:t>
            </a:r>
          </a:p>
          <a:p>
            <a:pPr lvl="1"/>
            <a:r>
              <a:rPr lang="de-DE" dirty="0" smtClean="0">
                <a:latin typeface="Verdana"/>
              </a:rPr>
              <a:t>§ 51 Abs. 1 lit c:</a:t>
            </a:r>
          </a:p>
          <a:p>
            <a:pPr lvl="2"/>
            <a:r>
              <a:rPr lang="de-DE" dirty="0" smtClean="0">
                <a:latin typeface="Verdana"/>
              </a:rPr>
              <a:t>Wer vorsätzlich die Pflicht zur Einrichtung technischer Sicherheitsvorkehrungen verletzt</a:t>
            </a:r>
          </a:p>
          <a:p>
            <a:pPr lvl="1"/>
            <a:r>
              <a:rPr lang="de-DE" dirty="0" smtClean="0">
                <a:latin typeface="Verdana"/>
              </a:rPr>
              <a:t>§ 51 Abs. 1 lit f:</a:t>
            </a:r>
          </a:p>
          <a:p>
            <a:pPr lvl="2"/>
            <a:r>
              <a:rPr lang="de-DE" dirty="0" smtClean="0">
                <a:latin typeface="Verdana"/>
              </a:rPr>
              <a:t>Wer vorsätzlich ein abgabenrechtliches Verbot zur Leistung oder Entgegennahme von Barzahlungen verletzt</a:t>
            </a:r>
          </a:p>
          <a:p>
            <a:pPr lvl="1"/>
            <a:r>
              <a:rPr lang="de-DE" dirty="0" smtClean="0">
                <a:latin typeface="Verdana"/>
              </a:rPr>
              <a:t>Bestrafung als Finanzordnungswidrigkeit</a:t>
            </a:r>
          </a:p>
          <a:p>
            <a:pPr lvl="2"/>
            <a:r>
              <a:rPr lang="de-DE" dirty="0" smtClean="0">
                <a:latin typeface="Verdana"/>
              </a:rPr>
              <a:t>Bis € 5.000</a:t>
            </a:r>
            <a:endParaRPr lang="de-AT" dirty="0" smtClean="0">
              <a:latin typeface="Verdana"/>
            </a:endParaRPr>
          </a:p>
          <a:p>
            <a:endParaRPr lang="de-AT" dirty="0"/>
          </a:p>
        </p:txBody>
      </p:sp>
      <p:sp>
        <p:nvSpPr>
          <p:cNvPr id="4" name="Datumsplatzhalter 3"/>
          <p:cNvSpPr>
            <a:spLocks noGrp="1"/>
          </p:cNvSpPr>
          <p:nvPr>
            <p:ph type="dt" sz="half" idx="10"/>
          </p:nvPr>
        </p:nvSpPr>
        <p:spPr/>
        <p:txBody>
          <a:bodyPr/>
          <a:lstStyle/>
          <a:p>
            <a:r>
              <a:rPr lang="de-DE" smtClean="0"/>
              <a:t>3.05.2016, Wien</a:t>
            </a:r>
            <a:endParaRPr lang="de-AT" dirty="0"/>
          </a:p>
        </p:txBody>
      </p:sp>
      <p:sp>
        <p:nvSpPr>
          <p:cNvPr id="5" name="Fußzeilenplatzhalter 4"/>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6" name="Foliennummernplatzhalter 5"/>
          <p:cNvSpPr>
            <a:spLocks noGrp="1"/>
          </p:cNvSpPr>
          <p:nvPr>
            <p:ph type="sldNum" sz="quarter" idx="12"/>
          </p:nvPr>
        </p:nvSpPr>
        <p:spPr/>
        <p:txBody>
          <a:bodyPr/>
          <a:lstStyle/>
          <a:p>
            <a:fld id="{CE4246C1-389B-48A5-A654-30A48A5D4CD5}" type="slidenum">
              <a:rPr lang="de-AT" smtClean="0"/>
              <a:t>7</a:t>
            </a:fld>
            <a:endParaRPr lang="de-AT" dirty="0"/>
          </a:p>
        </p:txBody>
      </p:sp>
    </p:spTree>
    <p:extLst>
      <p:ext uri="{BB962C8B-B14F-4D97-AF65-F5344CB8AC3E}">
        <p14:creationId xmlns:p14="http://schemas.microsoft.com/office/powerpoint/2010/main" val="3233686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C00000"/>
                </a:solidFill>
              </a:rPr>
              <a:t>Keine Registrierkasse</a:t>
            </a:r>
            <a:endParaRPr lang="de-AT" dirty="0">
              <a:solidFill>
                <a:srgbClr val="C00000"/>
              </a:solidFill>
            </a:endParaRPr>
          </a:p>
        </p:txBody>
      </p:sp>
      <p:sp>
        <p:nvSpPr>
          <p:cNvPr id="3" name="Textplatzhalter 2"/>
          <p:cNvSpPr>
            <a:spLocks noGrp="1"/>
          </p:cNvSpPr>
          <p:nvPr>
            <p:ph type="body" idx="1"/>
          </p:nvPr>
        </p:nvSpPr>
        <p:spPr/>
        <p:txBody>
          <a:bodyPr/>
          <a:lstStyle/>
          <a:p>
            <a:r>
              <a:rPr lang="de-DE" dirty="0" smtClean="0"/>
              <a:t>Ausnahme nach § 131b BAO</a:t>
            </a:r>
          </a:p>
          <a:p>
            <a:r>
              <a:rPr lang="de-DE" dirty="0" smtClean="0"/>
              <a:t>Wenn keine Ausnahme:</a:t>
            </a:r>
          </a:p>
          <a:p>
            <a:pPr lvl="1"/>
            <a:r>
              <a:rPr lang="de-DE" dirty="0" smtClean="0"/>
              <a:t>Finanzordnungswidrigkeit gem. § 51 FinStrG</a:t>
            </a:r>
          </a:p>
          <a:p>
            <a:pPr lvl="2"/>
            <a:r>
              <a:rPr lang="de-DE" dirty="0" smtClean="0"/>
              <a:t>Strafe bis € 5.000</a:t>
            </a:r>
          </a:p>
          <a:p>
            <a:pPr lvl="2"/>
            <a:r>
              <a:rPr lang="de-DE" dirty="0" smtClean="0"/>
              <a:t>Verjährung: 1 Jahr  ab Ende des Verstoßes</a:t>
            </a:r>
          </a:p>
          <a:p>
            <a:pPr lvl="1"/>
            <a:r>
              <a:rPr lang="de-DE" dirty="0" smtClean="0"/>
              <a:t>Auswirkung auf Ordnungsmäßigkeit</a:t>
            </a:r>
          </a:p>
          <a:p>
            <a:pPr lvl="2"/>
            <a:r>
              <a:rPr lang="de-DE" dirty="0" smtClean="0"/>
              <a:t>Formelle Ordnungswidrigkeit</a:t>
            </a:r>
          </a:p>
          <a:p>
            <a:pPr lvl="2"/>
            <a:r>
              <a:rPr lang="de-DE" dirty="0" smtClean="0"/>
              <a:t>Keine Schutzwirkung des § 163 Abs. 1 BAO</a:t>
            </a:r>
          </a:p>
          <a:p>
            <a:pPr lvl="3"/>
            <a:r>
              <a:rPr lang="de-DE" dirty="0" smtClean="0"/>
              <a:t>Bedeutet aber nicht automatisch Schätzungsbefugnis</a:t>
            </a:r>
            <a:endParaRPr lang="de-AT" dirty="0"/>
          </a:p>
        </p:txBody>
      </p:sp>
      <p:sp>
        <p:nvSpPr>
          <p:cNvPr id="4" name="Datumsplatzhalter 3"/>
          <p:cNvSpPr>
            <a:spLocks noGrp="1"/>
          </p:cNvSpPr>
          <p:nvPr>
            <p:ph type="dt" sz="half" idx="10"/>
          </p:nvPr>
        </p:nvSpPr>
        <p:spPr/>
        <p:txBody>
          <a:bodyPr/>
          <a:lstStyle/>
          <a:p>
            <a:r>
              <a:rPr lang="de-DE" smtClean="0"/>
              <a:t>3.05.2016, Wien</a:t>
            </a:r>
            <a:endParaRPr lang="de-AT" dirty="0"/>
          </a:p>
        </p:txBody>
      </p:sp>
      <p:sp>
        <p:nvSpPr>
          <p:cNvPr id="5" name="Fußzeilenplatzhalter 4"/>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6" name="Foliennummernplatzhalter 5"/>
          <p:cNvSpPr>
            <a:spLocks noGrp="1"/>
          </p:cNvSpPr>
          <p:nvPr>
            <p:ph type="sldNum" sz="quarter" idx="12"/>
          </p:nvPr>
        </p:nvSpPr>
        <p:spPr/>
        <p:txBody>
          <a:bodyPr/>
          <a:lstStyle/>
          <a:p>
            <a:fld id="{CE4246C1-389B-48A5-A654-30A48A5D4CD5}" type="slidenum">
              <a:rPr lang="de-AT" smtClean="0"/>
              <a:t>8</a:t>
            </a:fld>
            <a:endParaRPr lang="de-AT" dirty="0"/>
          </a:p>
        </p:txBody>
      </p:sp>
    </p:spTree>
    <p:extLst>
      <p:ext uri="{BB962C8B-B14F-4D97-AF65-F5344CB8AC3E}">
        <p14:creationId xmlns:p14="http://schemas.microsoft.com/office/powerpoint/2010/main" val="4234843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C00000"/>
                </a:solidFill>
              </a:rPr>
              <a:t>Verletzung der Belegerteilungspflicht</a:t>
            </a:r>
            <a:endParaRPr lang="de-AT" dirty="0">
              <a:solidFill>
                <a:srgbClr val="C00000"/>
              </a:solidFill>
            </a:endParaRPr>
          </a:p>
        </p:txBody>
      </p:sp>
      <p:sp>
        <p:nvSpPr>
          <p:cNvPr id="3" name="Inhaltsplatzhalter 2"/>
          <p:cNvSpPr>
            <a:spLocks noGrp="1"/>
          </p:cNvSpPr>
          <p:nvPr>
            <p:ph idx="1"/>
          </p:nvPr>
        </p:nvSpPr>
        <p:spPr/>
        <p:txBody>
          <a:bodyPr/>
          <a:lstStyle/>
          <a:p>
            <a:r>
              <a:rPr lang="de-DE" dirty="0" smtClean="0"/>
              <a:t>Finanzordnungswidrigkeit gem. § 51 Abs 1 </a:t>
            </a:r>
            <a:r>
              <a:rPr lang="de-DE" dirty="0" err="1" smtClean="0"/>
              <a:t>lit</a:t>
            </a:r>
            <a:r>
              <a:rPr lang="de-DE" dirty="0" smtClean="0"/>
              <a:t> d </a:t>
            </a:r>
            <a:r>
              <a:rPr lang="de-DE" dirty="0" err="1" smtClean="0"/>
              <a:t>FinStrG</a:t>
            </a:r>
            <a:r>
              <a:rPr lang="de-DE" dirty="0" smtClean="0"/>
              <a:t>:</a:t>
            </a:r>
          </a:p>
          <a:p>
            <a:pPr lvl="1"/>
            <a:r>
              <a:rPr lang="de-DE" dirty="0" smtClean="0"/>
              <a:t>Strafe: bis € 5.000,-</a:t>
            </a:r>
          </a:p>
          <a:p>
            <a:pPr lvl="1"/>
            <a:r>
              <a:rPr lang="de-DE" dirty="0" smtClean="0"/>
              <a:t>Verjährungsfrist: 1 Jahr</a:t>
            </a:r>
          </a:p>
          <a:p>
            <a:r>
              <a:rPr lang="de-DE" dirty="0" smtClean="0"/>
              <a:t>Belegerteilungspflicht gem. § 132a BAO:</a:t>
            </a:r>
          </a:p>
          <a:p>
            <a:pPr lvl="1"/>
            <a:r>
              <a:rPr lang="de-DE" dirty="0" smtClean="0"/>
              <a:t>Nicht in § 163 Abs 1 BAO erwähnt</a:t>
            </a:r>
          </a:p>
          <a:p>
            <a:pPr lvl="1"/>
            <a:r>
              <a:rPr lang="de-DE" dirty="0" smtClean="0"/>
              <a:t>Daher kein Verlust des „Gutglaubensschutzes“</a:t>
            </a:r>
            <a:endParaRPr lang="de-AT" dirty="0"/>
          </a:p>
        </p:txBody>
      </p:sp>
      <p:sp>
        <p:nvSpPr>
          <p:cNvPr id="4" name="Datumsplatzhalter 3"/>
          <p:cNvSpPr>
            <a:spLocks noGrp="1"/>
          </p:cNvSpPr>
          <p:nvPr>
            <p:ph type="dt" sz="half" idx="10"/>
          </p:nvPr>
        </p:nvSpPr>
        <p:spPr/>
        <p:txBody>
          <a:bodyPr/>
          <a:lstStyle/>
          <a:p>
            <a:r>
              <a:rPr lang="de-DE" smtClean="0"/>
              <a:t>3.05.2016, Wien</a:t>
            </a:r>
            <a:endParaRPr lang="de-AT" dirty="0"/>
          </a:p>
        </p:txBody>
      </p:sp>
      <p:sp>
        <p:nvSpPr>
          <p:cNvPr id="5" name="Fußzeilenplatzhalter 4"/>
          <p:cNvSpPr>
            <a:spLocks noGrp="1"/>
          </p:cNvSpPr>
          <p:nvPr>
            <p:ph type="ftr" sz="quarter" idx="11"/>
          </p:nvPr>
        </p:nvSpPr>
        <p:spPr/>
        <p:txBody>
          <a:bodyPr/>
          <a:lstStyle/>
          <a:p>
            <a:r>
              <a:rPr lang="de-DE" smtClean="0"/>
              <a:t>Registrierkassenpflicht - Konsequenzen                                                                             FH Camus, Bilanztage, WP/StB Hannes Mitterer</a:t>
            </a:r>
            <a:endParaRPr lang="de-AT" dirty="0"/>
          </a:p>
        </p:txBody>
      </p:sp>
      <p:sp>
        <p:nvSpPr>
          <p:cNvPr id="6" name="Foliennummernplatzhalter 5"/>
          <p:cNvSpPr>
            <a:spLocks noGrp="1"/>
          </p:cNvSpPr>
          <p:nvPr>
            <p:ph type="sldNum" sz="quarter" idx="12"/>
          </p:nvPr>
        </p:nvSpPr>
        <p:spPr/>
        <p:txBody>
          <a:bodyPr/>
          <a:lstStyle/>
          <a:p>
            <a:fld id="{CE4246C1-389B-48A5-A654-30A48A5D4CD5}" type="slidenum">
              <a:rPr lang="de-AT" smtClean="0"/>
              <a:t>9</a:t>
            </a:fld>
            <a:endParaRPr lang="de-AT" dirty="0"/>
          </a:p>
        </p:txBody>
      </p:sp>
    </p:spTree>
    <p:extLst>
      <p:ext uri="{BB962C8B-B14F-4D97-AF65-F5344CB8AC3E}">
        <p14:creationId xmlns:p14="http://schemas.microsoft.com/office/powerpoint/2010/main" val="153971684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1010</Words>
  <Application>Microsoft Office PowerPoint</Application>
  <PresentationFormat>Benutzerdefiniert</PresentationFormat>
  <Paragraphs>181</Paragraphs>
  <Slides>15</Slides>
  <Notes>4</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15</vt:i4>
      </vt:variant>
    </vt:vector>
  </HeadingPairs>
  <TitlesOfParts>
    <vt:vector size="21" baseType="lpstr">
      <vt:lpstr>Arial</vt:lpstr>
      <vt:lpstr>Calibri</vt:lpstr>
      <vt:lpstr>Verdana</vt:lpstr>
      <vt:lpstr>Arial Baltic</vt:lpstr>
      <vt:lpstr>Wingdings</vt:lpstr>
      <vt:lpstr>Larissa</vt:lpstr>
      <vt:lpstr>Registrierkassenpflicht – Konsequenzen?</vt:lpstr>
      <vt:lpstr>Vermutung der Ordnungsmäßigkeit</vt:lpstr>
      <vt:lpstr>Schätzung (§ 184 BAO)</vt:lpstr>
      <vt:lpstr>PowerPoint-Präsentation</vt:lpstr>
      <vt:lpstr>PowerPoint-Präsentation</vt:lpstr>
      <vt:lpstr>Änderungen im FinStrG</vt:lpstr>
      <vt:lpstr>Änderungen im FinStrG</vt:lpstr>
      <vt:lpstr>Keine Registrierkasse</vt:lpstr>
      <vt:lpstr>Verletzung der Belegerteilungspflicht</vt:lpstr>
      <vt:lpstr>Finanzpolizei und Kassennachschau</vt:lpstr>
      <vt:lpstr>Hilfeleistung bei Amtshandlungen </vt:lpstr>
      <vt:lpstr>Auskunftsverlangen gem. § 143 BAO</vt:lpstr>
      <vt:lpstr>Auskunftsverlangen gem. § 143 BAO (2)</vt:lpstr>
      <vt:lpstr>Nachschau gem. § 144 BAO</vt:lpstr>
      <vt:lpstr>Nachschau gem. § 144 BAO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Allgemeine Änderungen der Bundesabgabenordnung</dc:title>
  <dc:creator>Hannes Mitterer</dc:creator>
  <cp:lastModifiedBy>Susanne Kunst</cp:lastModifiedBy>
  <cp:revision>54</cp:revision>
  <cp:lastPrinted>2015-09-13T15:28:45Z</cp:lastPrinted>
  <dcterms:created xsi:type="dcterms:W3CDTF">2015-06-29T06:03:58Z</dcterms:created>
  <dcterms:modified xsi:type="dcterms:W3CDTF">2016-05-03T13:02:30Z</dcterms:modified>
</cp:coreProperties>
</file>