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60"/>
  </p:notesMasterIdLst>
  <p:handoutMasterIdLst>
    <p:handoutMasterId r:id="rId61"/>
  </p:handoutMasterIdLst>
  <p:sldIdLst>
    <p:sldId id="635" r:id="rId2"/>
    <p:sldId id="710" r:id="rId3"/>
    <p:sldId id="711" r:id="rId4"/>
    <p:sldId id="708" r:id="rId5"/>
    <p:sldId id="709" r:id="rId6"/>
    <p:sldId id="645" r:id="rId7"/>
    <p:sldId id="707" r:id="rId8"/>
    <p:sldId id="752" r:id="rId9"/>
    <p:sldId id="646" r:id="rId10"/>
    <p:sldId id="712" r:id="rId11"/>
    <p:sldId id="713" r:id="rId12"/>
    <p:sldId id="714" r:id="rId13"/>
    <p:sldId id="706" r:id="rId14"/>
    <p:sldId id="715" r:id="rId15"/>
    <p:sldId id="716" r:id="rId16"/>
    <p:sldId id="717" r:id="rId17"/>
    <p:sldId id="718" r:id="rId18"/>
    <p:sldId id="719" r:id="rId19"/>
    <p:sldId id="763" r:id="rId20"/>
    <p:sldId id="723" r:id="rId21"/>
    <p:sldId id="724" r:id="rId22"/>
    <p:sldId id="725" r:id="rId23"/>
    <p:sldId id="726" r:id="rId24"/>
    <p:sldId id="731" r:id="rId25"/>
    <p:sldId id="764" r:id="rId26"/>
    <p:sldId id="700" r:id="rId27"/>
    <p:sldId id="651" r:id="rId28"/>
    <p:sldId id="652" r:id="rId29"/>
    <p:sldId id="765" r:id="rId30"/>
    <p:sldId id="697" r:id="rId31"/>
    <p:sldId id="662" r:id="rId32"/>
    <p:sldId id="698" r:id="rId33"/>
    <p:sldId id="753" r:id="rId34"/>
    <p:sldId id="754" r:id="rId35"/>
    <p:sldId id="755" r:id="rId36"/>
    <p:sldId id="664" r:id="rId37"/>
    <p:sldId id="665" r:id="rId38"/>
    <p:sldId id="704" r:id="rId39"/>
    <p:sldId id="759" r:id="rId40"/>
    <p:sldId id="760" r:id="rId41"/>
    <p:sldId id="761" r:id="rId42"/>
    <p:sldId id="705" r:id="rId43"/>
    <p:sldId id="735" r:id="rId44"/>
    <p:sldId id="766" r:id="rId45"/>
    <p:sldId id="739" r:id="rId46"/>
    <p:sldId id="740" r:id="rId47"/>
    <p:sldId id="741" r:id="rId48"/>
    <p:sldId id="742" r:id="rId49"/>
    <p:sldId id="743" r:id="rId50"/>
    <p:sldId id="744" r:id="rId51"/>
    <p:sldId id="746" r:id="rId52"/>
    <p:sldId id="747" r:id="rId53"/>
    <p:sldId id="748" r:id="rId54"/>
    <p:sldId id="749" r:id="rId55"/>
    <p:sldId id="756" r:id="rId56"/>
    <p:sldId id="757" r:id="rId57"/>
    <p:sldId id="758" r:id="rId58"/>
    <p:sldId id="672" r:id="rId59"/>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44">
          <p15:clr>
            <a:srgbClr val="A4A3A4"/>
          </p15:clr>
        </p15:guide>
        <p15:guide id="2" orient="horz" pos="436">
          <p15:clr>
            <a:srgbClr val="A4A3A4"/>
          </p15:clr>
        </p15:guide>
        <p15:guide id="3" orient="horz" pos="4179">
          <p15:clr>
            <a:srgbClr val="A4A3A4"/>
          </p15:clr>
        </p15:guide>
        <p15:guide id="4" orient="horz" pos="3888">
          <p15:clr>
            <a:srgbClr val="A4A3A4"/>
          </p15:clr>
        </p15:guide>
        <p15:guide id="5" orient="horz" pos="3984">
          <p15:clr>
            <a:srgbClr val="A4A3A4"/>
          </p15:clr>
        </p15:guide>
        <p15:guide id="6" orient="horz" pos="1104">
          <p15:clr>
            <a:srgbClr val="A4A3A4"/>
          </p15:clr>
        </p15:guide>
        <p15:guide id="7" orient="horz" pos="1008">
          <p15:clr>
            <a:srgbClr val="A4A3A4"/>
          </p15:clr>
        </p15:guide>
        <p15:guide id="8" orient="horz" pos="2448">
          <p15:clr>
            <a:srgbClr val="A4A3A4"/>
          </p15:clr>
        </p15:guide>
        <p15:guide id="9" orient="horz" pos="2544">
          <p15:clr>
            <a:srgbClr val="A4A3A4"/>
          </p15:clr>
        </p15:guide>
        <p15:guide id="10" orient="horz" pos="336">
          <p15:clr>
            <a:srgbClr val="A4A3A4"/>
          </p15:clr>
        </p15:guide>
        <p15:guide id="11" pos="2832">
          <p15:clr>
            <a:srgbClr val="A4A3A4"/>
          </p15:clr>
        </p15:guide>
        <p15:guide id="12" pos="336">
          <p15:clr>
            <a:srgbClr val="A4A3A4"/>
          </p15:clr>
        </p15:guide>
        <p15:guide id="13" pos="5424">
          <p15:clr>
            <a:srgbClr val="A4A3A4"/>
          </p15:clr>
        </p15:guide>
        <p15:guide id="14" pos="2928">
          <p15:clr>
            <a:srgbClr val="A4A3A4"/>
          </p15:clr>
        </p15:guide>
        <p15:guide id="15" pos="1968">
          <p15:clr>
            <a:srgbClr val="A4A3A4"/>
          </p15:clr>
        </p15:guide>
        <p15:guide id="16" pos="2070">
          <p15:clr>
            <a:srgbClr val="A4A3A4"/>
          </p15:clr>
        </p15:guide>
        <p15:guide id="17" pos="3792">
          <p15:clr>
            <a:srgbClr val="A4A3A4"/>
          </p15:clr>
        </p15:guide>
        <p15:guide id="18" pos="1104">
          <p15:clr>
            <a:srgbClr val="A4A3A4"/>
          </p15:clr>
        </p15:guide>
        <p15:guide id="19" pos="4656">
          <p15:clr>
            <a:srgbClr val="A4A3A4"/>
          </p15:clr>
        </p15:guide>
        <p15:guide id="20" pos="4560">
          <p15:clr>
            <a:srgbClr val="A4A3A4"/>
          </p15:clr>
        </p15:guide>
        <p15:guide id="21" pos="3696">
          <p15:clr>
            <a:srgbClr val="A4A3A4"/>
          </p15:clr>
        </p15:guide>
        <p15:guide id="22" pos="1200">
          <p15:clr>
            <a:srgbClr val="A4A3A4"/>
          </p15:clr>
        </p15:guide>
      </p15:sldGuideLst>
    </p:ext>
    <p:ext uri="{2D200454-40CA-4A62-9FC3-DE9A4176ACB9}">
      <p15:notesGuideLst xmlns:p15="http://schemas.microsoft.com/office/powerpoint/2012/main" xmlns="">
        <p15:guide id="1" orient="horz" pos="3132">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31" autoAdjust="0"/>
    <p:restoredTop sz="90219" autoAdjust="0"/>
  </p:normalViewPr>
  <p:slideViewPr>
    <p:cSldViewPr>
      <p:cViewPr>
        <p:scale>
          <a:sx n="100" d="100"/>
          <a:sy n="100" d="100"/>
        </p:scale>
        <p:origin x="-828" y="114"/>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64" y="-114"/>
      </p:cViewPr>
      <p:guideLst>
        <p:guide orient="horz" pos="3132"/>
        <p:guide pos="214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de-AT" dirty="0">
              <a:latin typeface="Arial" pitchFamily="34" charset="0"/>
              <a:cs typeface="Arial" pitchFamily="34" charset="0"/>
            </a:endParaRPr>
          </a:p>
        </p:txBody>
      </p:sp>
      <p:sp>
        <p:nvSpPr>
          <p:cNvPr id="3" name="Date Placeholder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lvl1pPr>
          </a:lstStyle>
          <a:p>
            <a:fld id="{35F05CFF-548C-4E04-B325-CF1209D66BDC}" type="datetimeFigureOut">
              <a:rPr lang="de-AT" smtClean="0">
                <a:latin typeface="Arial" pitchFamily="34" charset="0"/>
                <a:cs typeface="Arial" pitchFamily="34" charset="0"/>
              </a:rPr>
              <a:pPr/>
              <a:t>08.01.2015</a:t>
            </a:fld>
            <a:endParaRPr lang="de-AT">
              <a:latin typeface="Arial" pitchFamily="34" charset="0"/>
              <a:cs typeface="Arial" pitchFamily="34" charset="0"/>
            </a:endParaRPr>
          </a:p>
        </p:txBody>
      </p:sp>
      <p:sp>
        <p:nvSpPr>
          <p:cNvPr id="4" name="Footer Placeholder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lvl1pPr>
          </a:lstStyle>
          <a:p>
            <a:endParaRPr lang="de-AT">
              <a:latin typeface="Arial" pitchFamily="34" charset="0"/>
              <a:cs typeface="Arial" pitchFamily="34" charset="0"/>
            </a:endParaRPr>
          </a:p>
        </p:txBody>
      </p:sp>
      <p:sp>
        <p:nvSpPr>
          <p:cNvPr id="5" name="Slide Number Placeholder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lvl1pPr>
          </a:lstStyle>
          <a:p>
            <a:fld id="{4EE90EF7-3E10-491C-87C2-59674BB3AAF6}" type="slidenum">
              <a:rPr lang="de-AT" smtClean="0">
                <a:latin typeface="Arial" pitchFamily="34" charset="0"/>
                <a:cs typeface="Arial" pitchFamily="34" charset="0"/>
              </a:rPr>
              <a:pPr/>
              <a:t>‹Nr.›</a:t>
            </a:fld>
            <a:endParaRPr lang="de-AT">
              <a:latin typeface="Arial" pitchFamily="34" charset="0"/>
              <a:cs typeface="Arial" pitchFamily="34" charset="0"/>
            </a:endParaRPr>
          </a:p>
        </p:txBody>
      </p:sp>
    </p:spTree>
    <p:extLst>
      <p:ext uri="{BB962C8B-B14F-4D97-AF65-F5344CB8AC3E}">
        <p14:creationId xmlns:p14="http://schemas.microsoft.com/office/powerpoint/2010/main" val="1639597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atin typeface="Arial" pitchFamily="34" charset="0"/>
                <a:cs typeface="Arial" pitchFamily="34" charset="0"/>
              </a:defRPr>
            </a:lvl1pPr>
          </a:lstStyle>
          <a:p>
            <a:endParaRPr lang="de-AT"/>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atin typeface="Arial" pitchFamily="34" charset="0"/>
                <a:cs typeface="Arial" pitchFamily="34" charset="0"/>
              </a:defRPr>
            </a:lvl1pPr>
          </a:lstStyle>
          <a:p>
            <a:fld id="{5EFB8DA3-BCA9-4B7D-B50D-14F47506B614}" type="datetimeFigureOut">
              <a:rPr lang="de-AT" smtClean="0"/>
              <a:pPr/>
              <a:t>08.01.2015</a:t>
            </a:fld>
            <a:endParaRPr lang="de-AT"/>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normAutofit/>
          </a:body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AT"/>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endParaRPr lang="de-AT"/>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F07B8F03-BC93-4120-96CA-A36DF640BE24}" type="slidenum">
              <a:rPr lang="de-AT" smtClean="0"/>
              <a:pPr/>
              <a:t>‹Nr.›</a:t>
            </a:fld>
            <a:endParaRPr lang="de-AT"/>
          </a:p>
        </p:txBody>
      </p:sp>
    </p:spTree>
    <p:extLst>
      <p:ext uri="{BB962C8B-B14F-4D97-AF65-F5344CB8AC3E}">
        <p14:creationId xmlns:p14="http://schemas.microsoft.com/office/powerpoint/2010/main" val="62604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beck-online.beck.de/default.aspx?typ=reference&amp;y=400&amp;g=HGB&amp;p=272&amp;w=MueKoHGB&amp;rn=27"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3" Type="http://schemas.openxmlformats.org/officeDocument/2006/relationships/hyperlink" Target="https://www.lexisnexis.com/at/recht/frame.do?tokenKey=rsh-23.615891.4158069107&amp;target=results_DocumentContent&amp;returnToKey=20_T21078720674&amp;parent=docview&amp;rand=1417671082972&amp;reloadEntirePage=true" TargetMode="External"/><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3" Type="http://schemas.openxmlformats.org/officeDocument/2006/relationships/hyperlink" Target="https://www.lexisnexis.com/at/recht/search/runRemoteLink.do?A=0.732271780123993&amp;bct=A&amp;service=citation&amp;risb=21_T21078720673&amp;langcountry=AT&amp;linkInfo=F" TargetMode="External"/><Relationship Id="rId2" Type="http://schemas.openxmlformats.org/officeDocument/2006/relationships/slide" Target="../slides/slide50.xml"/><Relationship Id="rId1" Type="http://schemas.openxmlformats.org/officeDocument/2006/relationships/notesMaster" Target="../notesMasters/notesMaster1.xml"/><Relationship Id="rId5" Type="http://schemas.openxmlformats.org/officeDocument/2006/relationships/hyperlink" Target="https://www.lexisnexis.com/at/recht/search/runRemoteLink.do?A=0.8029198488679515&amp;bct=A&amp;service=citation&amp;risb=21_T21078720673&amp;langcountry=AT&amp;linkInfo=F" TargetMode="External"/><Relationship Id="rId4" Type="http://schemas.openxmlformats.org/officeDocument/2006/relationships/hyperlink" Target="https://www.lexisnexis.com/at/recht/frame.do?tokenKey=rsh-23.615891.4158069107&amp;target=results_DocumentContent&amp;returnToKey=20_T21078720674&amp;parent=docview&amp;rand=1417671082972&amp;reloadEntirePage=true" TargetMode="Externa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F07B8F03-BC93-4120-96CA-A36DF640BE24}" type="slidenum">
              <a:rPr lang="de-AT" smtClean="0"/>
              <a:pPr/>
              <a:t>1</a:t>
            </a:fld>
            <a:endParaRPr lang="de-AT"/>
          </a:p>
        </p:txBody>
      </p:sp>
    </p:spTree>
    <p:extLst>
      <p:ext uri="{BB962C8B-B14F-4D97-AF65-F5344CB8AC3E}">
        <p14:creationId xmlns:p14="http://schemas.microsoft.com/office/powerpoint/2010/main" val="741322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de-AT" sz="1200" b="0" i="0" u="none" strike="noStrike" kern="1200" baseline="0" dirty="0" smtClean="0">
                <a:solidFill>
                  <a:schemeClr val="tx1"/>
                </a:solidFill>
                <a:latin typeface="Arial" pitchFamily="34" charset="0"/>
                <a:ea typeface="+mn-ea"/>
                <a:cs typeface="Arial" pitchFamily="34" charset="0"/>
              </a:rPr>
              <a:t>Das Prinzip hat Bedeutung beim Auseinanderfallen von rechtlichem und wirtschaftlichem Eigentum. Für Zwecke der Bilanzierung ist das wirtschaftliche Eigentum maßgebend. Die Zurechnung des wirtschaftlichen Eigentums ist grundsätzlich in jedem Einzelfall anhand der Verteilung von Chancen und Risiken zu beurteilen, die aus dem zu bilanzierenden Vermögensgegenstand erwachsen. Das Unternehmen, dem im Wege einer wertenden Betrachtung die wesentlichen Chancen und Risiken zukommen, ist wirtschaftlicher Eigentümer.</a:t>
            </a:r>
          </a:p>
          <a:p>
            <a:endParaRPr lang="de-AT"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Mit der Kodifikation des § 196a UGB soll auch eine Annäherung an die auch nach IFRS übliche wirtschaftliche Betrachtungsweise („</a:t>
            </a:r>
            <a:r>
              <a:rPr lang="de-AT" sz="1200" b="0" i="1" u="none" strike="noStrike" kern="1200" baseline="0" dirty="0" smtClean="0">
                <a:solidFill>
                  <a:schemeClr val="tx1"/>
                </a:solidFill>
                <a:latin typeface="Arial" pitchFamily="34" charset="0"/>
                <a:ea typeface="+mn-ea"/>
                <a:cs typeface="Arial" pitchFamily="34" charset="0"/>
              </a:rPr>
              <a:t>substance over form</a:t>
            </a:r>
            <a:r>
              <a:rPr lang="de-AT" sz="1200" b="0" i="0" u="none" strike="noStrike" kern="1200" baseline="0" dirty="0" smtClean="0">
                <a:solidFill>
                  <a:schemeClr val="tx1"/>
                </a:solidFill>
                <a:latin typeface="Arial" pitchFamily="34" charset="0"/>
                <a:ea typeface="+mn-ea"/>
                <a:cs typeface="Arial" pitchFamily="34" charset="0"/>
              </a:rPr>
              <a:t>“) erreicht werden. Letztendlich geht es darum, Geschäftsvorfälle und andere Ereignisse nicht allein entsprechend ihrer rechtlichen Form, sondern auch gemäß ihrem wirtschaftlichen Gehalt zu beurteilen. Dies gilt nicht nur für Vermögensgegenstände, Schulden und Rechnungsabgrenzungsposten, sondern auch für Erträge und Aufwendungen. </a:t>
            </a:r>
          </a:p>
          <a:p>
            <a:endParaRPr lang="de-AT" sz="1200" b="0" i="0" u="none" strike="noStrike" kern="1200" baseline="0" dirty="0" smtClean="0">
              <a:solidFill>
                <a:schemeClr val="tx1"/>
              </a:solidFill>
              <a:latin typeface="Arial" pitchFamily="34" charset="0"/>
              <a:ea typeface="+mn-ea"/>
              <a:cs typeface="Arial" pitchFamily="34" charset="0"/>
            </a:endParaRPr>
          </a:p>
          <a:p>
            <a:r>
              <a:rPr lang="de-AT" sz="1200" b="1" i="0" u="none" strike="noStrike" kern="1200" baseline="0" dirty="0" smtClean="0">
                <a:solidFill>
                  <a:schemeClr val="tx1"/>
                </a:solidFill>
                <a:latin typeface="Arial" pitchFamily="34" charset="0"/>
                <a:ea typeface="+mn-ea"/>
                <a:cs typeface="Arial" pitchFamily="34" charset="0"/>
              </a:rPr>
              <a:t>Arbeiterkammer</a:t>
            </a:r>
          </a:p>
          <a:p>
            <a:r>
              <a:rPr lang="de-AT" sz="1200" b="0" i="0" u="none" strike="noStrike" kern="1200" baseline="0" dirty="0" smtClean="0">
                <a:solidFill>
                  <a:schemeClr val="tx1"/>
                </a:solidFill>
                <a:latin typeface="Arial" pitchFamily="34" charset="0"/>
                <a:ea typeface="+mn-ea"/>
                <a:cs typeface="Arial" pitchFamily="34" charset="0"/>
              </a:rPr>
              <a:t>Vor dem Hintergrund des neu ins Gesetz aufgenommen Grundsatzes des wirtschaftlichen Gehalts sehen neben der Bundesarbeitskammer auch renommierte Wirtschaftsprüfungskanzleien den Ausweis der Aufwendungen für Zeitarbeit im Personalaufwand im Sinne des Grundsatzes als notwendig an, eine Klarstellung im Gesetz bzw. den Erläuterungen würde hier sinnvoll sein. </a:t>
            </a:r>
            <a:r>
              <a:rPr lang="de-AT" sz="1200" b="1" i="0" u="none" strike="noStrike" kern="1200" baseline="0" dirty="0" smtClean="0">
                <a:solidFill>
                  <a:schemeClr val="tx1"/>
                </a:solidFill>
                <a:latin typeface="Arial" pitchFamily="34" charset="0"/>
                <a:ea typeface="+mn-ea"/>
                <a:cs typeface="Arial" pitchFamily="34" charset="0"/>
              </a:rPr>
              <a:t>Anmerkung hierzu: </a:t>
            </a:r>
            <a:r>
              <a:rPr lang="de-AT" sz="1200" b="0" i="0" u="none" strike="noStrike" kern="1200" baseline="0" dirty="0" smtClean="0">
                <a:solidFill>
                  <a:schemeClr val="tx1"/>
                </a:solidFill>
                <a:latin typeface="Arial" pitchFamily="34" charset="0"/>
                <a:ea typeface="+mn-ea"/>
                <a:cs typeface="Arial" pitchFamily="34" charset="0"/>
              </a:rPr>
              <a:t>Der Vorschlag wurde auch im BMJ eingebracht, aber nicht umgesetzt. Ob durch die Kodifikation des Grundsatzes des wirtschaftlichen Gehalts ein Umdenken stattfindet, bleibt abzuwarten! </a:t>
            </a:r>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14</a:t>
            </a:fld>
            <a:endParaRPr lang="de-AT"/>
          </a:p>
        </p:txBody>
      </p:sp>
    </p:spTree>
    <p:extLst>
      <p:ext uri="{BB962C8B-B14F-4D97-AF65-F5344CB8AC3E}">
        <p14:creationId xmlns:p14="http://schemas.microsoft.com/office/powerpoint/2010/main" val="3979179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AT" sz="1200" b="1" i="0" u="none" strike="noStrike" kern="1200" baseline="0" dirty="0" smtClean="0">
                <a:solidFill>
                  <a:schemeClr val="tx1"/>
                </a:solidFill>
                <a:latin typeface="Arial" pitchFamily="34" charset="0"/>
                <a:ea typeface="+mn-ea"/>
                <a:cs typeface="Arial" pitchFamily="34" charset="0"/>
              </a:rPr>
              <a:t>KWT und IWP zur Reichweite des Grundsatzes des wirtschaftlichen Gehalts (Zurechnung der Schulden nach rechtlichen Gesichtspunkten)</a:t>
            </a:r>
          </a:p>
          <a:p>
            <a:r>
              <a:rPr lang="de-AT" sz="1200" b="0" i="0" u="none" strike="noStrike" kern="1200" baseline="0" dirty="0" smtClean="0">
                <a:solidFill>
                  <a:schemeClr val="tx1"/>
                </a:solidFill>
                <a:latin typeface="Arial" pitchFamily="34" charset="0"/>
                <a:ea typeface="+mn-ea"/>
                <a:cs typeface="Arial" pitchFamily="34" charset="0"/>
              </a:rPr>
              <a:t>Nach bisheriger Rechtslage erfolgt die Zuordnung von Schulden stets nach rechtlichen Gesichtspunkten. Diese Vorgehensweise beruht auf dem Umstand, dass der Unternehmer für die in seinem Namen begründeten Verbindlichkeiten von den Gläubigern jedenfalls in Anspruch genommen werden kann. Ein Unternehmen ist hiernach zum Ausweis einer Verbindlichkeit oder Rückstellung verpflichtet, solange es im Außenverhältnis rechtlich verpflichtet ist.</a:t>
            </a:r>
          </a:p>
          <a:p>
            <a:endParaRPr lang="de-AT"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Dies auch dann, wenn er diese Verbindlichkeiten für Rechnung eines Dritten („wirtschaftlicher Schuldner“) eingegangen ist. Das Prinzip der wirtschaftlichen Zurechnung wird insoweit durch das Vorsichtsprinzip eingeschränkt. Unbeschadet der Passivierung beim rechtlichen Schuldner hat zudem der wirtschaftliche Schuldner die Verpflichtung zu passivieren. Um keine Zweifel darüber entstehen zu lassen, dass die Kodifikation des Grundsatzes des wirtschaftlichen Gehalts die bisherige Vorgehensweise ändern könnte, regen wir an, dies entweder im Gesetzestext oder in den Erläuterungen klarzustellen. Als Vorlage kann § 246 dHGB dienen, der im Zuge des BilMoG um die Feststellung ergänzt wurde, dass Schulden in die Bilanz des Schuldners aufzunehmen sind. Unberührt bleibt jedoch die Berücksichtigung etwaiger Ausgleichs- oder Rückgriffsansprüche im Rahmen der Bewertung von Rückstellungen!</a:t>
            </a:r>
          </a:p>
          <a:p>
            <a:endParaRPr lang="de-AT" sz="1200" b="0" i="0" u="none" strike="noStrike" kern="1200" baseline="0" dirty="0" smtClean="0">
              <a:solidFill>
                <a:schemeClr val="tx1"/>
              </a:solidFill>
              <a:latin typeface="Arial" pitchFamily="34" charset="0"/>
              <a:ea typeface="+mn-ea"/>
              <a:cs typeface="Arial" pitchFamily="34" charset="0"/>
            </a:endParaRPr>
          </a:p>
        </p:txBody>
      </p:sp>
      <p:sp>
        <p:nvSpPr>
          <p:cNvPr id="4" name="Slide Number Placeholder 3"/>
          <p:cNvSpPr>
            <a:spLocks noGrp="1"/>
          </p:cNvSpPr>
          <p:nvPr>
            <p:ph type="sldNum" sz="quarter" idx="10"/>
          </p:nvPr>
        </p:nvSpPr>
        <p:spPr/>
        <p:txBody>
          <a:bodyPr/>
          <a:lstStyle/>
          <a:p>
            <a:fld id="{F07B8F03-BC93-4120-96CA-A36DF640BE24}" type="slidenum">
              <a:rPr lang="de-AT" smtClean="0"/>
              <a:pPr/>
              <a:t>15</a:t>
            </a:fld>
            <a:endParaRPr lang="de-AT"/>
          </a:p>
        </p:txBody>
      </p:sp>
    </p:spTree>
    <p:extLst>
      <p:ext uri="{BB962C8B-B14F-4D97-AF65-F5344CB8AC3E}">
        <p14:creationId xmlns:p14="http://schemas.microsoft.com/office/powerpoint/2010/main" val="2745640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de-AT" sz="1200" b="1" i="0" u="none" strike="noStrike" kern="1200" baseline="0" dirty="0" smtClean="0">
                <a:solidFill>
                  <a:schemeClr val="tx1"/>
                </a:solidFill>
                <a:latin typeface="Arial" pitchFamily="34" charset="0"/>
                <a:ea typeface="+mn-ea"/>
                <a:cs typeface="Arial" pitchFamily="34" charset="0"/>
              </a:rPr>
              <a:t>Erwägungsgrund (17) Bilanz-Richtlinie: </a:t>
            </a:r>
            <a:r>
              <a:rPr lang="de-AT" sz="1200" b="0" i="0" u="none" strike="noStrike" kern="1200" baseline="0" dirty="0" smtClean="0">
                <a:solidFill>
                  <a:schemeClr val="tx1"/>
                </a:solidFill>
                <a:latin typeface="Arial" pitchFamily="34" charset="0"/>
                <a:ea typeface="+mn-ea"/>
                <a:cs typeface="Arial" pitchFamily="34" charset="0"/>
              </a:rPr>
              <a:t>Für Ansatz, Bewertung, Darstellung, Offenlegung und Konsolidierung im Abschluss sollte der Grundsatz der Wesentlichkeit gelten. Nach dem Grundsatz der Wesentlichkeit können Angaben, die als unwesentlich betrachtet werden, im Abschluss beispielsweise aggregiert werden. Während ein einzelner Posten möglicherweise als unwesentlich angesehen werden kann, können mehrere unwesentliche gleichartige Posten zusammen jedoch durchaus als wesentlich gelten. Es sollte den Mitgliedstaaten gestattet sein, die verbindliche Anwendung des Grundsatzes der Wesentlichkeit auf Darstellung und Offenlegung zu beschränken. Der Grundsatz der Wesentlichkeit sollte eine etwaige Pflicht nach einzelstaatlichen Rechtsvorschriften zur Führung vollständiger Aufzeichnungen, aus denen ihre Geschäftstätigkeit und die finanzielle Lage hervorgehen, nicht berühren. </a:t>
            </a:r>
          </a:p>
          <a:p>
            <a:endParaRPr lang="en-US" sz="1200" b="0" i="0" u="none" strike="noStrike" kern="1200" baseline="0" dirty="0" smtClean="0">
              <a:solidFill>
                <a:schemeClr val="tx1"/>
              </a:solidFill>
              <a:latin typeface="Arial" pitchFamily="34" charset="0"/>
              <a:ea typeface="+mn-ea"/>
              <a:cs typeface="Arial" pitchFamily="34" charset="0"/>
            </a:endParaRPr>
          </a:p>
          <a:p>
            <a:r>
              <a:rPr lang="de-AT" sz="1200" b="1" i="0" u="none" strike="noStrike" kern="1200" baseline="0" dirty="0" smtClean="0">
                <a:solidFill>
                  <a:schemeClr val="tx1"/>
                </a:solidFill>
                <a:latin typeface="Arial" pitchFamily="34" charset="0"/>
                <a:ea typeface="+mn-ea"/>
                <a:cs typeface="Arial" pitchFamily="34" charset="0"/>
              </a:rPr>
              <a:t>Artikel 6 Abs 1 lit j Bilanz-Richtlinie:</a:t>
            </a:r>
          </a:p>
          <a:p>
            <a:r>
              <a:rPr lang="de-AT" sz="1200" b="0" i="0" u="none" strike="noStrike" kern="1200" baseline="0" dirty="0" smtClean="0">
                <a:solidFill>
                  <a:schemeClr val="tx1"/>
                </a:solidFill>
                <a:latin typeface="Arial" pitchFamily="34" charset="0"/>
                <a:ea typeface="+mn-ea"/>
                <a:cs typeface="Arial" pitchFamily="34" charset="0"/>
              </a:rPr>
              <a:t>Die Anforderungen in dieser Richtlinie in Bezug auf Ansatz, Bewertung, Darstellung, Offenlegung und Konsolidierung müssen nicht erfüllt werden, wenn die Wirkung ihrer Einhaltung unwesentlich ist. </a:t>
            </a:r>
          </a:p>
          <a:p>
            <a:endParaRPr lang="de-AT" sz="1200" b="0" i="0" u="none" strike="noStrike" kern="1200" baseline="0" dirty="0" smtClean="0">
              <a:solidFill>
                <a:schemeClr val="tx1"/>
              </a:solidFill>
              <a:latin typeface="Arial" pitchFamily="34" charset="0"/>
              <a:ea typeface="+mn-ea"/>
              <a:cs typeface="Arial" pitchFamily="34" charset="0"/>
            </a:endParaRPr>
          </a:p>
          <a:p>
            <a:r>
              <a:rPr lang="de-AT" sz="1200" b="1" i="0" u="none" strike="noStrike" kern="1200" baseline="0" dirty="0" smtClean="0">
                <a:solidFill>
                  <a:schemeClr val="tx1"/>
                </a:solidFill>
                <a:latin typeface="Arial" pitchFamily="34" charset="0"/>
                <a:ea typeface="+mn-ea"/>
                <a:cs typeface="Arial" pitchFamily="34" charset="0"/>
              </a:rPr>
              <a:t>§ 196a (2) UGB:</a:t>
            </a:r>
            <a:r>
              <a:rPr lang="de-AT" sz="1200" b="0" i="0" u="none" strike="noStrike" kern="1200" baseline="0" dirty="0" smtClean="0">
                <a:solidFill>
                  <a:schemeClr val="tx1"/>
                </a:solidFill>
                <a:latin typeface="Arial" pitchFamily="34" charset="0"/>
                <a:ea typeface="+mn-ea"/>
                <a:cs typeface="Arial" pitchFamily="34" charset="0"/>
              </a:rPr>
              <a:t> </a:t>
            </a:r>
          </a:p>
          <a:p>
            <a:r>
              <a:rPr lang="de-AT" sz="1200" b="0" i="0" u="none" strike="noStrike" kern="1200" baseline="0" dirty="0" smtClean="0">
                <a:solidFill>
                  <a:schemeClr val="tx1"/>
                </a:solidFill>
                <a:latin typeface="Arial" pitchFamily="34" charset="0"/>
                <a:ea typeface="+mn-ea"/>
                <a:cs typeface="Arial" pitchFamily="34" charset="0"/>
              </a:rPr>
              <a:t>Die Anforderungen an den Jahresabschluss in Bezug auf Darstellung und Offenlegung müssen nicht erfüllt werden, wenn die Wirkung ihrer Einhaltung unwesentlich ist.“ </a:t>
            </a:r>
          </a:p>
          <a:p>
            <a:endParaRPr lang="de-AT" sz="1200" b="0" i="0" u="none" strike="noStrike" kern="1200" baseline="0" dirty="0" smtClean="0">
              <a:solidFill>
                <a:schemeClr val="tx1"/>
              </a:solidFill>
              <a:latin typeface="Arial" pitchFamily="34" charset="0"/>
              <a:ea typeface="+mn-ea"/>
              <a:cs typeface="Arial" pitchFamily="34" charset="0"/>
            </a:endParaRPr>
          </a:p>
          <a:p>
            <a:r>
              <a:rPr lang="de-AT" sz="1200" b="1" i="0" u="none" strike="noStrike" kern="1200" baseline="0" dirty="0" smtClean="0">
                <a:solidFill>
                  <a:schemeClr val="tx1"/>
                </a:solidFill>
                <a:latin typeface="Arial" pitchFamily="34" charset="0"/>
                <a:ea typeface="+mn-ea"/>
                <a:cs typeface="Arial" pitchFamily="34" charset="0"/>
              </a:rPr>
              <a:t>Zu § 196a Abs. 2 und den übrigen Bestimmungen: </a:t>
            </a:r>
          </a:p>
          <a:p>
            <a:r>
              <a:rPr lang="de-AT" sz="1200" b="0" i="0" u="none" strike="noStrike" kern="1200" baseline="0" dirty="0" smtClean="0">
                <a:solidFill>
                  <a:schemeClr val="tx1"/>
                </a:solidFill>
                <a:latin typeface="Arial" pitchFamily="34" charset="0"/>
                <a:ea typeface="+mn-ea"/>
                <a:cs typeface="Arial" pitchFamily="34" charset="0"/>
              </a:rPr>
              <a:t>Gemäß Art. 6 lit. j der Richtlinie ist der Grundsatz der Wesentlichkeit zumindest für Darstellung und Offenlegung umzusetzen (Art. 6 Abs. 4 der Richtlinie). Der Entwurf schlägt vor, nach den Richtlinienvorgaben (Art. 6 Abs. 1 lit. j in Verbindung mit Abs. 4) jedenfalls mit Blick auf Darstellung und Offenlegung den Wesentlichkeitsgrundsatz als allgemeinen Grundsatz zu postulieren. Als Ausfluss des Wesentlichkeitsgrundsatzes bei der Darstellung kann zB die Angabe der Vorjahresbeträge in vollen 1.000 Euro (§ 223 Abs. 2) angesehen werden. Im Bereich des Ansatzes, der Bewertung und der Konsolidierung soll es dabei bleiben, dass die Möglichkeiten der Anwendung des Wesentlichkeitsgrundsatzes einzelfallbezogen im Gesetz geregelt werden: das ist im Bereich des Ansatzes beispielsweise § 198 Abs. 8 Z 3 für Rückstellungen, im Bereich der Bewertung § 209 Abs. 1 und im Bereich der Konsolidierung § 249 Abs. 2, § 255 Abs. 2, § 256 Abs. 2 Z 2, § 257 Abs. 2, § 258, § 260 Abs. 2, § 263 Abs. 2, § 265 Abs. 2 Z 4, § 267 Abs. 3 Z 4 </a:t>
            </a:r>
            <a:r>
              <a:rPr lang="de-AT" sz="1200" b="0" i="0" u="none" strike="noStrike" kern="1200" baseline="0" dirty="0" err="1" smtClean="0">
                <a:solidFill>
                  <a:schemeClr val="tx1"/>
                </a:solidFill>
                <a:latin typeface="Arial" pitchFamily="34" charset="0"/>
                <a:ea typeface="+mn-ea"/>
                <a:cs typeface="Arial" pitchFamily="34" charset="0"/>
              </a:rPr>
              <a:t>ua</a:t>
            </a:r>
            <a:r>
              <a:rPr lang="de-AT" sz="1200" b="0" i="0" u="none" strike="noStrike" kern="1200" baseline="0" dirty="0" smtClean="0">
                <a:solidFill>
                  <a:schemeClr val="tx1"/>
                </a:solidFill>
                <a:latin typeface="Arial" pitchFamily="34" charset="0"/>
                <a:ea typeface="+mn-ea"/>
                <a:cs typeface="Arial" pitchFamily="34" charset="0"/>
              </a:rPr>
              <a:t>. In diesen Bestimmungen soll jeweils die Begrifflichkeit an die neue Definition angepasst werden. </a:t>
            </a:r>
            <a:endParaRPr lang="de-AT" dirty="0" smtClean="0"/>
          </a:p>
          <a:p>
            <a:endParaRPr lang="de-AT"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Begriff „wesentlich“:</a:t>
            </a:r>
            <a:endParaRPr lang="en-US"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Art 2 Z 16. "wesentlich" den Status von Informationen, wenn vernünftigerweise zu erwarten ist, dass ihre Auslassung oder fehlerhafte Angabe Entscheidungen beeinflusst, die Nutzer auf der Grundlage des Abschlusses des Unternehmens treffen. Die Wesentlichkeit einzelner Posten wird im Zusammenhang mit anderen ähnlichen Posten bewertet; </a:t>
            </a:r>
          </a:p>
          <a:p>
            <a:endParaRPr lang="de-AT" sz="1200" b="0" i="0" u="none" strike="noStrike" kern="1200" baseline="0" dirty="0" smtClean="0">
              <a:solidFill>
                <a:schemeClr val="tx1"/>
              </a:solidFill>
              <a:latin typeface="Arial" pitchFamily="34" charset="0"/>
              <a:ea typeface="+mn-ea"/>
              <a:cs typeface="Arial" pitchFamily="34" charset="0"/>
            </a:endParaRPr>
          </a:p>
          <a:p>
            <a:r>
              <a:rPr lang="de-AT" sz="1200" b="1" i="0" u="none" strike="noStrike" kern="1200" baseline="0" dirty="0" smtClean="0">
                <a:solidFill>
                  <a:schemeClr val="tx1"/>
                </a:solidFill>
                <a:latin typeface="Arial" pitchFamily="34" charset="0"/>
                <a:ea typeface="+mn-ea"/>
                <a:cs typeface="Arial" pitchFamily="34" charset="0"/>
              </a:rPr>
              <a:t>Zu Z 10: </a:t>
            </a:r>
            <a:r>
              <a:rPr lang="de-AT" sz="1200" b="0" i="0" u="none" strike="noStrike" kern="1200" baseline="0" dirty="0" smtClean="0">
                <a:solidFill>
                  <a:schemeClr val="tx1"/>
                </a:solidFill>
                <a:latin typeface="Arial" pitchFamily="34" charset="0"/>
                <a:ea typeface="+mn-ea"/>
                <a:cs typeface="Arial" pitchFamily="34" charset="0"/>
              </a:rPr>
              <a:t>setzt Art. 2 Z 16 der Richtlinie um. Der zweite Satz der Definition in der Richtlinie („Die Wesentlichkeit einzelner Posten wird im Zusammenhang mit anderen ähnlichen Posten bewertet“) ist etwas missverständlich, da angenommen werden könnte, dass nur die Zusammenschau mit „ähnlichen“ Posten zur Beurteilung eines Postens als „wesentlich“ den Ausschlag gibt. Gemeint ist aber viel eher, dass selbst dann, wenn ein Posten für sich genommen unwesentlich erscheint, sich seine Wesentlichkeit aus dem Gesamtzusammenhang ergeben kann. Um dies besser auszudrücken, wird zunächst klargestellt, dass die Wesentlichkeit von der spezifischen Eigenschaft oder der Größe abhängig ist (siehe IAS-Rahmenkonzept </a:t>
            </a:r>
            <a:r>
              <a:rPr lang="de-AT" sz="1200" b="0" i="0" u="none" strike="noStrike" kern="1200" baseline="0" dirty="0" err="1" smtClean="0">
                <a:solidFill>
                  <a:schemeClr val="tx1"/>
                </a:solidFill>
                <a:latin typeface="Arial" pitchFamily="34" charset="0"/>
                <a:ea typeface="+mn-ea"/>
                <a:cs typeface="Arial" pitchFamily="34" charset="0"/>
              </a:rPr>
              <a:t>Rz</a:t>
            </a:r>
            <a:r>
              <a:rPr lang="de-AT" sz="1200" b="0" i="0" u="none" strike="noStrike" kern="1200" baseline="0" dirty="0" smtClean="0">
                <a:solidFill>
                  <a:schemeClr val="tx1"/>
                </a:solidFill>
                <a:latin typeface="Arial" pitchFamily="34" charset="0"/>
                <a:ea typeface="+mn-ea"/>
                <a:cs typeface="Arial" pitchFamily="34" charset="0"/>
              </a:rPr>
              <a:t> 30). Sodann wird der zweite Satz des Erwägungsgrundes 17 übernommen, der das Gemeinte anders und unmissverständlicher formuliert. </a:t>
            </a:r>
          </a:p>
          <a:p>
            <a:endParaRPr lang="de-AT" sz="1200" b="0" i="0" u="none" strike="noStrike" kern="1200" baseline="0" dirty="0" smtClean="0">
              <a:solidFill>
                <a:schemeClr val="tx1"/>
              </a:solidFill>
              <a:latin typeface="Arial" pitchFamily="34" charset="0"/>
              <a:ea typeface="+mn-ea"/>
              <a:cs typeface="Arial" pitchFamily="34" charset="0"/>
            </a:endParaRPr>
          </a:p>
        </p:txBody>
      </p:sp>
      <p:sp>
        <p:nvSpPr>
          <p:cNvPr id="4" name="Slide Number Placeholder 3"/>
          <p:cNvSpPr>
            <a:spLocks noGrp="1"/>
          </p:cNvSpPr>
          <p:nvPr>
            <p:ph type="sldNum" sz="quarter" idx="10"/>
          </p:nvPr>
        </p:nvSpPr>
        <p:spPr/>
        <p:txBody>
          <a:bodyPr/>
          <a:lstStyle/>
          <a:p>
            <a:fld id="{F07B8F03-BC93-4120-96CA-A36DF640BE24}" type="slidenum">
              <a:rPr lang="de-AT" smtClean="0"/>
              <a:pPr/>
              <a:t>16</a:t>
            </a:fld>
            <a:endParaRPr lang="de-AT"/>
          </a:p>
        </p:txBody>
      </p:sp>
    </p:spTree>
    <p:extLst>
      <p:ext uri="{BB962C8B-B14F-4D97-AF65-F5344CB8AC3E}">
        <p14:creationId xmlns:p14="http://schemas.microsoft.com/office/powerpoint/2010/main" val="3911482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AT" b="1" i="1" dirty="0" smtClean="0">
                <a:solidFill>
                  <a:schemeClr val="tx2"/>
                </a:solidFill>
              </a:rPr>
              <a:t>Vergleich „True </a:t>
            </a:r>
            <a:r>
              <a:rPr lang="de-AT" b="1" i="1" dirty="0" err="1" smtClean="0">
                <a:solidFill>
                  <a:schemeClr val="tx2"/>
                </a:solidFill>
              </a:rPr>
              <a:t>and</a:t>
            </a:r>
            <a:r>
              <a:rPr lang="de-AT" b="1" i="1" dirty="0" smtClean="0">
                <a:solidFill>
                  <a:schemeClr val="tx2"/>
                </a:solidFill>
              </a:rPr>
              <a:t> Fair View </a:t>
            </a:r>
            <a:r>
              <a:rPr lang="de-AT" b="1" i="1" dirty="0" err="1" smtClean="0">
                <a:solidFill>
                  <a:schemeClr val="tx2"/>
                </a:solidFill>
              </a:rPr>
              <a:t>Override</a:t>
            </a:r>
            <a:r>
              <a:rPr lang="de-AT" b="1" i="1" dirty="0" smtClean="0">
                <a:solidFill>
                  <a:schemeClr val="tx2"/>
                </a:solidFill>
              </a:rPr>
              <a:t>“ </a:t>
            </a:r>
            <a:r>
              <a:rPr lang="de-AT" b="1" i="1" dirty="0" err="1" smtClean="0">
                <a:solidFill>
                  <a:schemeClr val="tx2"/>
                </a:solidFill>
              </a:rPr>
              <a:t>gem</a:t>
            </a:r>
            <a:r>
              <a:rPr lang="de-AT" b="1" i="1" dirty="0" smtClean="0">
                <a:solidFill>
                  <a:schemeClr val="tx2"/>
                </a:solidFill>
              </a:rPr>
              <a:t> IAS 1.19 (ohne Erfordernis einer „konkretisierenden Verordnung“):</a:t>
            </a:r>
          </a:p>
          <a:p>
            <a:endParaRPr lang="de-AT" sz="800" b="1" i="1" dirty="0" smtClean="0">
              <a:solidFill>
                <a:schemeClr val="tx2"/>
              </a:solidFill>
            </a:endParaRPr>
          </a:p>
          <a:p>
            <a:pPr lvl="1">
              <a:spcAft>
                <a:spcPts val="600"/>
              </a:spcAft>
            </a:pPr>
            <a:r>
              <a:rPr lang="de-AT" dirty="0" smtClean="0"/>
              <a:t>„In äußerst seltenen Fällen, in denen das Management zum Ergebnis gelangt, dass die Einhaltung einer in einer IFRS enthaltenen Anforderung so irreführend wäre, dass sie zu einem Konflikt mit dem im Rahmenkonzept dargestellten Zweck führen würde, hat ein Unternehmen von dieser Anforderung unter Beachtung der Vorgaben </a:t>
            </a:r>
            <a:r>
              <a:rPr lang="de-AT" dirty="0" err="1" smtClean="0"/>
              <a:t>gem</a:t>
            </a:r>
            <a:r>
              <a:rPr lang="de-AT" dirty="0" smtClean="0"/>
              <a:t> IAS 1.20 abzuweichen, sofern die geltenden gesetzlichen Rahmenbedingungen eine solche Abweichung erfordern oder ansonsten nicht untersagen.“</a:t>
            </a:r>
          </a:p>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17</a:t>
            </a:fld>
            <a:endParaRPr lang="de-AT"/>
          </a:p>
        </p:txBody>
      </p:sp>
    </p:spTree>
    <p:extLst>
      <p:ext uri="{BB962C8B-B14F-4D97-AF65-F5344CB8AC3E}">
        <p14:creationId xmlns:p14="http://schemas.microsoft.com/office/powerpoint/2010/main" val="2234744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l-PL" sz="1200" b="1" i="0" u="none" strike="noStrike" kern="1200" baseline="0" dirty="0" smtClean="0">
                <a:solidFill>
                  <a:schemeClr val="tx1"/>
                </a:solidFill>
                <a:latin typeface="Arial" pitchFamily="34" charset="0"/>
                <a:ea typeface="+mn-ea"/>
                <a:cs typeface="Arial" pitchFamily="34" charset="0"/>
              </a:rPr>
              <a:t>Zu Z 12 (§ 201 Abs. 2 Z 7): </a:t>
            </a:r>
            <a:endParaRPr lang="pl-PL"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Mit dieser Bestimmung wird vorgeschlagen, den in Erwägungsgrund 22 der Bilanz-Richtlinie zum Ausdruck kommenden Grundsatz als allgemeinen Bewertungsgrundsatz zu verankern. Das soll dabei helfen, insbesondere die Bildung von Pauschalrückstellungen und Pauschalwertberichtigungen so vorhersehbar zu machen, dass sie in weiterer Folge steuerlich anerkannt werden können. </a:t>
            </a:r>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18</a:t>
            </a:fld>
            <a:endParaRPr lang="de-AT"/>
          </a:p>
        </p:txBody>
      </p:sp>
    </p:spTree>
    <p:extLst>
      <p:ext uri="{BB962C8B-B14F-4D97-AF65-F5344CB8AC3E}">
        <p14:creationId xmlns:p14="http://schemas.microsoft.com/office/powerpoint/2010/main" val="31683460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2492221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AT" sz="1200" b="0" i="0" u="none" strike="noStrike" baseline="0" dirty="0" smtClean="0">
                <a:latin typeface="Arial" panose="020B0604020202020204" pitchFamily="34" charset="0"/>
              </a:rPr>
              <a:t>Temporäre Differenzen </a:t>
            </a:r>
            <a:r>
              <a:rPr lang="de-AT" sz="1200" b="0" i="0" u="none" strike="noStrike" baseline="0" dirty="0" err="1" smtClean="0">
                <a:latin typeface="Arial" panose="020B0604020202020204" pitchFamily="34" charset="0"/>
              </a:rPr>
              <a:t>i.S.d</a:t>
            </a:r>
            <a:r>
              <a:rPr lang="de-AT" sz="1200" b="0" i="0" u="none" strike="noStrike" baseline="0" dirty="0" smtClean="0">
                <a:latin typeface="Arial" panose="020B0604020202020204" pitchFamily="34" charset="0"/>
              </a:rPr>
              <a:t>. § 274 Abs. 1 HGB umfassen nicht nur Fälle, in denen</a:t>
            </a:r>
          </a:p>
          <a:p>
            <a:r>
              <a:rPr lang="de-AT" sz="1200" b="0" i="0" u="none" strike="noStrike" baseline="0" dirty="0" smtClean="0">
                <a:latin typeface="Arial" panose="020B0604020202020204" pitchFamily="34" charset="0"/>
              </a:rPr>
              <a:t>der betreffende Bilanzposten sowohl in der Handels- als auch in der Steuerbilanz</a:t>
            </a:r>
          </a:p>
          <a:p>
            <a:r>
              <a:rPr lang="de-AT" sz="1200" b="0" i="0" u="none" strike="noStrike" baseline="0" dirty="0" smtClean="0">
                <a:latin typeface="Arial" panose="020B0604020202020204" pitchFamily="34" charset="0"/>
              </a:rPr>
              <a:t>angesetzt ist („Bewertungsunterschiede“), sondern auch solche, in denen der</a:t>
            </a:r>
          </a:p>
          <a:p>
            <a:r>
              <a:rPr lang="de-AT" sz="1200" b="0" i="0" u="none" strike="noStrike" baseline="0" dirty="0" smtClean="0">
                <a:latin typeface="Arial" panose="020B0604020202020204" pitchFamily="34" charset="0"/>
              </a:rPr>
              <a:t>Bilanzposten entweder nur in der Handelsbilanz (z.B. selbst geschaffene immaterielle</a:t>
            </a:r>
          </a:p>
          <a:p>
            <a:r>
              <a:rPr lang="de-AT" sz="1200" b="0" i="0" u="none" strike="noStrike" baseline="0" dirty="0" smtClean="0">
                <a:latin typeface="Arial" panose="020B0604020202020204" pitchFamily="34" charset="0"/>
              </a:rPr>
              <a:t>Vermögensgegenstände des Anlagevermögens, Drohverlustrückstellungen) oder</a:t>
            </a:r>
          </a:p>
          <a:p>
            <a:r>
              <a:rPr lang="de-AT" sz="1200" b="0" i="0" u="none" strike="noStrike" baseline="0" dirty="0" smtClean="0">
                <a:latin typeface="Arial" panose="020B0604020202020204" pitchFamily="34" charset="0"/>
              </a:rPr>
              <a:t>aber nur in der Steuerbilanz (z.B. steuerfreie Rücklagen) angesetzt ist</a:t>
            </a:r>
          </a:p>
          <a:p>
            <a:r>
              <a:rPr lang="en-US" sz="1200" b="0" i="0" u="none" strike="noStrike" baseline="0" dirty="0" smtClean="0">
                <a:latin typeface="Arial" panose="020B0604020202020204" pitchFamily="34" charset="0"/>
              </a:rPr>
              <a:t>(„</a:t>
            </a:r>
            <a:r>
              <a:rPr lang="en-US" sz="1200" b="0" i="0" u="none" strike="noStrike" baseline="0" dirty="0" err="1" smtClean="0">
                <a:latin typeface="Arial" panose="020B0604020202020204" pitchFamily="34" charset="0"/>
              </a:rPr>
              <a:t>Ansatzunterschiede</a:t>
            </a:r>
            <a:r>
              <a:rPr lang="en-US" sz="1200" b="0" i="0" u="none" strike="noStrike" baseline="0" dirty="0" smtClean="0">
                <a:latin typeface="Arial" panose="020B0604020202020204" pitchFamily="34" charset="0"/>
              </a:rPr>
              <a:t>“).</a:t>
            </a:r>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20</a:t>
            </a:fld>
            <a:endParaRPr lang="de-AT"/>
          </a:p>
        </p:txBody>
      </p:sp>
    </p:spTree>
    <p:extLst>
      <p:ext uri="{BB962C8B-B14F-4D97-AF65-F5344CB8AC3E}">
        <p14:creationId xmlns:p14="http://schemas.microsoft.com/office/powerpoint/2010/main" val="3488676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sz="1200" b="1" i="0" u="none" strike="noStrike" kern="1200" baseline="0" dirty="0" smtClean="0">
                <a:solidFill>
                  <a:schemeClr val="tx1"/>
                </a:solidFill>
                <a:latin typeface="Arial" pitchFamily="34" charset="0"/>
                <a:ea typeface="+mn-ea"/>
                <a:cs typeface="Arial" pitchFamily="34" charset="0"/>
              </a:rPr>
              <a:t>EB zu den Ausnahmen:</a:t>
            </a:r>
          </a:p>
          <a:p>
            <a:r>
              <a:rPr lang="de-AT" sz="1200" b="0" i="0" u="none" strike="noStrike" kern="1200" baseline="0" dirty="0" smtClean="0">
                <a:solidFill>
                  <a:schemeClr val="tx1"/>
                </a:solidFill>
                <a:latin typeface="Arial" pitchFamily="34" charset="0"/>
                <a:ea typeface="+mn-ea"/>
                <a:cs typeface="Arial" pitchFamily="34" charset="0"/>
              </a:rPr>
              <a:t>Die anerkannten Ausnahmen von der Bilanzierung latenter Steuern (Abs. 10) wurden aus IAS 12.15 (für passive latente Steuern) bzw. IAS 12.24 (für aktive latente Steuern, hier ist nur die Z 2 relevant) entnommen („initial recognition exemption“). Das Ansatzverbot latenter Steuern für so genannte „Outside-Basis-Differenzen“ (Unterschied zwischen steuerlichen Beteiligungsansatz und unternehmensrechtlichen Buchwerten des Tochterunternehmens) ist primär bei der Konsolidierung von Bedeutung und findet sich daher in § 258 dritter Satz. Es kann jedoch auch Anwendungsfälle beim Einzelabschluss geben, wenn anlässlich der Verschmelzung zweier Tochtergesellschaften die Beteiligung eines dieser Gesellschaften an einer dritten Gesellschaft auf den beizulegenden Zeitwert aufgewertet wird, in der Steuerbilanz aber mit dem Buchwert fortgeführt wird. Nach dem bisherigen GuV-orientierten Konzept wurden keine passiven latenten Steuern gebildet, da die Aufwertung nicht GuV-wirksam war. Das neue, bilanzorientierte Konzept würde hier die Bildung einer passiven Steuerlatenz vorsehen, weshalb die Regelung der vorgeschlagenen Z 3 es ermöglichen soll, von der Bildung einer passiven Steuerlatenz abzusehen. Zu den Übergangsvorschriften siehe § 906 Abs. 31 zweiter Satz. </a:t>
            </a:r>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21</a:t>
            </a:fld>
            <a:endParaRPr lang="de-AT"/>
          </a:p>
        </p:txBody>
      </p:sp>
    </p:spTree>
    <p:extLst>
      <p:ext uri="{BB962C8B-B14F-4D97-AF65-F5344CB8AC3E}">
        <p14:creationId xmlns:p14="http://schemas.microsoft.com/office/powerpoint/2010/main" val="2519016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22</a:t>
            </a:fld>
            <a:endParaRPr lang="de-AT"/>
          </a:p>
        </p:txBody>
      </p:sp>
    </p:spTree>
    <p:extLst>
      <p:ext uri="{BB962C8B-B14F-4D97-AF65-F5344CB8AC3E}">
        <p14:creationId xmlns:p14="http://schemas.microsoft.com/office/powerpoint/2010/main" val="5264203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23</a:t>
            </a:fld>
            <a:endParaRPr lang="de-AT"/>
          </a:p>
        </p:txBody>
      </p:sp>
    </p:spTree>
    <p:extLst>
      <p:ext uri="{BB962C8B-B14F-4D97-AF65-F5344CB8AC3E}">
        <p14:creationId xmlns:p14="http://schemas.microsoft.com/office/powerpoint/2010/main" val="227317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a:p>
        </p:txBody>
      </p:sp>
      <p:sp>
        <p:nvSpPr>
          <p:cNvPr id="4" name="Slide Number Placeholder 3"/>
          <p:cNvSpPr>
            <a:spLocks noGrp="1"/>
          </p:cNvSpPr>
          <p:nvPr>
            <p:ph type="sldNum" sz="quarter" idx="10"/>
          </p:nvPr>
        </p:nvSpPr>
        <p:spPr/>
        <p:txBody>
          <a:bodyPr/>
          <a:lstStyle/>
          <a:p>
            <a:fld id="{F07B8F03-BC93-4120-96CA-A36DF640BE24}" type="slidenum">
              <a:rPr lang="de-AT" smtClean="0"/>
              <a:pPr/>
              <a:t>2</a:t>
            </a:fld>
            <a:endParaRPr lang="de-AT"/>
          </a:p>
        </p:txBody>
      </p:sp>
    </p:spTree>
    <p:extLst>
      <p:ext uri="{BB962C8B-B14F-4D97-AF65-F5344CB8AC3E}">
        <p14:creationId xmlns:p14="http://schemas.microsoft.com/office/powerpoint/2010/main" val="3811595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de-AT" sz="1200" b="0" i="0" u="none" strike="noStrike" kern="1200" baseline="0" dirty="0" smtClean="0">
                <a:solidFill>
                  <a:schemeClr val="tx1"/>
                </a:solidFill>
                <a:latin typeface="Arial" pitchFamily="34" charset="0"/>
                <a:ea typeface="+mn-ea"/>
                <a:cs typeface="Arial" pitchFamily="34" charset="0"/>
              </a:rPr>
              <a:t>(31) Aufwendungen und Erträge aus der erstmaligen Anwendung des § 198 Abs. 9 und 10 und § 258 in der Fassung des Bundesgesetzes BGBl. I Nr. xxx/2014 sind unmittelbar mit den Gewinnrücklagen oder mit dem Bilanzgewinn (Bilanzverlust) zu verrechnen. </a:t>
            </a:r>
          </a:p>
          <a:p>
            <a:endParaRPr lang="de-AT"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(33) Soweit auf Grund des Ansatzes von latenten Steuern aus der erstmaligen Anwendung des § 198 Abs. 9 und 10 und § 258 in der Fassung des Bundesgesetzes BGBl. I Nr. xxx/2014 eine </a:t>
            </a:r>
            <a:r>
              <a:rPr lang="de-AT" sz="1200" b="1" i="0" u="none" strike="noStrike" kern="1200" baseline="0" dirty="0" smtClean="0">
                <a:solidFill>
                  <a:schemeClr val="tx1"/>
                </a:solidFill>
                <a:latin typeface="Arial" pitchFamily="34" charset="0"/>
                <a:ea typeface="+mn-ea"/>
                <a:cs typeface="Arial" pitchFamily="34" charset="0"/>
              </a:rPr>
              <a:t>Zuführung</a:t>
            </a:r>
            <a:r>
              <a:rPr lang="de-AT" sz="1200" b="0" i="0" u="none" strike="noStrike" kern="1200" baseline="0" dirty="0" smtClean="0">
                <a:solidFill>
                  <a:schemeClr val="tx1"/>
                </a:solidFill>
                <a:latin typeface="Arial" pitchFamily="34" charset="0"/>
                <a:ea typeface="+mn-ea"/>
                <a:cs typeface="Arial" pitchFamily="34" charset="0"/>
              </a:rPr>
              <a:t> zu den Rückstellungen erforderlich ist, ist dieser Betrag über längstens fünf Jahre gleichmäßig verteilt nachzuholen. Es ist zulässig, die gebotene Rückstellung in Abschlüssen für Geschäftsjahre, die nach dem 31. Dezember 2015 beginnen, voll in die Bilanz einzustellen. In diesem Fall kann in der Bilanz unter den aktiven Rechnungsabgrenzungsposten der sich gegenüber der nach dem ersten Satz gebotenen Rückstellung in den einzelnen Jahren ergebende Unterschiedsbetrag gesondert ausgewiesen werden. </a:t>
            </a:r>
          </a:p>
          <a:p>
            <a:endParaRPr lang="de-AT" sz="1200" b="0" i="0" u="none" strike="noStrike" kern="1200" baseline="0" dirty="0" smtClean="0">
              <a:solidFill>
                <a:schemeClr val="tx1"/>
              </a:solidFill>
              <a:latin typeface="Arial" pitchFamily="34" charset="0"/>
              <a:ea typeface="+mn-ea"/>
              <a:cs typeface="Arial" pitchFamily="34" charset="0"/>
            </a:endParaRPr>
          </a:p>
          <a:p>
            <a:r>
              <a:rPr lang="en-US" sz="1200" b="1" i="0" u="none" strike="noStrike" kern="1200" baseline="0" dirty="0" smtClean="0">
                <a:solidFill>
                  <a:schemeClr val="tx1"/>
                </a:solidFill>
                <a:latin typeface="Arial" pitchFamily="34" charset="0"/>
                <a:ea typeface="+mn-ea"/>
                <a:cs typeface="Arial" pitchFamily="34" charset="0"/>
              </a:rPr>
              <a:t>Zu Abs. 33: </a:t>
            </a:r>
            <a:endParaRPr lang="en-US"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Wird aufgrund der geänderten Bewertung von langfristigen Rückstellungen (§ 211, insbesondere Pensionsrückstellungen) oder aufgrund des Wechsels der latenten Steuern auf den bilanzorientierten Ansatz eine Zuführung zu den Rückstellungen notwendig, so ermöglicht diese Regelung, den Betrag über fünf Jahre verteilt zuzuführen. Alternativ kann der Betrag auch voll in die Rückstellungen eingestellt werden und über einen aktiven Rechnungsabgrenzungsposten in Bezug auf das Ergebnis derselbe Effekt erzielt werden. </a:t>
            </a:r>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24</a:t>
            </a:fld>
            <a:endParaRPr lang="de-AT"/>
          </a:p>
        </p:txBody>
      </p:sp>
    </p:spTree>
    <p:extLst>
      <p:ext uri="{BB962C8B-B14F-4D97-AF65-F5344CB8AC3E}">
        <p14:creationId xmlns:p14="http://schemas.microsoft.com/office/powerpoint/2010/main" val="3480090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42875262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26</a:t>
            </a:fld>
            <a:endParaRPr lang="de-AT"/>
          </a:p>
        </p:txBody>
      </p:sp>
    </p:spTree>
    <p:extLst>
      <p:ext uri="{BB962C8B-B14F-4D97-AF65-F5344CB8AC3E}">
        <p14:creationId xmlns:p14="http://schemas.microsoft.com/office/powerpoint/2010/main" val="8745086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u="none" strike="noStrike" kern="1200" baseline="0" dirty="0" smtClean="0">
                <a:solidFill>
                  <a:schemeClr val="tx1"/>
                </a:solidFill>
                <a:latin typeface="Arial" pitchFamily="34" charset="0"/>
                <a:ea typeface="+mn-ea"/>
                <a:cs typeface="Arial" pitchFamily="34" charset="0"/>
              </a:rPr>
              <a:t>Zu Z 17 (§ 204 Abs. 1a): </a:t>
            </a:r>
            <a:endParaRPr lang="en-US"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Da vorgeschlagen wird, § 205 zu streichen (s. die Erläuterungen dort), soll die Sofortabschreibung von geringwertigen Wirtschaftsgütern (GWG) an dieser Stelle geregelt werden. Weiterhin soll es allerdings nicht möglich sein, von der Aktivierung von GWG schlechthin abzusehen, damit diese auch in den Anlagespiegel aufzunehmen sind. Gemäß § 226 Abs. 3 können sie sodann weiterhin sofort als Abgang behandelt werden. GWG können prinzipiell auch dann sofort abgeschrieben werden, wenn sie insgesamt einen wesentlichen Umfang erreichen. Dies entspricht dem Vorsichtsprinzip; überdies sind die abgeschriebenen GWG aus dem Anlagespiegel ersichtlich, sodass das Informationsbedürfnis des Bilanzlesers nicht leidet. Allerdings darf der Ansatz von GWG in der Bilanz nicht in einem solchen Umfang unterbleiben, dass der „true </a:t>
            </a:r>
            <a:r>
              <a:rPr lang="de-AT" sz="1200" b="0" i="0" u="none" strike="noStrike" kern="1200" baseline="0" dirty="0" err="1" smtClean="0">
                <a:solidFill>
                  <a:schemeClr val="tx1"/>
                </a:solidFill>
                <a:latin typeface="Arial" pitchFamily="34" charset="0"/>
                <a:ea typeface="+mn-ea"/>
                <a:cs typeface="Arial" pitchFamily="34" charset="0"/>
              </a:rPr>
              <a:t>and</a:t>
            </a:r>
            <a:r>
              <a:rPr lang="de-AT" sz="1200" b="0" i="0" u="none" strike="noStrike" kern="1200" baseline="0" dirty="0" smtClean="0">
                <a:solidFill>
                  <a:schemeClr val="tx1"/>
                </a:solidFill>
                <a:latin typeface="Arial" pitchFamily="34" charset="0"/>
                <a:ea typeface="+mn-ea"/>
                <a:cs typeface="Arial" pitchFamily="34" charset="0"/>
              </a:rPr>
              <a:t> fair view“ leidet. In einem solchen Fall müsste das Wahlrecht der Sofortabschreibung in einem solchen Sinne ausgeübt werden, dass der „true </a:t>
            </a:r>
            <a:r>
              <a:rPr lang="de-AT" sz="1200" b="0" i="0" u="none" strike="noStrike" kern="1200" baseline="0" dirty="0" err="1" smtClean="0">
                <a:solidFill>
                  <a:schemeClr val="tx1"/>
                </a:solidFill>
                <a:latin typeface="Arial" pitchFamily="34" charset="0"/>
                <a:ea typeface="+mn-ea"/>
                <a:cs typeface="Arial" pitchFamily="34" charset="0"/>
              </a:rPr>
              <a:t>and</a:t>
            </a:r>
            <a:r>
              <a:rPr lang="de-AT" sz="1200" b="0" i="0" u="none" strike="noStrike" kern="1200" baseline="0" dirty="0" smtClean="0">
                <a:solidFill>
                  <a:schemeClr val="tx1"/>
                </a:solidFill>
                <a:latin typeface="Arial" pitchFamily="34" charset="0"/>
                <a:ea typeface="+mn-ea"/>
                <a:cs typeface="Arial" pitchFamily="34" charset="0"/>
              </a:rPr>
              <a:t> fair view“ nicht getrübt wird, etwa durch Unterlassung der Abschreibung und Ausweis einer Rückstellung für passive latente Steuern. </a:t>
            </a:r>
          </a:p>
          <a:p>
            <a:r>
              <a:rPr lang="de-AT" sz="1200" b="0" i="0" u="none" strike="noStrike" kern="1200" baseline="0" dirty="0" smtClean="0">
                <a:solidFill>
                  <a:schemeClr val="tx1"/>
                </a:solidFill>
                <a:latin typeface="Arial" pitchFamily="34" charset="0"/>
                <a:ea typeface="+mn-ea"/>
                <a:cs typeface="Arial" pitchFamily="34" charset="0"/>
              </a:rPr>
              <a:t>Für den Begriff des geringwertigen Vermögensgegenstandes gilt auch die Einschränkung, dass Vermögensgegenstände, die aus Teilen bestehen, als Einheit aufzufassen sind, wenn sie nach ihrem wirtschaftlichen Zweck oder nach der Verkehrsauffassung eine Einheit bilden (vgl. § 13 EStG). </a:t>
            </a:r>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27</a:t>
            </a:fld>
            <a:endParaRPr lang="de-AT"/>
          </a:p>
        </p:txBody>
      </p:sp>
    </p:spTree>
    <p:extLst>
      <p:ext uri="{BB962C8B-B14F-4D97-AF65-F5344CB8AC3E}">
        <p14:creationId xmlns:p14="http://schemas.microsoft.com/office/powerpoint/2010/main" val="27354012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28</a:t>
            </a:fld>
            <a:endParaRPr lang="de-AT"/>
          </a:p>
        </p:txBody>
      </p:sp>
    </p:spTree>
    <p:extLst>
      <p:ext uri="{BB962C8B-B14F-4D97-AF65-F5344CB8AC3E}">
        <p14:creationId xmlns:p14="http://schemas.microsoft.com/office/powerpoint/2010/main" val="34654835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a:p>
        </p:txBody>
      </p:sp>
      <p:sp>
        <p:nvSpPr>
          <p:cNvPr id="4" name="Slide Number Placeholder 3"/>
          <p:cNvSpPr>
            <a:spLocks noGrp="1"/>
          </p:cNvSpPr>
          <p:nvPr>
            <p:ph type="sldNum" sz="quarter" idx="10"/>
          </p:nvPr>
        </p:nvSpPr>
        <p:spPr/>
        <p:txBody>
          <a:bodyPr/>
          <a:lstStyle/>
          <a:p>
            <a:fld id="{F07B8F03-BC93-4120-96CA-A36DF640BE24}" type="slidenum">
              <a:rPr lang="de-AT" smtClean="0"/>
              <a:pPr/>
              <a:t>29</a:t>
            </a:fld>
            <a:endParaRPr lang="de-AT"/>
          </a:p>
        </p:txBody>
      </p:sp>
    </p:spTree>
    <p:extLst>
      <p:ext uri="{BB962C8B-B14F-4D97-AF65-F5344CB8AC3E}">
        <p14:creationId xmlns:p14="http://schemas.microsoft.com/office/powerpoint/2010/main" val="20317152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AT" sz="1200" b="0" i="0" u="none" strike="noStrike" kern="1200" baseline="0" dirty="0" smtClean="0">
                <a:solidFill>
                  <a:schemeClr val="tx1"/>
                </a:solidFill>
                <a:latin typeface="Arial" pitchFamily="34" charset="0"/>
                <a:ea typeface="+mn-ea"/>
                <a:cs typeface="Arial" pitchFamily="34" charset="0"/>
              </a:rPr>
              <a:t>Sind bei der erstmaligen Anwendung der Bestimmungen nach dem Bundesgesetz BGBl. I Nr. xxx/2014 im Vergleich zur Vorjahresbilanz Angaben einem anderen Posten zuzuordnen als bisher, so sind die Vorjahresbeträge (§ 223 Abs. 2) so zu berechnen, als wären die Bestimmungen nach der neuen Rechtslage schon im Vorjahr angewandt worden. Soweit die Beträge nicht vergleichbar sind, sind die entsprechenden Anhangangaben zu machen. </a:t>
            </a:r>
          </a:p>
          <a:p>
            <a:endParaRPr lang="de-AT"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271. § 8 Abs. 2 EStG 1988, § 12 Abs. 1 und Abs. 8 EStG 1988 sowie § 13 EStG 1988, jeweils in der Fassung des Rechnungslegungs-Änderungsgesetzes 2014, BGBl. Nr. xxx/2014, sind erstmals für Wirtschaftsjahre anzuwenden, die nach dem 31. Dezember 2015 beginnen. Bestehende unversteuerte Rücklagen (einschließlich Bewertungsreserven) im Sinne des § 906 Abs. 31 UGB können unabhängig vom unternehmensrechtlichen Jahresabschluss als steuerliche Rücklagen weitergeführt werden; auf diese sind § 205 UGB und § 6 Z 13 erster Satz EStG 1988, jeweils in der Fassung vor dem Rechnungslegungs-Änderungsgesetz 2014, BGBl. I Nr. xxx/2014, sinngemäß weiter anzuwenden.</a:t>
            </a:r>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30</a:t>
            </a:fld>
            <a:endParaRPr lang="de-AT"/>
          </a:p>
        </p:txBody>
      </p:sp>
    </p:spTree>
    <p:extLst>
      <p:ext uri="{BB962C8B-B14F-4D97-AF65-F5344CB8AC3E}">
        <p14:creationId xmlns:p14="http://schemas.microsoft.com/office/powerpoint/2010/main" val="231947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de-AT" sz="1200" b="1" i="0" u="none" strike="noStrike" kern="1200" baseline="0" dirty="0" smtClean="0">
                <a:solidFill>
                  <a:schemeClr val="tx1"/>
                </a:solidFill>
                <a:latin typeface="Arial" pitchFamily="34" charset="0"/>
                <a:ea typeface="+mn-ea"/>
                <a:cs typeface="Arial" pitchFamily="34" charset="0"/>
              </a:rPr>
              <a:t>Anmerkung Kammer zur gebundenen Rücklage:</a:t>
            </a:r>
          </a:p>
          <a:p>
            <a:r>
              <a:rPr lang="de-AT" sz="1200" b="0" i="0" u="none" strike="noStrike" kern="1200" baseline="0" dirty="0" smtClean="0">
                <a:solidFill>
                  <a:schemeClr val="tx1"/>
                </a:solidFill>
                <a:latin typeface="Arial" pitchFamily="34" charset="0"/>
                <a:ea typeface="+mn-ea"/>
                <a:cs typeface="Arial" pitchFamily="34" charset="0"/>
              </a:rPr>
              <a:t>§ 229 Abs. 1a vorletzter und letzter Satz sowie Abs. 1b sind nicht erforderlich und sollten gestrichen werden. Möglicherweise kommt der erstgenannte Satz aus dem geänderten § 225 Abs. 5; durch die nunmehr verlangte Saldierung der erworbenen eigenen Aktien mit dem Nennkapital erübrigt sich jedoch die Bildung einer gebundenen Rücklage. Dies bringt nicht nur der in den Erläuterungen als Vorbild genannte § 272 dHGB zum Ausdruck, sondern geht auch aus Artikel 24 der Richtlinie 2012/30/EU hervor, der wie folgt bestimmt: </a:t>
            </a:r>
          </a:p>
          <a:p>
            <a:r>
              <a:rPr lang="de-AT" sz="1200" b="0" i="0" u="none" strike="noStrike" kern="1200" baseline="0" dirty="0" smtClean="0">
                <a:solidFill>
                  <a:schemeClr val="tx1"/>
                </a:solidFill>
                <a:latin typeface="Arial" pitchFamily="34" charset="0"/>
                <a:ea typeface="+mn-ea"/>
                <a:cs typeface="Arial" pitchFamily="34" charset="0"/>
              </a:rPr>
              <a:t>„Gestatten die Rechtsvorschriften eines Mitgliedstaats einer Gesellschaft den Erwerb eigener Aktien …, so unterwerfen sie das Halten dieser Aktien jederzeit mindestens folgenden Bedingungen: </a:t>
            </a:r>
          </a:p>
          <a:p>
            <a:r>
              <a:rPr lang="en-US" sz="1200" b="0" i="0" u="none" strike="noStrike" kern="1200" baseline="0" dirty="0" smtClean="0">
                <a:solidFill>
                  <a:schemeClr val="tx1"/>
                </a:solidFill>
                <a:latin typeface="Arial" pitchFamily="34" charset="0"/>
                <a:ea typeface="+mn-ea"/>
                <a:cs typeface="Arial" pitchFamily="34" charset="0"/>
              </a:rPr>
              <a:t>…  </a:t>
            </a:r>
            <a:r>
              <a:rPr lang="de-AT" sz="1200" b="0" i="0" u="none" strike="noStrike" kern="1200" baseline="0" dirty="0" smtClean="0">
                <a:solidFill>
                  <a:schemeClr val="tx1"/>
                </a:solidFill>
                <a:latin typeface="Arial" pitchFamily="34" charset="0"/>
                <a:ea typeface="+mn-ea"/>
                <a:cs typeface="Arial" pitchFamily="34" charset="0"/>
              </a:rPr>
              <a:t>werden diese Aktien auf der </a:t>
            </a:r>
            <a:r>
              <a:rPr lang="de-AT" sz="1200" b="1" i="0" u="none" strike="noStrike" kern="1200" baseline="0" dirty="0" smtClean="0">
                <a:solidFill>
                  <a:schemeClr val="tx1"/>
                </a:solidFill>
                <a:latin typeface="Arial" pitchFamily="34" charset="0"/>
                <a:ea typeface="+mn-ea"/>
                <a:cs typeface="Arial" pitchFamily="34" charset="0"/>
              </a:rPr>
              <a:t>Aktivseite der Bilanz ausgewiesen</a:t>
            </a:r>
            <a:r>
              <a:rPr lang="de-AT" sz="1200" b="0" i="0" u="none" strike="noStrike" kern="1200" baseline="0" dirty="0" smtClean="0">
                <a:solidFill>
                  <a:schemeClr val="tx1"/>
                </a:solidFill>
                <a:latin typeface="Arial" pitchFamily="34" charset="0"/>
                <a:ea typeface="+mn-ea"/>
                <a:cs typeface="Arial" pitchFamily="34" charset="0"/>
              </a:rPr>
              <a:t>, so muss auf der Passivseite ein gleich hoher Betrag in eine nicht verfügbare Rücklage eingestellt werden.“ </a:t>
            </a:r>
          </a:p>
          <a:p>
            <a:endParaRPr lang="de-AT" sz="1200" b="1" i="0" u="none" strike="noStrike" kern="1200" baseline="0" dirty="0" smtClean="0">
              <a:solidFill>
                <a:schemeClr val="tx1"/>
              </a:solidFill>
              <a:latin typeface="Arial" pitchFamily="34" charset="0"/>
              <a:ea typeface="+mn-ea"/>
              <a:cs typeface="Arial" pitchFamily="34" charset="0"/>
            </a:endParaRPr>
          </a:p>
          <a:p>
            <a:r>
              <a:rPr lang="de-AT" dirty="0" smtClean="0"/>
              <a:t>Der Nennbetrag bzw der rechnerische Wert der erworbenen eigenen Anteile ist in einer Vorspalte offen vom gezeichneten Kapital abzusetzen. Der vom gezeichneten Kapital abzusetzende Vorspaltenposten könnte als „Nennbeträge/rechnerischer Wert eigener Anteile“ bezeichnet werden. Der verbleibende Betrag in der Hauptspalte könnte als „Ausgegebenes Kapital“ bezeichnet werden (ebenso </a:t>
            </a:r>
            <a:r>
              <a:rPr lang="de-AT" i="1" dirty="0" smtClean="0"/>
              <a:t>Heymann</a:t>
            </a:r>
            <a:r>
              <a:rPr lang="de-AT" dirty="0" smtClean="0"/>
              <a:t> in Beck </a:t>
            </a:r>
            <a:r>
              <a:rPr lang="de-AT" dirty="0" err="1" smtClean="0"/>
              <a:t>HdR</a:t>
            </a:r>
            <a:r>
              <a:rPr lang="de-AT" dirty="0" smtClean="0"/>
              <a:t> B 231 </a:t>
            </a:r>
            <a:r>
              <a:rPr lang="de-AT" dirty="0" err="1" smtClean="0"/>
              <a:t>Anm</a:t>
            </a:r>
            <a:r>
              <a:rPr lang="de-AT" dirty="0" smtClean="0"/>
              <a:t> 64; </a:t>
            </a:r>
            <a:r>
              <a:rPr lang="de-AT" i="1" dirty="0" smtClean="0"/>
              <a:t>WPH14</a:t>
            </a:r>
            <a:r>
              <a:rPr lang="de-AT" dirty="0" smtClean="0"/>
              <a:t> I, F </a:t>
            </a:r>
            <a:r>
              <a:rPr lang="de-AT" dirty="0" err="1" smtClean="0"/>
              <a:t>Anm</a:t>
            </a:r>
            <a:r>
              <a:rPr lang="de-AT" dirty="0" smtClean="0"/>
              <a:t> 320; </a:t>
            </a:r>
            <a:r>
              <a:rPr lang="de-AT" i="1" dirty="0" smtClean="0"/>
              <a:t>Reiner</a:t>
            </a:r>
            <a:r>
              <a:rPr lang="de-AT" dirty="0" smtClean="0"/>
              <a:t> in </a:t>
            </a:r>
            <a:r>
              <a:rPr lang="de-AT" dirty="0" err="1" smtClean="0"/>
              <a:t>MünchKomm</a:t>
            </a:r>
            <a:r>
              <a:rPr lang="de-AT" dirty="0" smtClean="0"/>
              <a:t> HGB</a:t>
            </a:r>
            <a:r>
              <a:rPr lang="de-AT" i="1" dirty="0" smtClean="0"/>
              <a:t>3</a:t>
            </a:r>
            <a:r>
              <a:rPr lang="de-AT" dirty="0" smtClean="0"/>
              <a:t> § 272 </a:t>
            </a:r>
            <a:r>
              <a:rPr lang="de-AT" dirty="0" err="1" smtClean="0"/>
              <a:t>Anm</a:t>
            </a:r>
            <a:r>
              <a:rPr lang="de-AT" dirty="0" smtClean="0"/>
              <a:t> </a:t>
            </a:r>
            <a:r>
              <a:rPr lang="de-AT" dirty="0" smtClean="0">
                <a:hlinkClick r:id="rId3"/>
              </a:rPr>
              <a:t>27</a:t>
            </a:r>
            <a:r>
              <a:rPr lang="de-AT" dirty="0" smtClean="0"/>
              <a:t>). </a:t>
            </a:r>
            <a:endParaRPr lang="de-AT" sz="1200" b="1" i="0" u="none" strike="noStrike" kern="1200" baseline="0" dirty="0" smtClean="0">
              <a:solidFill>
                <a:schemeClr val="tx1"/>
              </a:solidFill>
              <a:latin typeface="Arial" pitchFamily="34" charset="0"/>
              <a:ea typeface="+mn-ea"/>
              <a:cs typeface="Arial" pitchFamily="34" charset="0"/>
            </a:endParaRPr>
          </a:p>
          <a:p>
            <a:endParaRPr lang="de-AT" sz="1200" b="1" i="0" u="none" strike="noStrike" kern="1200" baseline="0" dirty="0" smtClean="0">
              <a:solidFill>
                <a:schemeClr val="tx1"/>
              </a:solidFill>
              <a:latin typeface="Arial" pitchFamily="34" charset="0"/>
              <a:ea typeface="+mn-ea"/>
              <a:cs typeface="Arial" pitchFamily="34" charset="0"/>
            </a:endParaRPr>
          </a:p>
          <a:p>
            <a:endParaRPr lang="de-AT" sz="1200" b="1" i="0" u="none" strike="noStrike" kern="1200" baseline="0" dirty="0" smtClean="0">
              <a:solidFill>
                <a:schemeClr val="tx1"/>
              </a:solidFill>
              <a:latin typeface="Arial" pitchFamily="34" charset="0"/>
              <a:ea typeface="+mn-ea"/>
              <a:cs typeface="Arial" pitchFamily="34" charset="0"/>
            </a:endParaRPr>
          </a:p>
          <a:p>
            <a:endParaRPr lang="de-AT" sz="1200" b="1" i="0" u="none" strike="noStrike" kern="1200" baseline="0" dirty="0" smtClean="0">
              <a:solidFill>
                <a:schemeClr val="tx1"/>
              </a:solidFill>
              <a:latin typeface="Arial" pitchFamily="34" charset="0"/>
              <a:ea typeface="+mn-ea"/>
              <a:cs typeface="Arial" pitchFamily="34" charset="0"/>
            </a:endParaRPr>
          </a:p>
          <a:p>
            <a:r>
              <a:rPr lang="de-AT" sz="1200" b="1" i="0" u="none" strike="noStrike" kern="1200" baseline="0" dirty="0" smtClean="0">
                <a:solidFill>
                  <a:schemeClr val="tx1"/>
                </a:solidFill>
                <a:latin typeface="Arial" pitchFamily="34" charset="0"/>
                <a:ea typeface="+mn-ea"/>
                <a:cs typeface="Arial" pitchFamily="34" charset="0"/>
              </a:rPr>
              <a:t>EB:</a:t>
            </a:r>
          </a:p>
          <a:p>
            <a:r>
              <a:rPr lang="de-AT" sz="1200" b="0" i="0" u="none" strike="noStrike" kern="1200" baseline="0" dirty="0" smtClean="0">
                <a:solidFill>
                  <a:schemeClr val="tx1"/>
                </a:solidFill>
                <a:latin typeface="Arial" pitchFamily="34" charset="0"/>
                <a:ea typeface="+mn-ea"/>
                <a:cs typeface="Arial" pitchFamily="34" charset="0"/>
              </a:rPr>
              <a:t>Zu Abs. 1a und 1b: Es wird vorgeschlagen, den Ausweis der eigenen Aktien, wie es international üblich und auch in § 272 dHGB geregelt ist, beim Eigenkapital vorzusehen. Der Nennbetrag oder der rechnerische Wert eigener Anteile ist in einer Vorspalte offen vom gezeichneten Kapital abzusetzen. </a:t>
            </a:r>
          </a:p>
          <a:p>
            <a:r>
              <a:rPr lang="en-US" sz="1200" b="0" i="1" u="none" strike="noStrike" kern="1200" baseline="0" dirty="0" smtClean="0">
                <a:solidFill>
                  <a:schemeClr val="tx1"/>
                </a:solidFill>
                <a:latin typeface="Arial" pitchFamily="34" charset="0"/>
                <a:ea typeface="+mn-ea"/>
                <a:cs typeface="Arial" pitchFamily="34" charset="0"/>
              </a:rPr>
              <a:t>Beispiel: </a:t>
            </a:r>
            <a:r>
              <a:rPr lang="en-US" sz="1200" b="0" i="1" u="none" strike="noStrike" kern="1200" baseline="0" dirty="0" err="1" smtClean="0">
                <a:solidFill>
                  <a:schemeClr val="tx1"/>
                </a:solidFill>
                <a:latin typeface="Arial" pitchFamily="34" charset="0"/>
                <a:ea typeface="+mn-ea"/>
                <a:cs typeface="Arial" pitchFamily="34" charset="0"/>
              </a:rPr>
              <a:t>Grundkapital</a:t>
            </a:r>
            <a:r>
              <a:rPr lang="en-US" sz="1200" b="0" i="1" u="none" strike="noStrike" kern="1200" baseline="0" dirty="0" smtClean="0">
                <a:solidFill>
                  <a:schemeClr val="tx1"/>
                </a:solidFill>
                <a:latin typeface="Arial" pitchFamily="34" charset="0"/>
                <a:ea typeface="+mn-ea"/>
                <a:cs typeface="Arial" pitchFamily="34" charset="0"/>
              </a:rPr>
              <a:t> </a:t>
            </a:r>
            <a:r>
              <a:rPr lang="en-US" sz="1200" b="0" i="0" u="none" strike="noStrike" kern="1200" baseline="0" dirty="0" smtClean="0">
                <a:solidFill>
                  <a:schemeClr val="tx1"/>
                </a:solidFill>
                <a:latin typeface="Arial" pitchFamily="34" charset="0"/>
                <a:ea typeface="+mn-ea"/>
                <a:cs typeface="Arial" pitchFamily="34" charset="0"/>
              </a:rPr>
              <a:t>		</a:t>
            </a:r>
            <a:r>
              <a:rPr lang="en-US" sz="1200" b="0" i="1" u="none" strike="noStrike" kern="1200" baseline="0" dirty="0" smtClean="0">
                <a:solidFill>
                  <a:schemeClr val="tx1"/>
                </a:solidFill>
                <a:latin typeface="Arial" pitchFamily="34" charset="0"/>
                <a:ea typeface="+mn-ea"/>
                <a:cs typeface="Arial" pitchFamily="34" charset="0"/>
              </a:rPr>
              <a:t>100.000 </a:t>
            </a:r>
            <a:r>
              <a:rPr lang="en-US" sz="1200" b="0" i="0" u="none" strike="noStrike" kern="1200" baseline="0" dirty="0" smtClean="0">
                <a:solidFill>
                  <a:schemeClr val="tx1"/>
                </a:solidFill>
                <a:latin typeface="Arial" pitchFamily="34" charset="0"/>
                <a:ea typeface="+mn-ea"/>
                <a:cs typeface="Arial" pitchFamily="34" charset="0"/>
              </a:rPr>
              <a:t>	</a:t>
            </a:r>
          </a:p>
          <a:p>
            <a:r>
              <a:rPr lang="de-AT" sz="1200" b="0" i="1" u="none" strike="noStrike" kern="1200" baseline="0" dirty="0" smtClean="0">
                <a:solidFill>
                  <a:schemeClr val="tx1"/>
                </a:solidFill>
                <a:latin typeface="Arial" pitchFamily="34" charset="0"/>
                <a:ea typeface="+mn-ea"/>
                <a:cs typeface="Arial" pitchFamily="34" charset="0"/>
              </a:rPr>
              <a:t>abzüglich Nennbetrag eigener Aktien </a:t>
            </a:r>
            <a:r>
              <a:rPr lang="de-AT" sz="1200" b="0" i="0" u="none" strike="noStrike" kern="1200" baseline="0" dirty="0" smtClean="0">
                <a:solidFill>
                  <a:schemeClr val="tx1"/>
                </a:solidFill>
                <a:latin typeface="Arial" pitchFamily="34" charset="0"/>
                <a:ea typeface="+mn-ea"/>
                <a:cs typeface="Arial" pitchFamily="34" charset="0"/>
              </a:rPr>
              <a:t>	</a:t>
            </a:r>
            <a:r>
              <a:rPr lang="de-AT" sz="1200" b="0" i="1" u="none" strike="noStrike" kern="1200" baseline="0" dirty="0" smtClean="0">
                <a:solidFill>
                  <a:schemeClr val="tx1"/>
                </a:solidFill>
                <a:latin typeface="Arial" pitchFamily="34" charset="0"/>
                <a:ea typeface="+mn-ea"/>
                <a:cs typeface="Arial" pitchFamily="34" charset="0"/>
              </a:rPr>
              <a:t>-5.000 </a:t>
            </a:r>
            <a:r>
              <a:rPr lang="de-AT" sz="1200" b="0" i="0" u="none" strike="noStrike" kern="1200" baseline="0" dirty="0" smtClean="0">
                <a:solidFill>
                  <a:schemeClr val="tx1"/>
                </a:solidFill>
                <a:latin typeface="Arial" pitchFamily="34" charset="0"/>
                <a:ea typeface="+mn-ea"/>
                <a:cs typeface="Arial" pitchFamily="34" charset="0"/>
              </a:rPr>
              <a:t>	</a:t>
            </a:r>
          </a:p>
          <a:p>
            <a:r>
              <a:rPr lang="en-US" sz="1200" b="0" i="1" u="none" strike="noStrike" kern="1200" baseline="0" dirty="0" err="1" smtClean="0">
                <a:solidFill>
                  <a:schemeClr val="tx1"/>
                </a:solidFill>
                <a:latin typeface="Arial" pitchFamily="34" charset="0"/>
                <a:ea typeface="+mn-ea"/>
                <a:cs typeface="Arial" pitchFamily="34" charset="0"/>
              </a:rPr>
              <a:t>ausgegebenes</a:t>
            </a:r>
            <a:r>
              <a:rPr lang="en-US" sz="1200" b="0" i="1" u="none" strike="noStrike" kern="1200" baseline="0" dirty="0" smtClean="0">
                <a:solidFill>
                  <a:schemeClr val="tx1"/>
                </a:solidFill>
                <a:latin typeface="Arial" pitchFamily="34" charset="0"/>
                <a:ea typeface="+mn-ea"/>
                <a:cs typeface="Arial" pitchFamily="34" charset="0"/>
              </a:rPr>
              <a:t> </a:t>
            </a:r>
            <a:r>
              <a:rPr lang="en-US" sz="1200" b="0" i="1" u="none" strike="noStrike" kern="1200" baseline="0" dirty="0" err="1" smtClean="0">
                <a:solidFill>
                  <a:schemeClr val="tx1"/>
                </a:solidFill>
                <a:latin typeface="Arial" pitchFamily="34" charset="0"/>
                <a:ea typeface="+mn-ea"/>
                <a:cs typeface="Arial" pitchFamily="34" charset="0"/>
              </a:rPr>
              <a:t>Grundkapital</a:t>
            </a:r>
            <a:r>
              <a:rPr lang="en-US" sz="1200" b="0" i="1" u="none" strike="noStrike" kern="1200" baseline="0" dirty="0" smtClean="0">
                <a:solidFill>
                  <a:schemeClr val="tx1"/>
                </a:solidFill>
                <a:latin typeface="Arial" pitchFamily="34" charset="0"/>
                <a:ea typeface="+mn-ea"/>
                <a:cs typeface="Arial" pitchFamily="34" charset="0"/>
              </a:rPr>
              <a:t> </a:t>
            </a:r>
            <a:r>
              <a:rPr lang="en-US" sz="1200" b="0" i="0" u="none" strike="noStrike" kern="1200" baseline="0" dirty="0" smtClean="0">
                <a:solidFill>
                  <a:schemeClr val="tx1"/>
                </a:solidFill>
                <a:latin typeface="Arial" pitchFamily="34" charset="0"/>
                <a:ea typeface="+mn-ea"/>
                <a:cs typeface="Arial" pitchFamily="34" charset="0"/>
              </a:rPr>
              <a:t>		</a:t>
            </a:r>
            <a:r>
              <a:rPr lang="en-US" sz="1200" b="0" i="1" u="none" strike="noStrike" kern="1200" baseline="0" dirty="0" smtClean="0">
                <a:solidFill>
                  <a:schemeClr val="tx1"/>
                </a:solidFill>
                <a:latin typeface="Arial" pitchFamily="34" charset="0"/>
                <a:ea typeface="+mn-ea"/>
                <a:cs typeface="Arial" pitchFamily="34" charset="0"/>
              </a:rPr>
              <a:t>95.000 </a:t>
            </a:r>
            <a:r>
              <a:rPr lang="en-US" sz="1200" b="0" i="0" u="none" strike="noStrike" kern="1200" baseline="0" dirty="0" smtClean="0">
                <a:solidFill>
                  <a:schemeClr val="tx1"/>
                </a:solidFill>
                <a:latin typeface="Arial" pitchFamily="34" charset="0"/>
                <a:ea typeface="+mn-ea"/>
                <a:cs typeface="Arial" pitchFamily="34" charset="0"/>
              </a:rPr>
              <a:t>	</a:t>
            </a:r>
          </a:p>
          <a:p>
            <a:r>
              <a:rPr lang="de-AT" sz="1200" b="0" i="0" u="none" strike="noStrike" kern="1200" baseline="0" dirty="0" smtClean="0">
                <a:solidFill>
                  <a:schemeClr val="tx1"/>
                </a:solidFill>
                <a:latin typeface="Arial" pitchFamily="34" charset="0"/>
                <a:ea typeface="+mn-ea"/>
                <a:cs typeface="Arial" pitchFamily="34" charset="0"/>
              </a:rPr>
              <a:t>Würde allerdings – wie dies im dHGB geschehen ist – auch die Bildung einer Rücklage nicht mehr vorgesehen werden, so würde dies dazu führen, dass ein Betrag in Höhe des vom gezeichneten Kapital abgesetzten Betrags (im Beispiel: 5.000) potentiell für Ausschüttungen zur Verfügung steht, was nach der bisherigen Rechtslage nicht der Fall war (siehe dazu </a:t>
            </a:r>
            <a:r>
              <a:rPr lang="de-AT" sz="1200" b="0" i="1" u="none" strike="noStrike" kern="1200" baseline="0" dirty="0" smtClean="0">
                <a:solidFill>
                  <a:schemeClr val="tx1"/>
                </a:solidFill>
                <a:latin typeface="Arial" pitchFamily="34" charset="0"/>
                <a:ea typeface="+mn-ea"/>
                <a:cs typeface="Arial" pitchFamily="34" charset="0"/>
              </a:rPr>
              <a:t>Förschle/Hofmann </a:t>
            </a:r>
            <a:r>
              <a:rPr lang="de-AT" sz="1200" b="0" i="0" u="none" strike="noStrike" kern="1200" baseline="0" dirty="0" smtClean="0">
                <a:solidFill>
                  <a:schemeClr val="tx1"/>
                </a:solidFill>
                <a:latin typeface="Arial" pitchFamily="34" charset="0"/>
                <a:ea typeface="+mn-ea"/>
                <a:cs typeface="Arial" pitchFamily="34" charset="0"/>
              </a:rPr>
              <a:t>in </a:t>
            </a:r>
            <a:r>
              <a:rPr lang="de-AT" sz="1200" b="0" i="1" u="none" strike="noStrike" kern="1200" baseline="0" dirty="0" smtClean="0">
                <a:solidFill>
                  <a:schemeClr val="tx1"/>
                </a:solidFill>
                <a:latin typeface="Arial" pitchFamily="34" charset="0"/>
                <a:ea typeface="+mn-ea"/>
                <a:cs typeface="Arial" pitchFamily="34" charset="0"/>
              </a:rPr>
              <a:t>Beck </a:t>
            </a:r>
            <a:r>
              <a:rPr lang="de-AT" sz="1200" b="0" i="0" u="none" strike="noStrike" kern="1200" baseline="0" dirty="0" smtClean="0">
                <a:solidFill>
                  <a:schemeClr val="tx1"/>
                </a:solidFill>
                <a:latin typeface="Arial" pitchFamily="34" charset="0"/>
                <a:ea typeface="+mn-ea"/>
                <a:cs typeface="Arial" pitchFamily="34" charset="0"/>
              </a:rPr>
              <a:t>Bil-Komm</a:t>
            </a:r>
            <a:r>
              <a:rPr lang="de-AT" sz="800" b="0" i="0" u="none" strike="noStrike" kern="1200" baseline="0" dirty="0" smtClean="0">
                <a:solidFill>
                  <a:schemeClr val="tx1"/>
                </a:solidFill>
                <a:latin typeface="Arial" pitchFamily="34" charset="0"/>
                <a:ea typeface="+mn-ea"/>
                <a:cs typeface="Arial" pitchFamily="34" charset="0"/>
              </a:rPr>
              <a:t>7</a:t>
            </a:r>
            <a:r>
              <a:rPr lang="de-AT" sz="1200" b="0" i="0" u="none" strike="noStrike" kern="1200" baseline="0" dirty="0" smtClean="0">
                <a:solidFill>
                  <a:schemeClr val="tx1"/>
                </a:solidFill>
                <a:latin typeface="Arial" pitchFamily="34" charset="0"/>
                <a:ea typeface="+mn-ea"/>
                <a:cs typeface="Arial" pitchFamily="34" charset="0"/>
              </a:rPr>
              <a:t>, § 272 </a:t>
            </a:r>
            <a:r>
              <a:rPr lang="de-AT" sz="1200" b="0" i="0" u="none" strike="noStrike" kern="1200" baseline="0" dirty="0" err="1" smtClean="0">
                <a:solidFill>
                  <a:schemeClr val="tx1"/>
                </a:solidFill>
                <a:latin typeface="Arial" pitchFamily="34" charset="0"/>
                <a:ea typeface="+mn-ea"/>
                <a:cs typeface="Arial" pitchFamily="34" charset="0"/>
              </a:rPr>
              <a:t>Rz</a:t>
            </a:r>
            <a:r>
              <a:rPr lang="de-AT" sz="1200" b="0" i="0" u="none" strike="noStrike" kern="1200" baseline="0" dirty="0" smtClean="0">
                <a:solidFill>
                  <a:schemeClr val="tx1"/>
                </a:solidFill>
                <a:latin typeface="Arial" pitchFamily="34" charset="0"/>
                <a:ea typeface="+mn-ea"/>
                <a:cs typeface="Arial" pitchFamily="34" charset="0"/>
              </a:rPr>
              <a:t> 134). </a:t>
            </a:r>
          </a:p>
          <a:p>
            <a:r>
              <a:rPr lang="de-AT" sz="1200" b="0" i="1" u="none" strike="noStrike" kern="1200" baseline="0" dirty="0" smtClean="0">
                <a:solidFill>
                  <a:schemeClr val="tx1"/>
                </a:solidFill>
                <a:latin typeface="Arial" pitchFamily="34" charset="0"/>
                <a:ea typeface="+mn-ea"/>
                <a:cs typeface="Arial" pitchFamily="34" charset="0"/>
              </a:rPr>
              <a:t>Beispiel: Das Nettoaktivvermögen (§ 65 Abs. 2 AktG) einer AG beträgt 500.000, das Grundkapital 100.000, gebundene Rücklagen 350.000 und freie Rücklagen 50.000. Wenn die AG eigene Aktien im Nennbetrag von 5.000 um einen Betrag von 50.000 zurückkauft, waren diese auf der Aktivseite zu bilanzieren, während auf der Passivseite die freien Rücklagen von 50.000 in eine gebundene Rücklage nach § 225 Abs. 5 umzuwandeln waren. Nach der neuen Rechtslage wäre der Unterschiedsbetrag zwischen Nennbetrag und Anschaffungskosten (45.000) mit den freien Rücklagen zu verrechnen. Ohne eine Verpflichtung zur Bildung einer Rücklage könnten jedoch 5.000 ausgeschüttet werden. </a:t>
            </a:r>
            <a:endParaRPr lang="de-AT" dirty="0" smtClean="0"/>
          </a:p>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31</a:t>
            </a:fld>
            <a:endParaRPr lang="de-AT"/>
          </a:p>
        </p:txBody>
      </p:sp>
    </p:spTree>
    <p:extLst>
      <p:ext uri="{BB962C8B-B14F-4D97-AF65-F5344CB8AC3E}">
        <p14:creationId xmlns:p14="http://schemas.microsoft.com/office/powerpoint/2010/main" val="11639721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de-AT" b="1" dirty="0" smtClean="0"/>
              <a:t>EB</a:t>
            </a:r>
            <a:r>
              <a:rPr lang="de-AT" b="1" baseline="0" dirty="0" smtClean="0"/>
              <a:t> zur Übergangsbestimmung:</a:t>
            </a:r>
            <a:endParaRPr lang="de-AT" b="1"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de-AT" dirty="0" smtClean="0"/>
              <a:t>Im Vergleich zur bisherigen Rechtslage entfallen zum Teil Posten (wie z. B. die unversteuerten Rücklagen) oder Vermögensgegenstände sind anders auszuweisen (wie z. B. eigene Aktien). Die Übergangsbestimmung ordnet an, dass die Vorjahresbeträge so zu berechnen und auszuweisen sind, als wären sie schon im Vorjahr nach den neuen Bestimmungen berechnet worden. </a:t>
            </a:r>
          </a:p>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32</a:t>
            </a:fld>
            <a:endParaRPr lang="de-AT"/>
          </a:p>
        </p:txBody>
      </p:sp>
    </p:spTree>
    <p:extLst>
      <p:ext uri="{BB962C8B-B14F-4D97-AF65-F5344CB8AC3E}">
        <p14:creationId xmlns:p14="http://schemas.microsoft.com/office/powerpoint/2010/main" val="36693035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33</a:t>
            </a:fld>
            <a:endParaRPr lang="de-AT"/>
          </a:p>
        </p:txBody>
      </p:sp>
    </p:spTree>
    <p:extLst>
      <p:ext uri="{BB962C8B-B14F-4D97-AF65-F5344CB8AC3E}">
        <p14:creationId xmlns:p14="http://schemas.microsoft.com/office/powerpoint/2010/main" val="2541821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a:p>
        </p:txBody>
      </p:sp>
      <p:sp>
        <p:nvSpPr>
          <p:cNvPr id="4" name="Slide Number Placeholder 3"/>
          <p:cNvSpPr>
            <a:spLocks noGrp="1"/>
          </p:cNvSpPr>
          <p:nvPr>
            <p:ph type="sldNum" sz="quarter" idx="10"/>
          </p:nvPr>
        </p:nvSpPr>
        <p:spPr/>
        <p:txBody>
          <a:bodyPr/>
          <a:lstStyle/>
          <a:p>
            <a:fld id="{F07B8F03-BC93-4120-96CA-A36DF640BE24}" type="slidenum">
              <a:rPr lang="de-AT" smtClean="0"/>
              <a:pPr/>
              <a:t>3</a:t>
            </a:fld>
            <a:endParaRPr lang="de-AT"/>
          </a:p>
        </p:txBody>
      </p:sp>
    </p:spTree>
    <p:extLst>
      <p:ext uri="{BB962C8B-B14F-4D97-AF65-F5344CB8AC3E}">
        <p14:creationId xmlns:p14="http://schemas.microsoft.com/office/powerpoint/2010/main" val="38115953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228600" indent="-228600">
              <a:buAutoNum type="arabicPeriod"/>
            </a:pPr>
            <a:r>
              <a:rPr lang="de-AT" sz="1200" b="0" i="0" u="none" strike="noStrike" kern="1200" baseline="0" dirty="0" smtClean="0">
                <a:solidFill>
                  <a:schemeClr val="tx1"/>
                </a:solidFill>
                <a:latin typeface="Arial" pitchFamily="34" charset="0"/>
                <a:ea typeface="+mn-ea"/>
                <a:cs typeface="Arial" pitchFamily="34" charset="0"/>
              </a:rPr>
              <a:t>Spiegelstrich: Halbsatz eingefügt; einerseits um klarzustellen, dass ein Wahlrecht vorliegt und andererseits, dass ein Antrag zu stellen ist</a:t>
            </a:r>
          </a:p>
          <a:p>
            <a:endParaRPr lang="de-AT" sz="1200" b="0" i="0" u="none" strike="noStrike" kern="1200" baseline="0" dirty="0" smtClean="0">
              <a:solidFill>
                <a:schemeClr val="tx1"/>
              </a:solidFill>
              <a:latin typeface="Arial" pitchFamily="34" charset="0"/>
              <a:ea typeface="+mn-ea"/>
              <a:cs typeface="Arial" pitchFamily="34" charset="0"/>
            </a:endParaRPr>
          </a:p>
          <a:p>
            <a:endParaRPr lang="de-AT" sz="1200" b="0" i="0" u="none" strike="noStrike" kern="1200" baseline="0" dirty="0" smtClean="0">
              <a:solidFill>
                <a:schemeClr val="tx1"/>
              </a:solidFill>
              <a:latin typeface="Arial" pitchFamily="34" charset="0"/>
              <a:ea typeface="+mn-ea"/>
              <a:cs typeface="Arial" pitchFamily="34" charset="0"/>
            </a:endParaRPr>
          </a:p>
          <a:p>
            <a:endParaRPr lang="de-AT" sz="1200" b="0" i="0" u="none" strike="noStrike" kern="1200" baseline="0" dirty="0" smtClean="0">
              <a:solidFill>
                <a:schemeClr val="tx1"/>
              </a:solidFill>
              <a:latin typeface="Arial" pitchFamily="34" charset="0"/>
              <a:ea typeface="+mn-ea"/>
              <a:cs typeface="Arial" pitchFamily="34" charset="0"/>
            </a:endParaRPr>
          </a:p>
          <a:p>
            <a:r>
              <a:rPr lang="de-AT" sz="1200" b="0" i="1" u="none" strike="noStrike" kern="1200" baseline="0" dirty="0" smtClean="0">
                <a:solidFill>
                  <a:schemeClr val="tx1"/>
                </a:solidFill>
                <a:latin typeface="Arial" pitchFamily="34" charset="0"/>
                <a:ea typeface="+mn-ea"/>
                <a:cs typeface="Arial" pitchFamily="34" charset="0"/>
              </a:rPr>
              <a:t>6. In § 124b werden die folgende Ziffern 269, 270 und 271 angefügt: </a:t>
            </a:r>
          </a:p>
          <a:p>
            <a:endParaRPr lang="de-AT"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270. a) Soweit im ersten Wirtschaftsjahr, das nach dem 31.12.2015 beginnt, aufgrund einer bereits vor diesem Wirtschaftsjahr eingetretenen Wertaufholung eine Zuschreibung gemäß § 208 des UGB vorgenommen werden muss, ist diese Zuschreibung auch für steuerliche Zwecke maßgeblich und steuerwirksam. Der Zuschreibungsbetrag für das betreffende Wirtschaftsgut kann jedoch auf Grund eines in der Steuererklärung (Feststellungserklärung) gestellten Antrages einer Zuschreibungsrücklage zugeführt werden. Die Zuschreibungsrücklage ist insoweit steuerwirksam aufzulösen, als der Teilwert des betreffenden Wirtschaftsgutes den für die Bildung der Zuschreibungsrücklage maßgeblichen Teilwert unterschreitet oder eine Absetzung für Abnutzung im Sinne der §§ 7 und 8 vorgenommen wird. Die</a:t>
            </a:r>
            <a:r>
              <a:rPr lang="en-US" sz="1200" b="0" i="0" u="none" strike="noStrike" kern="1200" baseline="0" dirty="0" smtClean="0">
                <a:solidFill>
                  <a:schemeClr val="tx1"/>
                </a:solidFill>
                <a:latin typeface="Arial" pitchFamily="34" charset="0"/>
                <a:ea typeface="+mn-ea"/>
                <a:cs typeface="Arial" pitchFamily="34" charset="0"/>
              </a:rPr>
              <a:t> </a:t>
            </a:r>
            <a:r>
              <a:rPr lang="de-AT" sz="1200" b="0" i="0" u="none" strike="noStrike" kern="1200" baseline="0" dirty="0" smtClean="0">
                <a:solidFill>
                  <a:schemeClr val="tx1"/>
                </a:solidFill>
                <a:latin typeface="Arial" pitchFamily="34" charset="0"/>
                <a:ea typeface="+mn-ea"/>
                <a:cs typeface="Arial" pitchFamily="34" charset="0"/>
              </a:rPr>
              <a:t>Zuschreibungsrücklage ist spätestens im Zeitpunkt des Ausscheidens des betreffenden Wirtschaftsgutes aus dem Betriebsvermögen steuerwirksam aufzulösen. </a:t>
            </a:r>
          </a:p>
          <a:p>
            <a:endParaRPr lang="de-AT"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b) Wirtschaftsgüter, für die eine Zuschreibungsrücklage gemäß lit. a gebildet wurde, sind in einem Verzeichnis auszuweisen. In diesem Verzeichnis sind der steuerliche Bilanzansatz des betreffenden Wirtschaftsgutes sowie die Zuschreibungsrücklage bis zum Ausscheiden des Wirtschaftsgutes aus dem Betriebsvermögen jährlich evident zu halten. </a:t>
            </a:r>
          </a:p>
          <a:p>
            <a:pPr lvl="1">
              <a:spcAft>
                <a:spcPts val="600"/>
              </a:spcAft>
            </a:pPr>
            <a:endParaRPr lang="de-AT" dirty="0" smtClean="0"/>
          </a:p>
          <a:p>
            <a:r>
              <a:rPr lang="de-AT" sz="1200" b="1" i="0" u="none" strike="noStrike" kern="1200" baseline="0" dirty="0" smtClean="0">
                <a:solidFill>
                  <a:schemeClr val="tx1"/>
                </a:solidFill>
                <a:latin typeface="Arial" pitchFamily="34" charset="0"/>
                <a:ea typeface="+mn-ea"/>
                <a:cs typeface="Arial" pitchFamily="34" charset="0"/>
              </a:rPr>
              <a:t>Zu Z 22 und 23 (§ 208 Abs. 2 und 3): </a:t>
            </a:r>
            <a:endParaRPr lang="de-AT"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Die Möglichkeit, von der Zuschreibung abzusehen, ist nach Art. 12 Abs. 6 lit. d der Richtlinie nicht mehr erlaubt und ist daher aufzugeben. Stattdessen wird – wie in der Richtlinie und in § 253 Abs. 5 dHGB – klargestellt, dass die Zuschreibung nicht für den Geschäfts(Firmen)wert gilt. </a:t>
            </a:r>
          </a:p>
          <a:p>
            <a:r>
              <a:rPr lang="de-AT" sz="1200" b="0" i="0" u="none" strike="noStrike" kern="1200" baseline="0" dirty="0" smtClean="0">
                <a:solidFill>
                  <a:schemeClr val="tx1"/>
                </a:solidFill>
                <a:latin typeface="Arial" pitchFamily="34" charset="0"/>
                <a:ea typeface="+mn-ea"/>
                <a:cs typeface="Arial" pitchFamily="34" charset="0"/>
              </a:rPr>
              <a:t>§ 906 Abs. 32 ordnet die Nachholung bisher unterlassener Zuschreibungen an. Die vorgeschlagene Übergangsbestimmung im EStG (Art. 9) soll sicherstellen, dass nachgeholte Zuschreibungen nicht sofort steuerwirksam sind. </a:t>
            </a:r>
          </a:p>
          <a:p>
            <a:endParaRPr lang="de-AT" sz="1200" b="0" i="0" u="none" strike="noStrike" kern="1200" baseline="0" dirty="0" smtClean="0">
              <a:solidFill>
                <a:schemeClr val="tx1"/>
              </a:solidFill>
              <a:latin typeface="Arial" pitchFamily="34" charset="0"/>
              <a:ea typeface="+mn-ea"/>
              <a:cs typeface="Arial" pitchFamily="34" charset="0"/>
            </a:endParaRPr>
          </a:p>
          <a:p>
            <a:r>
              <a:rPr lang="de-AT" sz="1200" b="1" i="0" u="none" strike="noStrike" kern="1200" baseline="0" dirty="0" smtClean="0">
                <a:solidFill>
                  <a:schemeClr val="tx1"/>
                </a:solidFill>
                <a:latin typeface="Arial" pitchFamily="34" charset="0"/>
                <a:ea typeface="+mn-ea"/>
                <a:cs typeface="Arial" pitchFamily="34" charset="0"/>
              </a:rPr>
              <a:t>Zu Artikel 8 (Änderung des Einkommensteuergesetzes 1988) </a:t>
            </a:r>
            <a:endParaRPr lang="de-AT" sz="1200" b="0" i="0" u="none" strike="noStrike" kern="1200" baseline="0" dirty="0" smtClean="0">
              <a:solidFill>
                <a:schemeClr val="tx1"/>
              </a:solidFill>
              <a:latin typeface="Arial" pitchFamily="34" charset="0"/>
              <a:ea typeface="+mn-ea"/>
              <a:cs typeface="Arial" pitchFamily="34" charset="0"/>
            </a:endParaRPr>
          </a:p>
          <a:p>
            <a:r>
              <a:rPr lang="pl-PL" sz="1200" b="0" i="0" u="none" strike="noStrike" kern="1200" baseline="0" dirty="0" smtClean="0">
                <a:solidFill>
                  <a:schemeClr val="tx1"/>
                </a:solidFill>
                <a:latin typeface="Arial" pitchFamily="34" charset="0"/>
                <a:ea typeface="+mn-ea"/>
                <a:cs typeface="Arial" pitchFamily="34" charset="0"/>
              </a:rPr>
              <a:t>Zu Z 1, Z 2 und Z 6 (§ 6 Z 2 lit. a und Z 13 sowie § 124b Z 269 und Z 270) </a:t>
            </a:r>
          </a:p>
          <a:p>
            <a:r>
              <a:rPr lang="de-AT" sz="1200" b="0" i="0" u="none" strike="noStrike" kern="1200" baseline="0" dirty="0" smtClean="0">
                <a:solidFill>
                  <a:schemeClr val="tx1"/>
                </a:solidFill>
                <a:latin typeface="Arial" pitchFamily="34" charset="0"/>
                <a:ea typeface="+mn-ea"/>
                <a:cs typeface="Arial" pitchFamily="34" charset="0"/>
              </a:rPr>
              <a:t>Die bisher in § 208 Abs. 2 UGB verankerte Ausnahme von dem in § 208 Abs. 1 UGB geregelten Wertaufholungsgebot soll im Einklang mit dem Steuerrecht aufgegeben werden. Somit sollen Zuschreibungen in Jahresabschlüssen für Wirtschaftsjahre, die nach dem 31. Dezember 2015 enden, generell verpflichtend vorzunehmen und auch für steuerliche Zwecke maßgeblich sein; die entsprechenden steuerlichen Bestimmungen können daher entfallen. </a:t>
            </a:r>
          </a:p>
          <a:p>
            <a:r>
              <a:rPr lang="de-AT" sz="1200" b="0" i="0" u="none" strike="noStrike" kern="1200" baseline="0" dirty="0" smtClean="0">
                <a:solidFill>
                  <a:schemeClr val="tx1"/>
                </a:solidFill>
                <a:latin typeface="Arial" pitchFamily="34" charset="0"/>
                <a:ea typeface="+mn-ea"/>
                <a:cs typeface="Arial" pitchFamily="34" charset="0"/>
              </a:rPr>
              <a:t>Anlässlich der Einführung eines uneingeschränkten Wertaufholungsgebots sollen Zuschreibungen aufgrund von Wertaufholungen aus früheren Geschäftsjahren, bei denen vormals von der Ausnahme der Wertaufholungsverpflichtung gemäß § 208 Abs. 2 UGB in der bisher geltenden Fassung Gebrauch gemacht wurde, nachträglich vorgenommen werden müssen. Diese nachträgliche Vornahme von vormals unterlassenen Zuschreibungen hat somit im ersten Wirtschaftsjahr zu erfolgen, das nach dem 31. Dezember 2015 beginnt. Diese nachgeholte Zuschreibung ist aufgrund von § 208 UGB iVm § 6 Z 2 lit. a EStG in der Fassung des Entwurfs bzw. aufgrund von § 208 UGB iVm § 6 Z 1 iVm § 6 Z 13 EStG in der Fassung des Entwurfs auch für das Steuerrecht maßgeblich und steuerwirksam vorzunehmen. Für steuerliche Zwecke kann der nachgeholte Zuschreibungsbetrag für das jeweilige Wirtschaftsgut jedoch einer Zuschreibungsrücklage zugeführt und dadurch vorerst steuerneutral gehalten werden. Ein entsprechender Antrag auf Zuführung des Zuschreibungsbetrages zu einer solchen Rücklage ist in der Steuererklärung für das betreffende Wirtschaftsjahr zu stellen. Die betroffenen Wirtschaftsgüter sind in einem Verzeichnis auszuweisen. Darin sind der steuerliche Bilanzansatz des betreffenden Wirtschaftsgutes sowie die Zuschreibungsrücklage bis zum Ausscheiden des Wirtschaftsgutes aus dem Betriebsvermögen jährlich auszuweisen, sodass die Wertentwicklung des Wirtschaftsgutes und der Zuschreibungsrücklage nachvollziehbar sind. Das Verzeichnis ist in geeigneter Form der jährlichen Steuererklärung anzuschließen. </a:t>
            </a:r>
          </a:p>
          <a:p>
            <a:r>
              <a:rPr lang="de-AT" sz="1200" b="0" i="0" u="none" strike="noStrike" kern="1200" baseline="0" dirty="0" smtClean="0">
                <a:solidFill>
                  <a:schemeClr val="tx1"/>
                </a:solidFill>
                <a:latin typeface="Arial" pitchFamily="34" charset="0"/>
                <a:ea typeface="+mn-ea"/>
                <a:cs typeface="Arial" pitchFamily="34" charset="0"/>
              </a:rPr>
              <a:t>Insoweit in Wirtschaftsjahren, die nach dem 31. Dezember 2015 enden, wiederum eine Abschreibung auf einen niedrigeren Teilwert als den für die Bildung der Zuschreibungsrücklage maßgeblichen vorgenommen wird, ist die Zuschreibungsrücklage steuerwirksam aufzulösen. Später erneut </a:t>
            </a:r>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34</a:t>
            </a:fld>
            <a:endParaRPr lang="de-AT"/>
          </a:p>
        </p:txBody>
      </p:sp>
    </p:spTree>
    <p:extLst>
      <p:ext uri="{BB962C8B-B14F-4D97-AF65-F5344CB8AC3E}">
        <p14:creationId xmlns:p14="http://schemas.microsoft.com/office/powerpoint/2010/main" val="42606945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lvl="1">
              <a:spcAft>
                <a:spcPts val="600"/>
              </a:spcAft>
            </a:pPr>
            <a:endParaRPr lang="de-AT" dirty="0" smtClean="0"/>
          </a:p>
          <a:p>
            <a:endParaRPr lang="de-AT" sz="1200" b="0" i="0" u="none" strike="noStrike" kern="1200" baseline="0" dirty="0" smtClean="0">
              <a:solidFill>
                <a:schemeClr val="tx1"/>
              </a:solidFill>
              <a:latin typeface="Arial" pitchFamily="34" charset="0"/>
              <a:ea typeface="+mn-ea"/>
              <a:cs typeface="Arial" pitchFamily="34" charset="0"/>
            </a:endParaRPr>
          </a:p>
          <a:p>
            <a:r>
              <a:rPr lang="de-AT" sz="1200" b="0" i="1" u="none" strike="noStrike" kern="1200" baseline="0" dirty="0" smtClean="0">
                <a:solidFill>
                  <a:schemeClr val="tx1"/>
                </a:solidFill>
                <a:latin typeface="Arial" pitchFamily="34" charset="0"/>
                <a:ea typeface="+mn-ea"/>
                <a:cs typeface="Arial" pitchFamily="34" charset="0"/>
              </a:rPr>
              <a:t>6. In § 124b werden die folgende Ziffern 269, 270 und 271 angefügt: </a:t>
            </a:r>
            <a:endParaRPr lang="de-AT"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„269. § 6 Z 2 lit. a und § 6 Z 13 jeweils in der Fassung des Rechnungslegungs-Änderungsgesetzes 2014, BGBl. I Nr. xxx/2014, sind erstmalig für Wirtschaftsjahre anzuwenden, die nach dem 31. Dezember 2015 beginnen. </a:t>
            </a:r>
          </a:p>
          <a:p>
            <a:r>
              <a:rPr lang="de-AT" sz="1200" b="0" i="0" u="none" strike="noStrike" kern="1200" baseline="0" dirty="0" smtClean="0">
                <a:solidFill>
                  <a:schemeClr val="tx1"/>
                </a:solidFill>
                <a:latin typeface="Arial" pitchFamily="34" charset="0"/>
                <a:ea typeface="+mn-ea"/>
                <a:cs typeface="Arial" pitchFamily="34" charset="0"/>
              </a:rPr>
              <a:t>270. a) Soweit im ersten Wirtschaftsjahr, das nach dem 31.12.2015 beginnt, aufgrund einer bereits vor diesem Wirtschaftsjahr eingetretenen Wertaufholung eine Zuschreibung gemäß § 208 des Unternehmensgesetzbuches in der Fassung des Bundesgesetzes BGBl. I Nr. xxx/2014 vorgenommen werden muss, ist diese Zuschreibung auch für steuerliche Zwecke maßgeblich und steuerwirksam. Der Zuschreibungsbetrag für das betreffende Wirtschaftsgut kann jedoch auf Grund eines in der Steuererklärung (Feststellungserklärung) gestellten Antrages einer Zuschreibungsrücklage zugeführt werden. Die Zuschreibungsrücklage ist insoweit steuerwirksam aufzulösen, als der Teilwert des betreffenden Wirtschaftsgutes den für die Bildung der Zuschreibungsrücklage maßgeblichen Teilwert unterschreitet oder eine Absetzung für Abnutzung im Sinne der §§ 7 und 8 vorgenommen wird. Die 30 von 30 </a:t>
            </a:r>
          </a:p>
          <a:p>
            <a:endParaRPr lang="en-US"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Zuschreibungsrücklage ist spätestens im Zeitpunkt des Ausscheidens des betreffenden Wirtschaftsgutes aus dem Betriebsvermögen steuerwirksam aufzulösen. </a:t>
            </a:r>
          </a:p>
          <a:p>
            <a:r>
              <a:rPr lang="de-AT" sz="1200" b="0" i="0" u="none" strike="noStrike" kern="1200" baseline="0" dirty="0" smtClean="0">
                <a:solidFill>
                  <a:schemeClr val="tx1"/>
                </a:solidFill>
                <a:latin typeface="Arial" pitchFamily="34" charset="0"/>
                <a:ea typeface="+mn-ea"/>
                <a:cs typeface="Arial" pitchFamily="34" charset="0"/>
              </a:rPr>
              <a:t>b) Wirtschaftsgüter, für die eine Zuschreibungsrücklage gemäß lit. a gebildet wurde, sind in einem Verzeichnis auszuweisen. In diesem Verzeichnis sind der steuerliche Bilanzansatz des betreffenden Wirtschaftsgutes sowie die Zuschreibungsrücklage bis zum Ausscheiden des Wirtschaftsgutes aus dem Betriebsvermögen jährlich evident zu halten. </a:t>
            </a:r>
          </a:p>
          <a:p>
            <a:r>
              <a:rPr lang="de-AT" sz="1200" b="0" i="0" u="none" strike="noStrike" kern="1200" baseline="0" dirty="0" smtClean="0">
                <a:solidFill>
                  <a:schemeClr val="tx1"/>
                </a:solidFill>
                <a:latin typeface="Arial" pitchFamily="34" charset="0"/>
                <a:ea typeface="+mn-ea"/>
                <a:cs typeface="Arial" pitchFamily="34" charset="0"/>
              </a:rPr>
              <a:t>271. § 8 Abs. 2 EStG 1988, § 12 Abs. 1 und Abs. 8 EStG 1988 sowie § 13 EStG 1988, jeweils in der Fassung des Rechnungslegungs-Änderungsgesetzes 2014, BGBl. Nr. xxx/2014, sind erstmals für Wirtschaftsjahre anzuwenden, die nach dem 31. Dezember 2015 beginnen. Bestehende unversteuerte Rücklagen (einschließlich Bewertungsreserven) im Sinne des § 906 Abs. 31 UGB können unabhängig vom unternehmensrechtlichen Jahresabschluss als steuerliche Rücklagen weitergeführt werden; auf diese sind § 205 UGB und § 6 Z 13 erster Satz EStG 1988, jeweils in der Fassung vor dem Rechnungslegungs-Änderungsgesetz 2014, BGBl. I Nr. xxx/2014, sinngemäß weiter anzuwenden.“ </a:t>
            </a:r>
            <a:endParaRPr lang="de-AT" dirty="0" smtClean="0"/>
          </a:p>
          <a:p>
            <a:pPr lvl="1">
              <a:spcAft>
                <a:spcPts val="600"/>
              </a:spcAft>
            </a:pPr>
            <a:endParaRPr lang="de-AT" dirty="0" smtClean="0"/>
          </a:p>
          <a:p>
            <a:pPr lvl="1">
              <a:spcAft>
                <a:spcPts val="600"/>
              </a:spcAft>
            </a:pPr>
            <a:endParaRPr lang="de-AT" dirty="0" smtClean="0"/>
          </a:p>
          <a:p>
            <a:pPr lvl="1">
              <a:spcAft>
                <a:spcPts val="600"/>
              </a:spcAft>
            </a:pPr>
            <a:endParaRPr lang="de-AT" dirty="0" smtClean="0"/>
          </a:p>
          <a:p>
            <a:r>
              <a:rPr lang="de-AT" sz="1200" b="1" i="0" u="none" strike="noStrike" kern="1200" baseline="0" dirty="0" smtClean="0">
                <a:solidFill>
                  <a:schemeClr val="tx1"/>
                </a:solidFill>
                <a:latin typeface="Arial" pitchFamily="34" charset="0"/>
                <a:ea typeface="+mn-ea"/>
                <a:cs typeface="Arial" pitchFamily="34" charset="0"/>
              </a:rPr>
              <a:t>Zu Z 22 und 23 (§ 208 Abs. 2 und 3): </a:t>
            </a:r>
            <a:endParaRPr lang="de-AT"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Die Möglichkeit, von der Zuschreibung abzusehen, ist nach Art. 12 Abs. 6 lit. d der Richtlinie nicht mehr erlaubt und ist daher aufzugeben. Stattdessen wird – wie in der Richtlinie und in § 253 Abs. 5 dHGB – klargestellt, dass die Zuschreibung nicht für den Geschäfts(Firmen)wert gilt.  § 906 Abs. 32 ordnet die Nachholung bisher unterlassener Zuschreibungen an. Die vorgeschlagene Übergangsbestimmung im EStG (Art. 9) soll sicherstellen, dass nachgeholte Zuschreibungen nicht sofort steuerwirksam sind. </a:t>
            </a:r>
          </a:p>
          <a:p>
            <a:endParaRPr lang="de-AT" sz="1200" b="0" i="0" u="none" strike="noStrike" kern="1200" baseline="0" dirty="0" smtClean="0">
              <a:solidFill>
                <a:schemeClr val="tx1"/>
              </a:solidFill>
              <a:latin typeface="Arial" pitchFamily="34" charset="0"/>
              <a:ea typeface="+mn-ea"/>
              <a:cs typeface="Arial" pitchFamily="34" charset="0"/>
            </a:endParaRPr>
          </a:p>
          <a:p>
            <a:r>
              <a:rPr lang="de-AT" sz="1200" b="1" i="0" u="none" strike="noStrike" kern="1200" baseline="0" dirty="0" smtClean="0">
                <a:solidFill>
                  <a:schemeClr val="tx1"/>
                </a:solidFill>
                <a:latin typeface="Arial" pitchFamily="34" charset="0"/>
                <a:ea typeface="+mn-ea"/>
                <a:cs typeface="Arial" pitchFamily="34" charset="0"/>
              </a:rPr>
              <a:t>Zu Artikel 8 (Änderung des Einkommensteuergesetzes 1988) </a:t>
            </a:r>
            <a:endParaRPr lang="de-AT" sz="1200" b="0" i="0" u="none" strike="noStrike" kern="1200" baseline="0" dirty="0" smtClean="0">
              <a:solidFill>
                <a:schemeClr val="tx1"/>
              </a:solidFill>
              <a:latin typeface="Arial" pitchFamily="34" charset="0"/>
              <a:ea typeface="+mn-ea"/>
              <a:cs typeface="Arial" pitchFamily="34" charset="0"/>
            </a:endParaRPr>
          </a:p>
          <a:p>
            <a:r>
              <a:rPr lang="pl-PL" sz="1200" b="0" i="0" u="none" strike="noStrike" kern="1200" baseline="0" dirty="0" smtClean="0">
                <a:solidFill>
                  <a:schemeClr val="tx1"/>
                </a:solidFill>
                <a:latin typeface="Arial" pitchFamily="34" charset="0"/>
                <a:ea typeface="+mn-ea"/>
                <a:cs typeface="Arial" pitchFamily="34" charset="0"/>
              </a:rPr>
              <a:t>Zu Z 1, Z 2 und Z 6 (§ 6 Z 2 lit. a und Z 13 sowie § 124b Z 269 und Z 270) </a:t>
            </a:r>
          </a:p>
          <a:p>
            <a:r>
              <a:rPr lang="de-AT" sz="1200" b="0" i="0" u="none" strike="noStrike" kern="1200" baseline="0" dirty="0" smtClean="0">
                <a:solidFill>
                  <a:schemeClr val="tx1"/>
                </a:solidFill>
                <a:latin typeface="Arial" pitchFamily="34" charset="0"/>
                <a:ea typeface="+mn-ea"/>
                <a:cs typeface="Arial" pitchFamily="34" charset="0"/>
              </a:rPr>
              <a:t>Die bisher in § 208 Abs. 2 UGB verankerte Ausnahme von dem in § 208 Abs. 1 UGB geregelten Wertaufholungsgebot soll im Einklang mit dem Steuerrecht aufgegeben werden. Somit sollen Zuschreibungen in Jahresabschlüssen für Wirtschaftsjahre, die nach dem 31. Dezember 2015 enden, generell verpflichtend vorzunehmen und auch für steuerliche Zwecke maßgeblich sein; die entsprechenden steuerlichen Bestimmungen können daher entfallen. </a:t>
            </a:r>
          </a:p>
          <a:p>
            <a:r>
              <a:rPr lang="de-AT" sz="1200" b="0" i="0" u="none" strike="noStrike" kern="1200" baseline="0" dirty="0" smtClean="0">
                <a:solidFill>
                  <a:schemeClr val="tx1"/>
                </a:solidFill>
                <a:latin typeface="Arial" pitchFamily="34" charset="0"/>
                <a:ea typeface="+mn-ea"/>
                <a:cs typeface="Arial" pitchFamily="34" charset="0"/>
              </a:rPr>
              <a:t>Anlässlich der Einführung eines uneingeschränkten Wertaufholungsgebots sollen Zuschreibungen aufgrund von Wertaufholungen aus früheren Geschäftsjahren, bei denen vormals von der Ausnahme der Wertaufholungsverpflichtung gemäß § 208 Abs. 2 UGB in der bisher geltenden Fassung Gebrauch gemacht wurde, nachträglich vorgenommen werden müssen. Diese nachträgliche Vornahme von vormals unterlassenen Zuschreibungen hat somit im ersten Wirtschaftsjahr zu erfolgen, das nach dem 31. Dezember 2015 beginnt. Diese nachgeholte Zuschreibung ist aufgrund von § 208 UGB iVm § 6 Z 2 lit. a EStG in der Fassung des Entwurfs bzw. aufgrund von § 208 UGB iVm § 6 Z 1 iVm § 6 Z 13 EStG in der Fassung des Entwurfs auch für das Steuerrecht maßgeblich und steuerwirksam vorzunehmen. Für steuerliche Zwecke kann der nachgeholte Zuschreibungsbetrag für das jeweilige Wirtschaftsgut jedoch einer Zuschreibungsrücklage zugeführt und dadurch vorerst steuerneutral gehalten werden. Ein entsprechender Antrag auf Zuführung des Zuschreibungsbetrages zu einer solchen Rücklage ist in der Steuererklärung für das betreffende Wirtschaftsjahr zu stellen. Die betroffenen Wirtschaftsgüter sind in einem Verzeichnis auszuweisen. Darin sind der steuerliche Bilanzansatz des betreffenden Wirtschaftsgutes sowie die Zuschreibungsrücklage bis zum Ausscheiden des Wirtschaftsgutes aus dem Betriebsvermögen jährlich auszuweisen, sodass die Wertentwicklung des Wirtschaftsgutes und der Zuschreibungsrücklage nachvollziehbar sind. Das Verzeichnis ist in geeigneter Form der jährlichen Steuererklärung anzuschließen. </a:t>
            </a:r>
          </a:p>
          <a:p>
            <a:r>
              <a:rPr lang="de-AT" sz="1200" b="0" i="0" u="none" strike="noStrike" kern="1200" baseline="0" dirty="0" smtClean="0">
                <a:solidFill>
                  <a:schemeClr val="tx1"/>
                </a:solidFill>
                <a:latin typeface="Arial" pitchFamily="34" charset="0"/>
                <a:ea typeface="+mn-ea"/>
                <a:cs typeface="Arial" pitchFamily="34" charset="0"/>
              </a:rPr>
              <a:t>Insoweit in Wirtschaftsjahren, die nach dem 31. Dezember 2015 enden, wiederum eine Abschreibung auf einen niedrigeren Teilwert als den für die Bildung der Zuschreibungsrücklage maßgeblichen vorgenommen wird, ist die Zuschreibungsrücklage steuerwirksam aufzulösen. Später erneut </a:t>
            </a:r>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35</a:t>
            </a:fld>
            <a:endParaRPr lang="de-AT"/>
          </a:p>
        </p:txBody>
      </p:sp>
    </p:spTree>
    <p:extLst>
      <p:ext uri="{BB962C8B-B14F-4D97-AF65-F5344CB8AC3E}">
        <p14:creationId xmlns:p14="http://schemas.microsoft.com/office/powerpoint/2010/main" val="32253172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i="0" u="none" strike="noStrike" kern="1200" baseline="0" dirty="0" smtClean="0">
                <a:solidFill>
                  <a:schemeClr val="tx1"/>
                </a:solidFill>
                <a:latin typeface="Arial" pitchFamily="34" charset="0"/>
                <a:ea typeface="+mn-ea"/>
                <a:cs typeface="Arial" pitchFamily="34" charset="0"/>
              </a:rPr>
              <a:t>Zu Z 25 (§ 211): </a:t>
            </a:r>
            <a:endParaRPr lang="en-US"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In § 211 Abs. 1 soll – wie in § 253 Abs. 2 erster Satz dHGB – klargestellt werden, dass Verbindlichkeiten und Rückstellungen mit dem Erfüllungsbetrag anzusetzen sind. Der Begriff „Erfüllungsbetrag“ weist klarer als der bisherige „Rückzahlungsbetrag“ darauf hin, dass nicht nur Geldleistungsverpflichtungen, sondern auch Sachleistungs- oder Sachwertverpflichtungen umfasst sind (</a:t>
            </a:r>
            <a:r>
              <a:rPr lang="de-AT" sz="1200" b="0" i="1" u="none" strike="noStrike" kern="1200" baseline="0" dirty="0" err="1" smtClean="0">
                <a:solidFill>
                  <a:schemeClr val="tx1"/>
                </a:solidFill>
                <a:latin typeface="Arial" pitchFamily="34" charset="0"/>
                <a:ea typeface="+mn-ea"/>
                <a:cs typeface="Arial" pitchFamily="34" charset="0"/>
              </a:rPr>
              <a:t>Kozikowski</a:t>
            </a:r>
            <a:r>
              <a:rPr lang="de-AT" sz="1200" b="0" i="1" u="none" strike="noStrike" kern="1200" baseline="0" dirty="0" smtClean="0">
                <a:solidFill>
                  <a:schemeClr val="tx1"/>
                </a:solidFill>
                <a:latin typeface="Arial" pitchFamily="34" charset="0"/>
                <a:ea typeface="+mn-ea"/>
                <a:cs typeface="Arial" pitchFamily="34" charset="0"/>
              </a:rPr>
              <a:t>/Schubert </a:t>
            </a:r>
            <a:r>
              <a:rPr lang="de-AT" sz="1200" b="0" i="0" u="none" strike="noStrike" kern="1200" baseline="0" dirty="0" smtClean="0">
                <a:solidFill>
                  <a:schemeClr val="tx1"/>
                </a:solidFill>
                <a:latin typeface="Arial" pitchFamily="34" charset="0"/>
                <a:ea typeface="+mn-ea"/>
                <a:cs typeface="Arial" pitchFamily="34" charset="0"/>
              </a:rPr>
              <a:t>in </a:t>
            </a:r>
            <a:r>
              <a:rPr lang="de-AT" sz="1200" b="0" i="1" u="none" strike="noStrike" kern="1200" baseline="0" dirty="0" smtClean="0">
                <a:solidFill>
                  <a:schemeClr val="tx1"/>
                </a:solidFill>
                <a:latin typeface="Arial" pitchFamily="34" charset="0"/>
                <a:ea typeface="+mn-ea"/>
                <a:cs typeface="Arial" pitchFamily="34" charset="0"/>
              </a:rPr>
              <a:t>Beck </a:t>
            </a:r>
            <a:r>
              <a:rPr lang="de-AT" sz="1200" b="0" i="0" u="none" strike="noStrike" kern="1200" baseline="0" dirty="0" smtClean="0">
                <a:solidFill>
                  <a:schemeClr val="tx1"/>
                </a:solidFill>
                <a:latin typeface="Arial" pitchFamily="34" charset="0"/>
                <a:ea typeface="+mn-ea"/>
                <a:cs typeface="Arial" pitchFamily="34" charset="0"/>
              </a:rPr>
              <a:t>Bil-Komm7 § 253 </a:t>
            </a:r>
            <a:r>
              <a:rPr lang="de-AT" sz="1200" b="0" i="0" u="none" strike="noStrike" kern="1200" baseline="0" dirty="0" err="1" smtClean="0">
                <a:solidFill>
                  <a:schemeClr val="tx1"/>
                </a:solidFill>
                <a:latin typeface="Arial" pitchFamily="34" charset="0"/>
                <a:ea typeface="+mn-ea"/>
                <a:cs typeface="Arial" pitchFamily="34" charset="0"/>
              </a:rPr>
              <a:t>Rz</a:t>
            </a:r>
            <a:r>
              <a:rPr lang="de-AT" sz="1200" b="0" i="0" u="none" strike="noStrike" kern="1200" baseline="0" dirty="0" smtClean="0">
                <a:solidFill>
                  <a:schemeClr val="tx1"/>
                </a:solidFill>
                <a:latin typeface="Arial" pitchFamily="34" charset="0"/>
                <a:ea typeface="+mn-ea"/>
                <a:cs typeface="Arial" pitchFamily="34" charset="0"/>
              </a:rPr>
              <a:t> 51). Mit dem Begriff soll außerdem klargestellt werden, dass in die Betrachtung – unter Einschränkung des Stichtagsprinzips – künftige Preis- und Kostensteigerungen einzubeziehen sind. Bei den Altersversorgungsverpflichtungen soll es bei der Bewertung aufgrund versicherungsmathematischer Grundsätze bleiben; diese bisher in Abs. 2 geregelte Bewertungsvorschrift soll in Abs. 1 übernommen werden. Der Ansatz eines um einen fixen Prozentsatz gekürzten Betrags soll hingegen nicht mehr zulässig sein. </a:t>
            </a:r>
          </a:p>
          <a:p>
            <a:r>
              <a:rPr lang="de-AT" sz="1200" b="0" i="0" u="none" strike="noStrike" kern="1200" baseline="0" dirty="0" smtClean="0">
                <a:solidFill>
                  <a:schemeClr val="tx1"/>
                </a:solidFill>
                <a:latin typeface="Arial" pitchFamily="34" charset="0"/>
                <a:ea typeface="+mn-ea"/>
                <a:cs typeface="Arial" pitchFamily="34" charset="0"/>
              </a:rPr>
              <a:t>Bei der Bestimmung der Marktüblichkeit des zur Abzinsung gewählten Zinssatzes kann man sich entweder an den deutschen Kundmachungen der Rechtsverordnungen nach § 253 Abs. 2 vierter Satz dHGB orientieren oder den Durchschnittszinssatz in § 9 Abs. 5 EStG heranziehen. Bei den Personalrückstellungen soll den Unternehmen ermöglicht werden, eine Abzinsung mit einem gewichteten Durchschnittszinssatz bei einer angenommenen Restlaufzeit von 15 Jahren vorzunehmen. </a:t>
            </a:r>
          </a:p>
          <a:p>
            <a:r>
              <a:rPr lang="de-AT" sz="1200" b="0" i="0" u="none" strike="noStrike" kern="1200" baseline="0" dirty="0" smtClean="0">
                <a:solidFill>
                  <a:schemeClr val="tx1"/>
                </a:solidFill>
                <a:latin typeface="Arial" pitchFamily="34" charset="0"/>
                <a:ea typeface="+mn-ea"/>
                <a:cs typeface="Arial" pitchFamily="34" charset="0"/>
              </a:rPr>
              <a:t>Nach den Übergangsregeln ist eine Neubewertung der Rückstellungen und Anpassung ab der Bilanz für das Geschäftsjahr 2016 notwendig. § 906 Abs. 33 und 34 ermöglicht eine auf längstens fünf Jahre verteilte Zuführung bzw. </a:t>
            </a:r>
            <a:r>
              <a:rPr lang="de-AT" sz="1200" b="0" i="0" u="none" strike="noStrike" kern="1200" baseline="0" dirty="0" err="1" smtClean="0">
                <a:solidFill>
                  <a:schemeClr val="tx1"/>
                </a:solidFill>
                <a:latin typeface="Arial" pitchFamily="34" charset="0"/>
                <a:ea typeface="+mn-ea"/>
                <a:cs typeface="Arial" pitchFamily="34" charset="0"/>
              </a:rPr>
              <a:t>Abstockung</a:t>
            </a:r>
            <a:r>
              <a:rPr lang="de-AT" sz="1200" b="0" i="0" u="none" strike="noStrike" kern="1200" baseline="0" dirty="0" smtClean="0">
                <a:solidFill>
                  <a:schemeClr val="tx1"/>
                </a:solidFill>
                <a:latin typeface="Arial" pitchFamily="34" charset="0"/>
                <a:ea typeface="+mn-ea"/>
                <a:cs typeface="Arial" pitchFamily="34" charset="0"/>
              </a:rPr>
              <a:t> des erforderlichen Betrags. </a:t>
            </a:r>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36</a:t>
            </a:fld>
            <a:endParaRPr lang="de-AT"/>
          </a:p>
        </p:txBody>
      </p:sp>
    </p:spTree>
    <p:extLst>
      <p:ext uri="{BB962C8B-B14F-4D97-AF65-F5344CB8AC3E}">
        <p14:creationId xmlns:p14="http://schemas.microsoft.com/office/powerpoint/2010/main" val="11452790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956975"/>
            <a:r>
              <a:rPr lang="de-AT" sz="1200" b="0" i="0" u="none" strike="noStrike" kern="1200" baseline="0" dirty="0" smtClean="0">
                <a:solidFill>
                  <a:schemeClr val="tx1"/>
                </a:solidFill>
                <a:latin typeface="Arial" pitchFamily="34" charset="0"/>
                <a:ea typeface="+mn-ea"/>
                <a:cs typeface="Arial" pitchFamily="34" charset="0"/>
              </a:rPr>
              <a:t>(33) Soweit auf Grund der geänderten Bewertung von langfristigen Verpflichtungen, die die Bildung einer Rückstellung erforderlich machen, und auf Grund des Ansatzes von latenten Steuern aus der erstmaligen Anwendung des § 198 Abs. 9 und 10 und § 258 in der Fassung des Bundesgesetzes BGBl. I Nr. xxx/2014 eine Zuführung zu den Rückstellungen erforderlich ist, ist dieser Betrag über längstens fünf Jahre gleichmäßig verteilt nachzuholen. Es ist zulässig, die gebotene Rückstellung in Abschlüssen für Geschäftsjahre, die nach dem 31. Dezember 2015 beginnen, voll in die Bilanz einzustellen. In diesem Fall kann in der Bilanz unter den aktiven Rechnungsabgrenzungsposten der sich gegenüber der nach dem ersten Satz gebotenen Rückstellung in den einzelnen Jahren ergebende Unterschiedsbetrag gesondert ausgewiesen werden. </a:t>
            </a:r>
          </a:p>
          <a:p>
            <a:pPr marL="0" lvl="1" defTabSz="956975"/>
            <a:endParaRPr lang="de-AT" sz="1200" b="0" i="0" u="none" strike="noStrike" kern="1200" baseline="0" dirty="0" smtClean="0">
              <a:solidFill>
                <a:schemeClr val="tx1"/>
              </a:solidFill>
              <a:latin typeface="Arial" pitchFamily="34" charset="0"/>
              <a:ea typeface="+mn-ea"/>
              <a:cs typeface="Arial" pitchFamily="34" charset="0"/>
            </a:endParaRPr>
          </a:p>
          <a:p>
            <a:pPr marL="0" lvl="1" defTabSz="956975"/>
            <a:r>
              <a:rPr lang="de-AT" sz="1200" b="0" i="0" u="none" strike="noStrike" kern="1200" baseline="0" dirty="0" smtClean="0">
                <a:solidFill>
                  <a:schemeClr val="tx1"/>
                </a:solidFill>
                <a:latin typeface="Arial" pitchFamily="34" charset="0"/>
                <a:ea typeface="+mn-ea"/>
                <a:cs typeface="Arial" pitchFamily="34" charset="0"/>
              </a:rPr>
              <a:t>(34) Soweit auf Grund der geänderten Bewertung von langfristigen Verpflichtungen, die die Bildung einer Rückstellung erforderlich machen, eine Auflösung der Rückstellungen erforderlich ist, ist dieser Betrag über längstens fünf Jahre gleichmäßig verteilt </a:t>
            </a:r>
            <a:r>
              <a:rPr lang="de-AT" sz="1200" b="0" i="0" u="none" strike="noStrike" kern="1200" baseline="0" dirty="0" err="1" smtClean="0">
                <a:solidFill>
                  <a:schemeClr val="tx1"/>
                </a:solidFill>
                <a:latin typeface="Arial" pitchFamily="34" charset="0"/>
                <a:ea typeface="+mn-ea"/>
                <a:cs typeface="Arial" pitchFamily="34" charset="0"/>
              </a:rPr>
              <a:t>abzustocken</a:t>
            </a:r>
            <a:r>
              <a:rPr lang="de-AT" sz="1200" b="0" i="0" u="none" strike="noStrike" kern="1200" baseline="0" dirty="0" smtClean="0">
                <a:solidFill>
                  <a:schemeClr val="tx1"/>
                </a:solidFill>
                <a:latin typeface="Arial" pitchFamily="34" charset="0"/>
                <a:ea typeface="+mn-ea"/>
                <a:cs typeface="Arial" pitchFamily="34" charset="0"/>
              </a:rPr>
              <a:t>. Es ist zulässig, die gebotene Auflösung in Abschlüssen für Geschäftsjahre, die nach dem 31. Dezember 2015 beginnen, in vollem Umfang vorzunehmen. In diesem Fall kann in der Bilanz unter den passiven Rechnungsabgrenzungsposten der sich gegenüber der nach dem ersten Satz gebotenen Auflösung in den einzelnen Jahren ergebende Unterschiedsbetrag gesondert ausgewiesen werden. </a:t>
            </a:r>
            <a:endParaRPr lang="de-AT" dirty="0" smtClean="0"/>
          </a:p>
        </p:txBody>
      </p:sp>
      <p:sp>
        <p:nvSpPr>
          <p:cNvPr id="4" name="Slide Number Placeholder 3"/>
          <p:cNvSpPr>
            <a:spLocks noGrp="1"/>
          </p:cNvSpPr>
          <p:nvPr>
            <p:ph type="sldNum" sz="quarter" idx="10"/>
          </p:nvPr>
        </p:nvSpPr>
        <p:spPr/>
        <p:txBody>
          <a:bodyPr/>
          <a:lstStyle/>
          <a:p>
            <a:fld id="{F07B8F03-BC93-4120-96CA-A36DF640BE24}" type="slidenum">
              <a:rPr lang="de-AT" smtClean="0"/>
              <a:pPr/>
              <a:t>37</a:t>
            </a:fld>
            <a:endParaRPr lang="de-AT"/>
          </a:p>
        </p:txBody>
      </p:sp>
    </p:spTree>
    <p:extLst>
      <p:ext uri="{BB962C8B-B14F-4D97-AF65-F5344CB8AC3E}">
        <p14:creationId xmlns:p14="http://schemas.microsoft.com/office/powerpoint/2010/main" val="26551017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a:p>
        </p:txBody>
      </p:sp>
      <p:sp>
        <p:nvSpPr>
          <p:cNvPr id="4" name="Slide Number Placeholder 3"/>
          <p:cNvSpPr>
            <a:spLocks noGrp="1"/>
          </p:cNvSpPr>
          <p:nvPr>
            <p:ph type="sldNum" sz="quarter" idx="10"/>
          </p:nvPr>
        </p:nvSpPr>
        <p:spPr/>
        <p:txBody>
          <a:bodyPr/>
          <a:lstStyle/>
          <a:p>
            <a:fld id="{F07B8F03-BC93-4120-96CA-A36DF640BE24}" type="slidenum">
              <a:rPr lang="de-AT" smtClean="0"/>
              <a:pPr/>
              <a:t>39</a:t>
            </a:fld>
            <a:endParaRPr lang="de-AT"/>
          </a:p>
        </p:txBody>
      </p:sp>
    </p:spTree>
    <p:extLst>
      <p:ext uri="{BB962C8B-B14F-4D97-AF65-F5344CB8AC3E}">
        <p14:creationId xmlns:p14="http://schemas.microsoft.com/office/powerpoint/2010/main" val="10429976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de-AT" sz="1200" b="1" i="0" u="none" strike="noStrike" kern="1200" baseline="0" dirty="0" smtClean="0">
                <a:solidFill>
                  <a:schemeClr val="tx1"/>
                </a:solidFill>
                <a:latin typeface="Arial" pitchFamily="34" charset="0"/>
                <a:ea typeface="+mn-ea"/>
                <a:cs typeface="Arial" pitchFamily="34" charset="0"/>
              </a:rPr>
              <a:t>Zu Z 60 bis 70 (§ 231, § 232 Abs. 3): </a:t>
            </a:r>
            <a:endParaRPr lang="de-AT"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Aufgrund der Vollharmonisierung für kleine Unternehmen können diese nicht mehr dazu verhalten werden, in der GuV die vom UGB vorgeschriebene Aufgliederung der "sonstigen betrieblichen Erträge" (§ 231 Abs. 2 Z 4) und des Personalaufwands vorzunehmen (§ 231 Abs. 2 Z 4, hier ist nur die Aufgliederung in Löhne und Gehälter einerseits und soziale Aufwendungen, davon für Altersversorgung andererseits vorgesehen). Auch der gesonderte Ausweis von Steuern in "sonstige betriebliche Aufwendungen" (§ 231 Abs. 2 Z 8) sowie eine detailliertere Aufgliederung der Aufwendungen aus Finanzanlagen und Wertpapieren des Umlaufvermögens (§ 231 Abs. 2 Z 14) darf für kleine Unternehmen nicht mehr zwingend vorgeschrieben werden. </a:t>
            </a:r>
          </a:p>
          <a:p>
            <a:r>
              <a:rPr lang="de-AT" sz="1200" b="0" i="0" u="none" strike="noStrike" kern="1200" baseline="0" dirty="0" smtClean="0">
                <a:solidFill>
                  <a:schemeClr val="tx1"/>
                </a:solidFill>
                <a:latin typeface="Arial" pitchFamily="34" charset="0"/>
                <a:ea typeface="+mn-ea"/>
                <a:cs typeface="Arial" pitchFamily="34" charset="0"/>
              </a:rPr>
              <a:t>Die Eigenkapitalverwendung (bisher Posten 23 bis 27) ist kein Bestandteil der GuV im engeren Sinn und findet sich auch nicht im Gliederungsschema der Bilanz-Richtlinie (Anhang V und VI). Allerdings gestattet Art. 9 Abs. 6 die Adaptierung der Gliederung der GuV für den Ausweis der Verwendung der Ergebnisse, weshalb der Ausweis der Eigenkapitalverwendung in der GuV prinzipiell für alle Gesellschaften beibehalten werden kann. Optional können die Gesellschaften – wie nach dHGB – in Zukunft die Eigenkapitalverwendung auch im Anhang darstellen (s. den neuen Abs. 5). Dafür kann auch die neue </a:t>
            </a:r>
            <a:r>
              <a:rPr lang="de-AT" sz="1200" b="0" i="0" u="none" strike="noStrike" kern="1200" baseline="0" dirty="0" err="1" smtClean="0">
                <a:solidFill>
                  <a:schemeClr val="tx1"/>
                </a:solidFill>
                <a:latin typeface="Arial" pitchFamily="34" charset="0"/>
                <a:ea typeface="+mn-ea"/>
                <a:cs typeface="Arial" pitchFamily="34" charset="0"/>
              </a:rPr>
              <a:t>Anhangangabe</a:t>
            </a:r>
            <a:r>
              <a:rPr lang="de-AT" sz="1200" b="0" i="0" u="none" strike="noStrike" kern="1200" baseline="0" dirty="0" smtClean="0">
                <a:solidFill>
                  <a:schemeClr val="tx1"/>
                </a:solidFill>
                <a:latin typeface="Arial" pitchFamily="34" charset="0"/>
                <a:ea typeface="+mn-ea"/>
                <a:cs typeface="Arial" pitchFamily="34" charset="0"/>
              </a:rPr>
              <a:t> nach dem vorgeschlagenen § 238 Abs. 1 Z 9 verwendet werden. </a:t>
            </a:r>
          </a:p>
          <a:p>
            <a:r>
              <a:rPr lang="de-AT" sz="1200" b="0" i="0" u="none" strike="noStrike" kern="1200" baseline="0" dirty="0" smtClean="0">
                <a:solidFill>
                  <a:schemeClr val="tx1"/>
                </a:solidFill>
                <a:latin typeface="Arial" pitchFamily="34" charset="0"/>
                <a:ea typeface="+mn-ea"/>
                <a:cs typeface="Arial" pitchFamily="34" charset="0"/>
              </a:rPr>
              <a:t>Für alle Unternehmen entfällt in der GuV der Ausweis von außerordentlichen Erträgen und Aufwendungen; diese Beträge sind den „ordentlichen“ Positionen zuzuordnen, wobei der Betrag und die Wesensart von einzelnen Ertrags- oder Aufwandsposten von außerordentlicher Größenordnung in Zukunft im Anhang anzugeben ist (Art. 16 Abs. 1 lit. f). Das hat zur Folge, dass die Ergebnisgröße „Ergebnis der gewöhnlichen Geschäftstätigkeit (EGT)“ zu entfallen hat; für mittlere und große Unternehmen wird vorgesehen, dass als Zwischensumme noch das „Ergebnis vor Steuern“ gebildet wird. </a:t>
            </a:r>
          </a:p>
          <a:p>
            <a:endParaRPr lang="de-AT" sz="1200" b="0" i="0" u="none" strike="noStrike" kern="1200" baseline="0" dirty="0" smtClean="0">
              <a:solidFill>
                <a:schemeClr val="tx1"/>
              </a:solidFill>
              <a:latin typeface="Arial" pitchFamily="34" charset="0"/>
              <a:ea typeface="+mn-ea"/>
              <a:cs typeface="Arial" pitchFamily="34" charset="0"/>
            </a:endParaRPr>
          </a:p>
          <a:p>
            <a:r>
              <a:rPr lang="de-AT" sz="1200" b="1" i="0" u="none" strike="noStrike" kern="1200" baseline="0" dirty="0" smtClean="0">
                <a:solidFill>
                  <a:schemeClr val="tx1"/>
                </a:solidFill>
                <a:latin typeface="Arial" pitchFamily="34" charset="0"/>
                <a:ea typeface="+mn-ea"/>
                <a:cs typeface="Arial" pitchFamily="34" charset="0"/>
              </a:rPr>
              <a:t>Zu Z 72 und 75 (§ 232 Abs. 2, § 233) </a:t>
            </a:r>
            <a:endParaRPr lang="de-AT"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Die Richtlinie lässt einen Ausweis von außerordentlichen Erträgen und Aufwendungen in der GuV nicht mehr zu (s. bereits die Erläuterungen zu § 231), weshalb die darauf Bezug nehmenden Bestimmungen anzupassen (§ 232 Abs. 2) bzw. aufzuheben sind (§ 233). Die Erläuterung von wesentlichen Beträgen im Anhang findet sich in § 237 Abs. 1 Z 4. </a:t>
            </a:r>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40</a:t>
            </a:fld>
            <a:endParaRPr lang="de-AT"/>
          </a:p>
        </p:txBody>
      </p:sp>
    </p:spTree>
    <p:extLst>
      <p:ext uri="{BB962C8B-B14F-4D97-AF65-F5344CB8AC3E}">
        <p14:creationId xmlns:p14="http://schemas.microsoft.com/office/powerpoint/2010/main" val="41018596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de-AT" sz="1200" b="1" i="0" u="none" strike="noStrike" kern="1200" baseline="0" dirty="0" smtClean="0">
                <a:solidFill>
                  <a:schemeClr val="tx1"/>
                </a:solidFill>
                <a:latin typeface="Arial" pitchFamily="34" charset="0"/>
                <a:ea typeface="+mn-ea"/>
                <a:cs typeface="Arial" pitchFamily="34" charset="0"/>
              </a:rPr>
              <a:t>Zu Z 60 bis 70 (§ 231, § 232 Abs. 3): </a:t>
            </a:r>
            <a:endParaRPr lang="de-AT"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Aufgrund der Vollharmonisierung für kleine Unternehmen können diese nicht mehr dazu verhalten werden, in der GuV die vom UGB vorgeschriebene Aufgliederung der "sonstigen betrieblichen Erträge" (§ 231 Abs. 2 Z 4) und des Personalaufwands vorzunehmen (§ 231 Abs. 2 Z 4, hier ist nur die Aufgliederung in Löhne und Gehälter einerseits und soziale Aufwendungen, davon für Altersversorgung andererseits vorgesehen). Auch der gesonderte Ausweis von Steuern in "sonstige betriebliche Aufwendungen" (§ 231 Abs. 2 Z 8) sowie eine detailliertere Aufgliederung der Aufwendungen aus Finanzanlagen und Wertpapieren des Umlaufvermögens (§ 231 Abs. 2 Z 14) darf für kleine Unternehmen nicht mehr zwingend vorgeschrieben werden. </a:t>
            </a:r>
          </a:p>
          <a:p>
            <a:r>
              <a:rPr lang="de-AT" sz="1200" b="0" i="0" u="none" strike="noStrike" kern="1200" baseline="0" dirty="0" smtClean="0">
                <a:solidFill>
                  <a:schemeClr val="tx1"/>
                </a:solidFill>
                <a:latin typeface="Arial" pitchFamily="34" charset="0"/>
                <a:ea typeface="+mn-ea"/>
                <a:cs typeface="Arial" pitchFamily="34" charset="0"/>
              </a:rPr>
              <a:t>Die Eigenkapitalverwendung (bisher Posten 23 bis 27) ist kein Bestandteil der GuV im engeren Sinn und findet sich auch nicht im Gliederungsschema der Bilanz-Richtlinie (Anhang V und VI). Allerdings gestattet Art. 9 Abs. 6 die Adaptierung der Gliederung der GuV für den Ausweis der Verwendung der Ergebnisse, weshalb der Ausweis der Eigenkapitalverwendung in der GuV prinzipiell für alle Gesellschaften beibehalten werden kann. Optional können die Gesellschaften – wie nach dHGB – in Zukunft die Eigenkapitalverwendung auch im Anhang darstellen (s. den neuen Abs. 5). Dafür kann auch die neue </a:t>
            </a:r>
            <a:r>
              <a:rPr lang="de-AT" sz="1200" b="0" i="0" u="none" strike="noStrike" kern="1200" baseline="0" dirty="0" err="1" smtClean="0">
                <a:solidFill>
                  <a:schemeClr val="tx1"/>
                </a:solidFill>
                <a:latin typeface="Arial" pitchFamily="34" charset="0"/>
                <a:ea typeface="+mn-ea"/>
                <a:cs typeface="Arial" pitchFamily="34" charset="0"/>
              </a:rPr>
              <a:t>Anhangangabe</a:t>
            </a:r>
            <a:r>
              <a:rPr lang="de-AT" sz="1200" b="0" i="0" u="none" strike="noStrike" kern="1200" baseline="0" dirty="0" smtClean="0">
                <a:solidFill>
                  <a:schemeClr val="tx1"/>
                </a:solidFill>
                <a:latin typeface="Arial" pitchFamily="34" charset="0"/>
                <a:ea typeface="+mn-ea"/>
                <a:cs typeface="Arial" pitchFamily="34" charset="0"/>
              </a:rPr>
              <a:t> nach dem vorgeschlagenen § 238 Abs. 1 Z 9 verwendet werden. </a:t>
            </a:r>
          </a:p>
          <a:p>
            <a:r>
              <a:rPr lang="de-AT" sz="1200" b="0" i="0" u="none" strike="noStrike" kern="1200" baseline="0" dirty="0" smtClean="0">
                <a:solidFill>
                  <a:schemeClr val="tx1"/>
                </a:solidFill>
                <a:latin typeface="Arial" pitchFamily="34" charset="0"/>
                <a:ea typeface="+mn-ea"/>
                <a:cs typeface="Arial" pitchFamily="34" charset="0"/>
              </a:rPr>
              <a:t>Für alle Unternehmen entfällt in der GuV der Ausweis von außerordentlichen Erträgen und Aufwendungen; diese Beträge sind den „ordentlichen“ Positionen zuzuordnen, wobei der Betrag und die Wesensart von einzelnen Ertrags- oder Aufwandsposten von außerordentlicher Größenordnung in Zukunft im Anhang anzugeben ist (Art. 16 Abs. 1 lit. f). Das hat zur Folge, dass die Ergebnisgröße „Ergebnis der gewöhnlichen Geschäftstätigkeit (EGT)“ zu entfallen hat; für mittlere und große Unternehmen wird vorgesehen, dass als Zwischensumme noch das „Ergebnis vor Steuern“ gebildet wird. </a:t>
            </a:r>
          </a:p>
          <a:p>
            <a:endParaRPr lang="de-AT" sz="1200" b="0" i="0" u="none" strike="noStrike" kern="1200" baseline="0" dirty="0" smtClean="0">
              <a:solidFill>
                <a:schemeClr val="tx1"/>
              </a:solidFill>
              <a:latin typeface="Arial" pitchFamily="34" charset="0"/>
              <a:ea typeface="+mn-ea"/>
              <a:cs typeface="Arial" pitchFamily="34" charset="0"/>
            </a:endParaRPr>
          </a:p>
          <a:p>
            <a:r>
              <a:rPr lang="de-AT" sz="1200" b="1" i="0" u="none" strike="noStrike" kern="1200" baseline="0" dirty="0" smtClean="0">
                <a:solidFill>
                  <a:schemeClr val="tx1"/>
                </a:solidFill>
                <a:latin typeface="Arial" pitchFamily="34" charset="0"/>
                <a:ea typeface="+mn-ea"/>
                <a:cs typeface="Arial" pitchFamily="34" charset="0"/>
              </a:rPr>
              <a:t>Zu Z 72 und 75 (§ 232 Abs. 2, § 233) </a:t>
            </a:r>
            <a:endParaRPr lang="de-AT"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Die Richtlinie lässt einen Ausweis von außerordentlichen Erträgen und Aufwendungen in der GuV nicht mehr zu (s. bereits die Erläuterungen zu § 231), weshalb die darauf Bezug nehmenden Bestimmungen anzupassen (§ 232 Abs. 2) bzw. aufzuheben sind (§ 233). Die Erläuterung von wesentlichen Beträgen im Anhang findet sich in § 237 Abs. 1 Z 4. </a:t>
            </a:r>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41</a:t>
            </a:fld>
            <a:endParaRPr lang="de-AT"/>
          </a:p>
        </p:txBody>
      </p:sp>
    </p:spTree>
    <p:extLst>
      <p:ext uri="{BB962C8B-B14F-4D97-AF65-F5344CB8AC3E}">
        <p14:creationId xmlns:p14="http://schemas.microsoft.com/office/powerpoint/2010/main" val="24051268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44</a:t>
            </a:fld>
            <a:endParaRPr lang="de-AT"/>
          </a:p>
        </p:txBody>
      </p:sp>
    </p:spTree>
    <p:extLst>
      <p:ext uri="{BB962C8B-B14F-4D97-AF65-F5344CB8AC3E}">
        <p14:creationId xmlns:p14="http://schemas.microsoft.com/office/powerpoint/2010/main" val="28622678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46</a:t>
            </a:fld>
            <a:endParaRPr lang="de-AT"/>
          </a:p>
        </p:txBody>
      </p:sp>
    </p:spTree>
    <p:extLst>
      <p:ext uri="{BB962C8B-B14F-4D97-AF65-F5344CB8AC3E}">
        <p14:creationId xmlns:p14="http://schemas.microsoft.com/office/powerpoint/2010/main" val="13016733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a:p>
        </p:txBody>
      </p:sp>
      <p:sp>
        <p:nvSpPr>
          <p:cNvPr id="4" name="Slide Number Placeholder 3"/>
          <p:cNvSpPr>
            <a:spLocks noGrp="1"/>
          </p:cNvSpPr>
          <p:nvPr>
            <p:ph type="sldNum" sz="quarter" idx="10"/>
          </p:nvPr>
        </p:nvSpPr>
        <p:spPr/>
        <p:txBody>
          <a:bodyPr/>
          <a:lstStyle/>
          <a:p>
            <a:fld id="{F07B8F03-BC93-4120-96CA-A36DF640BE24}" type="slidenum">
              <a:rPr lang="de-AT" smtClean="0"/>
              <a:pPr/>
              <a:t>47</a:t>
            </a:fld>
            <a:endParaRPr lang="de-AT"/>
          </a:p>
        </p:txBody>
      </p:sp>
    </p:spTree>
    <p:extLst>
      <p:ext uri="{BB962C8B-B14F-4D97-AF65-F5344CB8AC3E}">
        <p14:creationId xmlns:p14="http://schemas.microsoft.com/office/powerpoint/2010/main" val="1810717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5</a:t>
            </a:fld>
            <a:endParaRPr lang="de-AT" dirty="0"/>
          </a:p>
        </p:txBody>
      </p:sp>
    </p:spTree>
    <p:extLst>
      <p:ext uri="{BB962C8B-B14F-4D97-AF65-F5344CB8AC3E}">
        <p14:creationId xmlns:p14="http://schemas.microsoft.com/office/powerpoint/2010/main" val="25613053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a:p>
        </p:txBody>
      </p:sp>
      <p:sp>
        <p:nvSpPr>
          <p:cNvPr id="4" name="Slide Number Placeholder 3"/>
          <p:cNvSpPr>
            <a:spLocks noGrp="1"/>
          </p:cNvSpPr>
          <p:nvPr>
            <p:ph type="sldNum" sz="quarter" idx="10"/>
          </p:nvPr>
        </p:nvSpPr>
        <p:spPr/>
        <p:txBody>
          <a:bodyPr/>
          <a:lstStyle/>
          <a:p>
            <a:fld id="{F07B8F03-BC93-4120-96CA-A36DF640BE24}" type="slidenum">
              <a:rPr lang="de-AT" smtClean="0"/>
              <a:pPr/>
              <a:t>48</a:t>
            </a:fld>
            <a:endParaRPr lang="de-AT"/>
          </a:p>
        </p:txBody>
      </p:sp>
    </p:spTree>
    <p:extLst>
      <p:ext uri="{BB962C8B-B14F-4D97-AF65-F5344CB8AC3E}">
        <p14:creationId xmlns:p14="http://schemas.microsoft.com/office/powerpoint/2010/main" val="15483715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de-AT" b="1" dirty="0" smtClean="0">
                <a:effectLst/>
              </a:rPr>
              <a:t>Milla/Müller:</a:t>
            </a:r>
            <a:r>
              <a:rPr lang="de-AT" dirty="0" smtClean="0">
                <a:effectLst/>
              </a:rPr>
              <a:t> Da einzig und allein entscheidend ist, dass den konsolidierungspflichtigen Anteilen des Mutterunternehmens beim Tochterunternehmen Eigenkapital gegenübersteht, spielt deren konkreter Ausweis im Jahresabschluss des Mutterunternehmens für die Frage der Verrechnungspflicht keine Rolle. Bislang waren die Anteile daher grundsätzlich selbst dann in die Kapitalkonsolidierung miteinzubeziehen, wenn das Mutterunternehmen nicht beabsichtigt hat, diese dauerhaft zu halten, und daher ein Ausweis im Umlaufvermögen vorgenommen wurde. Durch die Richtlinie 2013/34/EU über den Jahresabschluss, den konsolidierten Abschluss und damit verbundene Berichte von Unternehmen bestimmter Rechtsformen, mit der die bisherige vierte (78/660/EWG) und siebente (83/349/EWG) gesellschaftsrechtliche Richtlinie aufgehoben wurden, wird nunmehr in Art 23 Abs 9 lit b ein Unternehmenswahlrecht zum Einbezug eines Tochterunternehmens eingeführt, wenn die Anteile oder Aktien eines Tochterunternehmens ausschließlich zum Zwecke der Weiterveräußerung gehalten werden. Hierdurch wird letztlich der vom Schrifttum bereits seit Langem vertretene Standpunkt bestätigt, dass bei kurzfristiger Veräußerungsabsicht aus Gründen der Effizienz von einem Einbezug in die Kapitalaufrechnung Abstand genommen werden kann.</a:t>
            </a:r>
            <a:r>
              <a:rPr lang="de-AT" sz="1200" kern="1200" baseline="30000" dirty="0" smtClean="0">
                <a:solidFill>
                  <a:schemeClr val="tx1"/>
                </a:solidFill>
                <a:effectLst/>
                <a:latin typeface="Arial" pitchFamily="34" charset="0"/>
                <a:ea typeface="+mn-ea"/>
                <a:cs typeface="Arial" pitchFamily="34" charset="0"/>
                <a:hlinkClick r:id="rId3"/>
              </a:rPr>
              <a:t>26</a:t>
            </a:r>
            <a:r>
              <a:rPr lang="de-AT" dirty="0" smtClean="0">
                <a:effectLst/>
              </a:rPr>
              <a:t> Die Umsetzung in nationales Recht hat bis zum 20. Juli 2015 zu erfolgen.</a:t>
            </a:r>
          </a:p>
          <a:p>
            <a:endParaRPr lang="de-AT" dirty="0" smtClean="0">
              <a:effectLst/>
            </a:endParaRPr>
          </a:p>
          <a:p>
            <a:r>
              <a:rPr lang="en-US" sz="1200" b="1" i="0" u="none" strike="noStrike" kern="1200" baseline="0" dirty="0" smtClean="0">
                <a:solidFill>
                  <a:schemeClr val="tx1"/>
                </a:solidFill>
                <a:latin typeface="Arial" pitchFamily="34" charset="0"/>
                <a:ea typeface="+mn-ea"/>
                <a:cs typeface="Arial" pitchFamily="34" charset="0"/>
              </a:rPr>
              <a:t>Zu Z 96 (§ 249): </a:t>
            </a:r>
            <a:endParaRPr lang="en-US"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Abs. 1 soll an Art. 23 Abs. 9, Abs. 2 an Art. 23 Abs. 10 der Richtlinie angepasst werden. </a:t>
            </a:r>
          </a:p>
          <a:p>
            <a:r>
              <a:rPr lang="de-AT" sz="1200" b="0" i="0" u="none" strike="noStrike" kern="1200" baseline="0" dirty="0" smtClean="0">
                <a:solidFill>
                  <a:schemeClr val="tx1"/>
                </a:solidFill>
                <a:latin typeface="Arial" pitchFamily="34" charset="0"/>
                <a:ea typeface="+mn-ea"/>
                <a:cs typeface="Arial" pitchFamily="34" charset="0"/>
              </a:rPr>
              <a:t>Zu Abs. 3: Nach Art. 28 Abs. 2 lit. a zweiter Unterabsatz der Richtlinie ist nur der Ausschluss der in Artikel 23 Abs. 9 bezeichneten Unternehmen im Konzernanhang zu begründen, nicht jedoch der Ausschluss der unwesentlichen Tochterunternehmen. Im Begutachtungsverfahren wurde aufgezeigt, dass eine Begründung der Weglassung unwesentlicher Unternehmen im Konzernanhang in der internationalen Praxis mit Unverständnis aufgenommen werde; teilweise würden diese Angaben als Hinweis auf fehlerhafte Abschlüsse verstanden. Von einer solchen Begründung soll daher im Einklang mit der Richtlinie Abstand genommen werden. </a:t>
            </a:r>
            <a:endParaRPr lang="de-AT" dirty="0" smtClean="0">
              <a:effectLst/>
            </a:endParaRPr>
          </a:p>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49</a:t>
            </a:fld>
            <a:endParaRPr lang="de-AT"/>
          </a:p>
        </p:txBody>
      </p:sp>
    </p:spTree>
    <p:extLst>
      <p:ext uri="{BB962C8B-B14F-4D97-AF65-F5344CB8AC3E}">
        <p14:creationId xmlns:p14="http://schemas.microsoft.com/office/powerpoint/2010/main" val="16778665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de-AT" sz="1200" b="1" i="0" u="none" strike="noStrike" kern="1200" baseline="0" dirty="0" smtClean="0">
                <a:solidFill>
                  <a:schemeClr val="tx1"/>
                </a:solidFill>
                <a:latin typeface="Arial" pitchFamily="34" charset="0"/>
                <a:ea typeface="+mn-ea"/>
                <a:cs typeface="Arial" pitchFamily="34" charset="0"/>
              </a:rPr>
              <a:t>Zu Z 103, 104 und 109 (§ 254 Abs. 1 und 3 sowie § 259 Abs. 1): </a:t>
            </a:r>
            <a:endParaRPr lang="de-AT" sz="1200" b="0" i="0" u="none" strike="noStrike" kern="1200" baseline="0" dirty="0" smtClean="0">
              <a:solidFill>
                <a:schemeClr val="tx1"/>
              </a:solidFill>
              <a:latin typeface="Arial" pitchFamily="34" charset="0"/>
              <a:ea typeface="+mn-ea"/>
              <a:cs typeface="Arial" pitchFamily="34" charset="0"/>
            </a:endParaRPr>
          </a:p>
          <a:p>
            <a:r>
              <a:rPr lang="de-AT" sz="1200" b="0" i="0" u="none" strike="noStrike" kern="1200" baseline="0" dirty="0" smtClean="0">
                <a:solidFill>
                  <a:schemeClr val="tx1"/>
                </a:solidFill>
                <a:latin typeface="Arial" pitchFamily="34" charset="0"/>
                <a:ea typeface="+mn-ea"/>
                <a:cs typeface="Arial" pitchFamily="34" charset="0"/>
              </a:rPr>
              <a:t>Nach dem Vorschlag des AFRAC soll die Buchwertmethode zugunsten der Neubewertungsmethode aufgegeben werden. Die Neubewertungsmethode hat die besseren theoretischen und praktischen Argumente für sich (s. im Einzelnen bei </a:t>
            </a:r>
            <a:r>
              <a:rPr lang="de-AT" sz="1200" b="0" i="0" u="none" strike="noStrike" kern="1200" baseline="0" dirty="0" err="1" smtClean="0">
                <a:solidFill>
                  <a:schemeClr val="tx1"/>
                </a:solidFill>
                <a:latin typeface="Arial" pitchFamily="34" charset="0"/>
                <a:ea typeface="+mn-ea"/>
                <a:cs typeface="Arial" pitchFamily="34" charset="0"/>
              </a:rPr>
              <a:t>Rohatschek</a:t>
            </a:r>
            <a:r>
              <a:rPr lang="de-AT" sz="1200" b="0" i="0" u="none" strike="noStrike" kern="1200" baseline="0" dirty="0" smtClean="0">
                <a:solidFill>
                  <a:schemeClr val="tx1"/>
                </a:solidFill>
                <a:latin typeface="Arial" pitchFamily="34" charset="0"/>
                <a:ea typeface="+mn-ea"/>
                <a:cs typeface="Arial" pitchFamily="34" charset="0"/>
              </a:rPr>
              <a:t>, Reformbedarf der österreichischen Konzernrechnungslegung, RWZ Heft 5, 143 [146]). Der „pagatorische Deckel“ wird jedoch beibehalten, da das Anschaffungswertprinzip auch für den Konzernabschluss gilt (Egger/Samer/Bertl, Der Jahresabschluss nach dem Unternehmensgesetzbuch II7, 97). Wenn allerdings die Anschaffungskosten unter dem Buchwert des Eigenkapitals des Tochterunternehmens liegen, ist der Buchwert anzusetzen, sodass in einem solchen Fall ein passiver Unterschiedsbetrag entstehen kann. </a:t>
            </a:r>
          </a:p>
          <a:p>
            <a:endParaRPr lang="de-AT" sz="1200" b="0" i="0" u="none" strike="noStrike" kern="1200" baseline="0" dirty="0" smtClean="0">
              <a:solidFill>
                <a:schemeClr val="tx1"/>
              </a:solidFill>
              <a:latin typeface="Arial" pitchFamily="34" charset="0"/>
              <a:ea typeface="+mn-ea"/>
              <a:cs typeface="Arial" pitchFamily="34" charset="0"/>
            </a:endParaRPr>
          </a:p>
          <a:p>
            <a:r>
              <a:rPr lang="de-AT" dirty="0" smtClean="0">
                <a:effectLst/>
              </a:rPr>
              <a:t>Milla/Müller: Liegen die Anschaffungskosten des Mutterunternehmens von vornherein unter dem buchmäßigen Eigenkapital des Tochterunternehmens, ist es fraglich, ob es im Rahmen der Neubewertungsmethode zum Entstehen eines passiven Unterschiedsbetrages kommen kann. Die Regelung des </a:t>
            </a:r>
            <a:r>
              <a:rPr lang="de-AT" sz="1200" kern="1200" dirty="0" smtClean="0">
                <a:solidFill>
                  <a:schemeClr val="tx1"/>
                </a:solidFill>
                <a:effectLst/>
                <a:latin typeface="Arial" pitchFamily="34" charset="0"/>
                <a:ea typeface="+mn-ea"/>
                <a:cs typeface="Arial" pitchFamily="34" charset="0"/>
                <a:hlinkClick r:id="rId3"/>
              </a:rPr>
              <a:t>§ 254 Abs 1 Satz 4 UGB</a:t>
            </a:r>
            <a:r>
              <a:rPr lang="de-AT" dirty="0" smtClean="0">
                <a:effectLst/>
              </a:rPr>
              <a:t>, die vorsieht, dass das anteilige Eigenkapital nicht mit einem Betrag angesetzt werden darf, der die Anschaffungskosten des Mutterunternehmens überschreitet, könnte auch als allgemein gültige Wertobergrenze für die Bewertung der übernommenen Vermögensgegenstände und Schulden interpretiert werden, sodass deren Wertansätze so weit zu kürzen sind, bis sich kein Unterschiedsbetrag mehr ergibt.</a:t>
            </a:r>
            <a:r>
              <a:rPr lang="de-AT" sz="1200" kern="1200" baseline="30000" dirty="0" smtClean="0">
                <a:solidFill>
                  <a:schemeClr val="tx1"/>
                </a:solidFill>
                <a:effectLst/>
                <a:latin typeface="Arial" pitchFamily="34" charset="0"/>
                <a:ea typeface="+mn-ea"/>
                <a:cs typeface="Arial" pitchFamily="34" charset="0"/>
                <a:hlinkClick r:id="rId4"/>
              </a:rPr>
              <a:t>81</a:t>
            </a:r>
            <a:r>
              <a:rPr lang="de-AT" dirty="0" smtClean="0">
                <a:effectLst/>
              </a:rPr>
              <a:t> Mitunter wird vereinzelt auch vertreten, dass die Neubewertungsmethode in dieser Konstellation überhaupt nicht angewendet werden kann, sondern nach der Buchwertmethode vorzugehen sei. Nach dieser Auffassung kann bei Anwendung der Neubewertungsmethode ein passiver Unterschiedsbetrag nur entstehen, wenn der Buchwert der Anteile nach einer vorangegangenen Abschreibung unter den Anschaffungskosten liegt.</a:t>
            </a:r>
            <a:r>
              <a:rPr lang="de-AT" sz="1200" kern="1200" baseline="30000" dirty="0" smtClean="0">
                <a:solidFill>
                  <a:schemeClr val="tx1"/>
                </a:solidFill>
                <a:effectLst/>
                <a:latin typeface="Arial" pitchFamily="34" charset="0"/>
                <a:ea typeface="+mn-ea"/>
                <a:cs typeface="Arial" pitchFamily="34" charset="0"/>
                <a:hlinkClick r:id="rId4"/>
              </a:rPr>
              <a:t>82</a:t>
            </a:r>
            <a:endParaRPr lang="de-AT" dirty="0" smtClean="0">
              <a:effectLst/>
            </a:endParaRPr>
          </a:p>
          <a:p>
            <a:r>
              <a:rPr lang="de-AT" dirty="0" smtClean="0">
                <a:effectLst/>
              </a:rPr>
              <a:t>Ein Teil des Schrifttums vertritt die zutreffende Auffassung, dass es nicht Sinn und Zweck des </a:t>
            </a:r>
            <a:r>
              <a:rPr lang="de-AT" sz="1200" kern="1200" dirty="0" smtClean="0">
                <a:solidFill>
                  <a:schemeClr val="tx1"/>
                </a:solidFill>
                <a:effectLst/>
                <a:latin typeface="Arial" pitchFamily="34" charset="0"/>
                <a:ea typeface="+mn-ea"/>
                <a:cs typeface="Arial" pitchFamily="34" charset="0"/>
                <a:hlinkClick r:id="rId5"/>
              </a:rPr>
              <a:t>§ 254 Abs 1 Satz 4 UGB</a:t>
            </a:r>
            <a:r>
              <a:rPr lang="de-AT" dirty="0" smtClean="0">
                <a:effectLst/>
              </a:rPr>
              <a:t> sei, eine allgemeine Wertobergrenze festzulegen, sondern lediglich die Neubewertung des anteiligen Eigenkapitals auf die Anschaffungskosten der Anteile beschränkt werden soll. Auch bei der Neubewertungsmethode ist daher ein passiver Unterschiedsbetrag anzusetzen, soweit das anteilige Eigenkapital bereits zu Buchwerten über den Anschaffungskosten der Anteile liegt.</a:t>
            </a:r>
            <a:r>
              <a:rPr lang="de-AT" sz="1200" kern="1200" baseline="30000" dirty="0" smtClean="0">
                <a:solidFill>
                  <a:schemeClr val="tx1"/>
                </a:solidFill>
                <a:effectLst/>
                <a:latin typeface="Arial" pitchFamily="34" charset="0"/>
                <a:ea typeface="+mn-ea"/>
                <a:cs typeface="Arial" pitchFamily="34" charset="0"/>
                <a:hlinkClick r:id="rId4"/>
              </a:rPr>
              <a:t>83</a:t>
            </a:r>
            <a:r>
              <a:rPr lang="de-AT" dirty="0" smtClean="0">
                <a:effectLst/>
              </a:rPr>
              <a:t> Liegt der Grund für den passiven Unterschiedsbetrag in einer bereits im Zeitpunkt des Anteilserwerbs erwarteten ungünstigen Entwicklung des Unternehmens, würde eine </a:t>
            </a:r>
            <a:r>
              <a:rPr lang="de-AT" dirty="0" err="1" smtClean="0">
                <a:effectLst/>
              </a:rPr>
              <a:t>Abstockung</a:t>
            </a:r>
            <a:r>
              <a:rPr lang="de-AT" dirty="0" smtClean="0">
                <a:effectLst/>
              </a:rPr>
              <a:t> der Vermögenswerte zu einer völlig verzerrten Darstellung der Vermögenslage des Konzerns führen. Im Falle einer Erstkonsolidierung mehrere Jahre nach dem Erwerb wird durch diese Ansicht zudem verhindert, dass thesaurierte Gewinne des Tochterunternehmens eine </a:t>
            </a:r>
            <a:r>
              <a:rPr lang="de-AT" dirty="0" err="1" smtClean="0">
                <a:effectLst/>
              </a:rPr>
              <a:t>Abstockung</a:t>
            </a:r>
            <a:r>
              <a:rPr lang="de-AT" dirty="0" smtClean="0">
                <a:effectLst/>
              </a:rPr>
              <a:t> der Vermögensgegenstände erforderlich machen.</a:t>
            </a:r>
          </a:p>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50</a:t>
            </a:fld>
            <a:endParaRPr lang="de-AT"/>
          </a:p>
        </p:txBody>
      </p:sp>
    </p:spTree>
    <p:extLst>
      <p:ext uri="{BB962C8B-B14F-4D97-AF65-F5344CB8AC3E}">
        <p14:creationId xmlns:p14="http://schemas.microsoft.com/office/powerpoint/2010/main" val="36741349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solidFill>
                  <a:prstClr val="black"/>
                </a:solidFill>
              </a:rPr>
              <a:pPr/>
              <a:t>54</a:t>
            </a:fld>
            <a:endParaRPr lang="de-AT" dirty="0">
              <a:solidFill>
                <a:prstClr val="black"/>
              </a:solidFill>
            </a:endParaRPr>
          </a:p>
        </p:txBody>
      </p:sp>
    </p:spTree>
    <p:extLst>
      <p:ext uri="{BB962C8B-B14F-4D97-AF65-F5344CB8AC3E}">
        <p14:creationId xmlns:p14="http://schemas.microsoft.com/office/powerpoint/2010/main" val="256130533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Offener</a:t>
            </a:r>
            <a:r>
              <a:rPr lang="en-GB" dirty="0" smtClean="0"/>
              <a:t> </a:t>
            </a:r>
            <a:r>
              <a:rPr lang="en-GB" dirty="0" err="1" smtClean="0"/>
              <a:t>Punkt</a:t>
            </a:r>
            <a:r>
              <a:rPr lang="en-GB" dirty="0" smtClean="0"/>
              <a:t> </a:t>
            </a:r>
            <a:r>
              <a:rPr lang="en-GB" dirty="0" err="1" smtClean="0"/>
              <a:t>mE</a:t>
            </a:r>
            <a:r>
              <a:rPr lang="en-GB" dirty="0" smtClean="0"/>
              <a:t>:</a:t>
            </a:r>
            <a:r>
              <a:rPr lang="en-GB" baseline="0" dirty="0" smtClean="0"/>
              <a:t> </a:t>
            </a:r>
            <a:r>
              <a:rPr lang="en-GB" baseline="0" dirty="0" err="1" smtClean="0"/>
              <a:t>Bzgl</a:t>
            </a:r>
            <a:r>
              <a:rPr lang="en-GB" baseline="0" dirty="0" smtClean="0"/>
              <a:t> </a:t>
            </a:r>
            <a:r>
              <a:rPr lang="en-GB" baseline="0" dirty="0" err="1" smtClean="0"/>
              <a:t>der</a:t>
            </a:r>
            <a:r>
              <a:rPr lang="en-GB" baseline="0" dirty="0" smtClean="0"/>
              <a:t> </a:t>
            </a:r>
            <a:r>
              <a:rPr lang="en-GB" baseline="0" dirty="0" err="1" smtClean="0"/>
              <a:t>Zweigniederlassungen</a:t>
            </a:r>
            <a:r>
              <a:rPr lang="en-GB" baseline="0" dirty="0" smtClean="0"/>
              <a:t> </a:t>
            </a:r>
            <a:r>
              <a:rPr lang="en-GB" baseline="0" dirty="0" err="1" smtClean="0"/>
              <a:t>verweist</a:t>
            </a:r>
            <a:r>
              <a:rPr lang="en-GB" baseline="0" dirty="0" smtClean="0"/>
              <a:t> </a:t>
            </a:r>
            <a:r>
              <a:rPr lang="en-GB" baseline="0" dirty="0" err="1" smtClean="0"/>
              <a:t>der</a:t>
            </a:r>
            <a:r>
              <a:rPr lang="en-GB" baseline="0" dirty="0" smtClean="0"/>
              <a:t> </a:t>
            </a:r>
            <a:r>
              <a:rPr lang="en-GB" baseline="0" dirty="0" err="1" smtClean="0"/>
              <a:t>Entwurf</a:t>
            </a:r>
            <a:r>
              <a:rPr lang="en-GB" baseline="0" dirty="0" smtClean="0"/>
              <a:t> auf die “</a:t>
            </a:r>
            <a:r>
              <a:rPr lang="en-GB" baseline="0" dirty="0" err="1" smtClean="0"/>
              <a:t>Lage</a:t>
            </a:r>
            <a:r>
              <a:rPr lang="en-GB" baseline="0" dirty="0" smtClean="0"/>
              <a:t> </a:t>
            </a:r>
            <a:r>
              <a:rPr lang="en-GB" baseline="0" dirty="0" err="1" smtClean="0"/>
              <a:t>der</a:t>
            </a:r>
            <a:r>
              <a:rPr lang="en-GB" baseline="0" dirty="0" smtClean="0"/>
              <a:t> in den KA </a:t>
            </a:r>
            <a:r>
              <a:rPr lang="en-GB" baseline="0" dirty="0" err="1" smtClean="0"/>
              <a:t>einbezogenen</a:t>
            </a:r>
            <a:r>
              <a:rPr lang="en-GB" baseline="0" dirty="0" smtClean="0"/>
              <a:t> </a:t>
            </a:r>
            <a:r>
              <a:rPr lang="en-GB" baseline="0" dirty="0" err="1" smtClean="0"/>
              <a:t>Unternehmen</a:t>
            </a:r>
            <a:r>
              <a:rPr lang="en-GB" baseline="0" dirty="0" smtClean="0"/>
              <a:t>”. Dem </a:t>
            </a:r>
            <a:r>
              <a:rPr lang="en-GB" baseline="0" dirty="0" err="1" smtClean="0"/>
              <a:t>Wortlaut</a:t>
            </a:r>
            <a:r>
              <a:rPr lang="en-GB" baseline="0" dirty="0" smtClean="0"/>
              <a:t> </a:t>
            </a:r>
            <a:r>
              <a:rPr lang="en-GB" baseline="0" dirty="0" err="1" smtClean="0"/>
              <a:t>folgend</a:t>
            </a:r>
            <a:r>
              <a:rPr lang="en-GB" baseline="0" dirty="0" smtClean="0"/>
              <a:t> </a:t>
            </a:r>
            <a:r>
              <a:rPr lang="en-GB" baseline="0" dirty="0" err="1" smtClean="0"/>
              <a:t>müsste</a:t>
            </a:r>
            <a:r>
              <a:rPr lang="en-GB" baseline="0" dirty="0" smtClean="0"/>
              <a:t> </a:t>
            </a:r>
            <a:r>
              <a:rPr lang="en-GB" baseline="0" dirty="0" err="1" smtClean="0"/>
              <a:t>im</a:t>
            </a:r>
            <a:r>
              <a:rPr lang="en-GB" baseline="0" dirty="0" smtClean="0"/>
              <a:t> </a:t>
            </a:r>
            <a:r>
              <a:rPr lang="en-GB" baseline="0" dirty="0" err="1" smtClean="0"/>
              <a:t>Konzernlagebericht</a:t>
            </a:r>
            <a:r>
              <a:rPr lang="en-GB" baseline="0" dirty="0" smtClean="0"/>
              <a:t> </a:t>
            </a:r>
            <a:r>
              <a:rPr lang="en-GB" baseline="0" dirty="0" err="1" smtClean="0"/>
              <a:t>auch</a:t>
            </a:r>
            <a:r>
              <a:rPr lang="en-GB" baseline="0" dirty="0" smtClean="0"/>
              <a:t> auf </a:t>
            </a:r>
            <a:r>
              <a:rPr lang="en-GB" baseline="0" dirty="0" err="1" smtClean="0"/>
              <a:t>Zweigniederlassungen</a:t>
            </a:r>
            <a:r>
              <a:rPr lang="en-GB" baseline="0" dirty="0" smtClean="0"/>
              <a:t> </a:t>
            </a:r>
            <a:r>
              <a:rPr lang="en-GB" baseline="0" dirty="0" err="1" smtClean="0"/>
              <a:t>eingegangen</a:t>
            </a:r>
            <a:r>
              <a:rPr lang="en-GB" baseline="0" dirty="0" smtClean="0"/>
              <a:t> </a:t>
            </a:r>
            <a:r>
              <a:rPr lang="en-GB" baseline="0" dirty="0" err="1" smtClean="0"/>
              <a:t>werden</a:t>
            </a:r>
            <a:r>
              <a:rPr lang="en-GB" baseline="0" dirty="0" smtClean="0"/>
              <a:t>, die </a:t>
            </a:r>
            <a:r>
              <a:rPr lang="en-GB" baseline="0" dirty="0" err="1" smtClean="0"/>
              <a:t>Auswirkung</a:t>
            </a:r>
            <a:r>
              <a:rPr lang="en-GB" baseline="0" dirty="0" smtClean="0"/>
              <a:t> auf das </a:t>
            </a:r>
            <a:r>
              <a:rPr lang="en-GB" baseline="0" dirty="0" err="1" smtClean="0"/>
              <a:t>Verständnis</a:t>
            </a:r>
            <a:r>
              <a:rPr lang="en-GB" baseline="0" dirty="0" smtClean="0"/>
              <a:t> </a:t>
            </a:r>
            <a:r>
              <a:rPr lang="en-GB" baseline="0" dirty="0" err="1" smtClean="0"/>
              <a:t>der</a:t>
            </a:r>
            <a:r>
              <a:rPr lang="en-GB" baseline="0" dirty="0" smtClean="0"/>
              <a:t> </a:t>
            </a:r>
            <a:r>
              <a:rPr lang="en-GB" baseline="0" dirty="0" err="1" smtClean="0"/>
              <a:t>Lage</a:t>
            </a:r>
            <a:r>
              <a:rPr lang="en-GB" baseline="0" dirty="0" smtClean="0"/>
              <a:t> </a:t>
            </a:r>
            <a:r>
              <a:rPr lang="en-GB" baseline="0" dirty="0" err="1" smtClean="0"/>
              <a:t>eines</a:t>
            </a:r>
            <a:r>
              <a:rPr lang="en-GB" baseline="0" dirty="0" smtClean="0"/>
              <a:t> </a:t>
            </a:r>
            <a:r>
              <a:rPr lang="en-GB" baseline="0" dirty="0" err="1" smtClean="0"/>
              <a:t>Tochterunternehmens</a:t>
            </a:r>
            <a:r>
              <a:rPr lang="en-GB" baseline="0" dirty="0" smtClean="0"/>
              <a:t> hat. </a:t>
            </a:r>
            <a:r>
              <a:rPr lang="en-GB" baseline="0" dirty="0" err="1" smtClean="0"/>
              <a:t>Allerdings</a:t>
            </a:r>
            <a:r>
              <a:rPr lang="en-GB" baseline="0" dirty="0" smtClean="0"/>
              <a:t> </a:t>
            </a:r>
            <a:r>
              <a:rPr lang="en-GB" baseline="0" dirty="0" err="1" smtClean="0"/>
              <a:t>ist</a:t>
            </a:r>
            <a:r>
              <a:rPr lang="en-GB" baseline="0" dirty="0" smtClean="0"/>
              <a:t> </a:t>
            </a:r>
            <a:r>
              <a:rPr lang="en-GB" baseline="0" dirty="0" err="1" smtClean="0"/>
              <a:t>es</a:t>
            </a:r>
            <a:r>
              <a:rPr lang="en-GB" baseline="0" dirty="0" smtClean="0"/>
              <a:t> </a:t>
            </a:r>
            <a:r>
              <a:rPr lang="en-GB" baseline="0" dirty="0" err="1" smtClean="0"/>
              <a:t>hA</a:t>
            </a:r>
            <a:r>
              <a:rPr lang="en-GB" baseline="0" dirty="0" smtClean="0"/>
              <a:t>, </a:t>
            </a:r>
            <a:r>
              <a:rPr lang="en-GB" baseline="0" dirty="0" err="1" smtClean="0"/>
              <a:t>dass</a:t>
            </a:r>
            <a:r>
              <a:rPr lang="en-GB" baseline="0" dirty="0" smtClean="0"/>
              <a:t> </a:t>
            </a:r>
            <a:r>
              <a:rPr lang="en-GB" baseline="0" dirty="0" err="1" smtClean="0"/>
              <a:t>im</a:t>
            </a:r>
            <a:r>
              <a:rPr lang="en-GB" baseline="0" dirty="0" smtClean="0"/>
              <a:t> </a:t>
            </a:r>
            <a:r>
              <a:rPr lang="en-GB" baseline="0" dirty="0" err="1" smtClean="0"/>
              <a:t>Konzernlagebericht</a:t>
            </a:r>
            <a:r>
              <a:rPr lang="en-GB" baseline="0" dirty="0" smtClean="0"/>
              <a:t> die </a:t>
            </a:r>
            <a:r>
              <a:rPr lang="en-GB" baseline="0" dirty="0" err="1" smtClean="0"/>
              <a:t>Lage</a:t>
            </a:r>
            <a:r>
              <a:rPr lang="en-GB" baseline="0" dirty="0" smtClean="0"/>
              <a:t> des </a:t>
            </a:r>
            <a:r>
              <a:rPr lang="en-GB" baseline="0" dirty="0" err="1" smtClean="0"/>
              <a:t>Konzerns</a:t>
            </a:r>
            <a:r>
              <a:rPr lang="en-GB" baseline="0" dirty="0" smtClean="0"/>
              <a:t> und </a:t>
            </a:r>
            <a:r>
              <a:rPr lang="en-GB" baseline="0" dirty="0" err="1" smtClean="0"/>
              <a:t>nicht</a:t>
            </a:r>
            <a:r>
              <a:rPr lang="en-GB" baseline="0" dirty="0" smtClean="0"/>
              <a:t> die </a:t>
            </a:r>
            <a:r>
              <a:rPr lang="en-GB" baseline="0" dirty="0" err="1" smtClean="0"/>
              <a:t>Lage</a:t>
            </a:r>
            <a:r>
              <a:rPr lang="en-GB" baseline="0" dirty="0" smtClean="0"/>
              <a:t> </a:t>
            </a:r>
            <a:r>
              <a:rPr lang="en-GB" baseline="0" dirty="0" err="1" smtClean="0"/>
              <a:t>der</a:t>
            </a:r>
            <a:r>
              <a:rPr lang="en-GB" baseline="0" dirty="0" smtClean="0"/>
              <a:t> </a:t>
            </a:r>
            <a:r>
              <a:rPr lang="en-GB" baseline="0" dirty="0" err="1" smtClean="0"/>
              <a:t>einzelnen</a:t>
            </a:r>
            <a:r>
              <a:rPr lang="en-GB" baseline="0" dirty="0" smtClean="0"/>
              <a:t> </a:t>
            </a:r>
            <a:r>
              <a:rPr lang="en-GB" baseline="0" dirty="0" err="1" smtClean="0"/>
              <a:t>Konzernunternehmen</a:t>
            </a:r>
            <a:r>
              <a:rPr lang="en-GB" baseline="0" dirty="0" smtClean="0"/>
              <a:t> </a:t>
            </a:r>
            <a:r>
              <a:rPr lang="en-GB" baseline="0" dirty="0" err="1" smtClean="0"/>
              <a:t>darzustellen</a:t>
            </a:r>
            <a:r>
              <a:rPr lang="en-GB" baseline="0" dirty="0" smtClean="0"/>
              <a:t> </a:t>
            </a:r>
            <a:r>
              <a:rPr lang="en-GB" baseline="0" dirty="0" err="1" smtClean="0"/>
              <a:t>ist</a:t>
            </a:r>
            <a:r>
              <a:rPr lang="en-GB" baseline="0" dirty="0" smtClean="0"/>
              <a:t>. </a:t>
            </a:r>
            <a:r>
              <a:rPr lang="en-GB" baseline="0" dirty="0" err="1" smtClean="0"/>
              <a:t>Richtigerweise</a:t>
            </a:r>
            <a:r>
              <a:rPr lang="en-GB" baseline="0" dirty="0" smtClean="0"/>
              <a:t> </a:t>
            </a:r>
            <a:r>
              <a:rPr lang="en-GB" baseline="0" dirty="0" err="1" smtClean="0"/>
              <a:t>sollte</a:t>
            </a:r>
            <a:r>
              <a:rPr lang="en-GB" baseline="0" dirty="0" smtClean="0"/>
              <a:t> die </a:t>
            </a:r>
            <a:r>
              <a:rPr lang="en-GB" baseline="0" dirty="0" err="1" smtClean="0"/>
              <a:t>Regelung</a:t>
            </a:r>
            <a:r>
              <a:rPr lang="en-GB" baseline="0" dirty="0" smtClean="0"/>
              <a:t> </a:t>
            </a:r>
            <a:r>
              <a:rPr lang="en-GB" baseline="0" dirty="0" err="1" smtClean="0"/>
              <a:t>wohl</a:t>
            </a:r>
            <a:r>
              <a:rPr lang="en-GB" baseline="0" dirty="0" smtClean="0"/>
              <a:t> </a:t>
            </a:r>
            <a:r>
              <a:rPr lang="de-AT" dirty="0" smtClean="0"/>
              <a:t>„für das Verständnis der Lage des Konzerns wesentliche Zweigniederlassungen des MU und der TU“ lauten.</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56</a:t>
            </a:fld>
            <a:endParaRPr lang="de-AT"/>
          </a:p>
        </p:txBody>
      </p:sp>
    </p:spTree>
    <p:extLst>
      <p:ext uri="{BB962C8B-B14F-4D97-AF65-F5344CB8AC3E}">
        <p14:creationId xmlns:p14="http://schemas.microsoft.com/office/powerpoint/2010/main" val="8126500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Offener</a:t>
            </a:r>
            <a:r>
              <a:rPr lang="en-GB" dirty="0" smtClean="0"/>
              <a:t> </a:t>
            </a:r>
            <a:r>
              <a:rPr lang="en-GB" dirty="0" err="1" smtClean="0"/>
              <a:t>Punkt</a:t>
            </a:r>
            <a:r>
              <a:rPr lang="en-GB" dirty="0" smtClean="0"/>
              <a:t> </a:t>
            </a:r>
            <a:r>
              <a:rPr lang="en-GB" dirty="0" err="1" smtClean="0"/>
              <a:t>mE</a:t>
            </a:r>
            <a:r>
              <a:rPr lang="en-GB" dirty="0" smtClean="0"/>
              <a:t>:</a:t>
            </a:r>
            <a:r>
              <a:rPr lang="en-GB" baseline="0" dirty="0" smtClean="0"/>
              <a:t> </a:t>
            </a:r>
            <a:r>
              <a:rPr lang="en-GB" baseline="0" dirty="0" err="1" smtClean="0"/>
              <a:t>Bzgl</a:t>
            </a:r>
            <a:r>
              <a:rPr lang="en-GB" baseline="0" dirty="0" smtClean="0"/>
              <a:t> </a:t>
            </a:r>
            <a:r>
              <a:rPr lang="en-GB" baseline="0" dirty="0" err="1" smtClean="0"/>
              <a:t>der</a:t>
            </a:r>
            <a:r>
              <a:rPr lang="en-GB" baseline="0" dirty="0" smtClean="0"/>
              <a:t> </a:t>
            </a:r>
            <a:r>
              <a:rPr lang="en-GB" baseline="0" dirty="0" err="1" smtClean="0"/>
              <a:t>Zweigniederlassungen</a:t>
            </a:r>
            <a:r>
              <a:rPr lang="en-GB" baseline="0" dirty="0" smtClean="0"/>
              <a:t> </a:t>
            </a:r>
            <a:r>
              <a:rPr lang="en-GB" baseline="0" dirty="0" err="1" smtClean="0"/>
              <a:t>verweist</a:t>
            </a:r>
            <a:r>
              <a:rPr lang="en-GB" baseline="0" dirty="0" smtClean="0"/>
              <a:t> </a:t>
            </a:r>
            <a:r>
              <a:rPr lang="en-GB" baseline="0" dirty="0" err="1" smtClean="0"/>
              <a:t>der</a:t>
            </a:r>
            <a:r>
              <a:rPr lang="en-GB" baseline="0" dirty="0" smtClean="0"/>
              <a:t> </a:t>
            </a:r>
            <a:r>
              <a:rPr lang="en-GB" baseline="0" dirty="0" err="1" smtClean="0"/>
              <a:t>Entwurf</a:t>
            </a:r>
            <a:r>
              <a:rPr lang="en-GB" baseline="0" dirty="0" smtClean="0"/>
              <a:t> auf die “</a:t>
            </a:r>
            <a:r>
              <a:rPr lang="en-GB" baseline="0" dirty="0" err="1" smtClean="0"/>
              <a:t>Lage</a:t>
            </a:r>
            <a:r>
              <a:rPr lang="en-GB" baseline="0" dirty="0" smtClean="0"/>
              <a:t> </a:t>
            </a:r>
            <a:r>
              <a:rPr lang="en-GB" baseline="0" dirty="0" err="1" smtClean="0"/>
              <a:t>der</a:t>
            </a:r>
            <a:r>
              <a:rPr lang="en-GB" baseline="0" dirty="0" smtClean="0"/>
              <a:t> in den KA </a:t>
            </a:r>
            <a:r>
              <a:rPr lang="en-GB" baseline="0" dirty="0" err="1" smtClean="0"/>
              <a:t>einbezogenen</a:t>
            </a:r>
            <a:r>
              <a:rPr lang="en-GB" baseline="0" dirty="0" smtClean="0"/>
              <a:t> </a:t>
            </a:r>
            <a:r>
              <a:rPr lang="en-GB" baseline="0" dirty="0" err="1" smtClean="0"/>
              <a:t>Unternehmen</a:t>
            </a:r>
            <a:r>
              <a:rPr lang="en-GB" baseline="0" dirty="0" smtClean="0"/>
              <a:t>”. Dem </a:t>
            </a:r>
            <a:r>
              <a:rPr lang="en-GB" baseline="0" dirty="0" err="1" smtClean="0"/>
              <a:t>Wortlaut</a:t>
            </a:r>
            <a:r>
              <a:rPr lang="en-GB" baseline="0" dirty="0" smtClean="0"/>
              <a:t> </a:t>
            </a:r>
            <a:r>
              <a:rPr lang="en-GB" baseline="0" dirty="0" err="1" smtClean="0"/>
              <a:t>folgend</a:t>
            </a:r>
            <a:r>
              <a:rPr lang="en-GB" baseline="0" dirty="0" smtClean="0"/>
              <a:t> </a:t>
            </a:r>
            <a:r>
              <a:rPr lang="en-GB" baseline="0" dirty="0" err="1" smtClean="0"/>
              <a:t>müsste</a:t>
            </a:r>
            <a:r>
              <a:rPr lang="en-GB" baseline="0" dirty="0" smtClean="0"/>
              <a:t> </a:t>
            </a:r>
            <a:r>
              <a:rPr lang="en-GB" baseline="0" dirty="0" err="1" smtClean="0"/>
              <a:t>im</a:t>
            </a:r>
            <a:r>
              <a:rPr lang="en-GB" baseline="0" dirty="0" smtClean="0"/>
              <a:t> </a:t>
            </a:r>
            <a:r>
              <a:rPr lang="en-GB" baseline="0" dirty="0" err="1" smtClean="0"/>
              <a:t>Konzernlagebericht</a:t>
            </a:r>
            <a:r>
              <a:rPr lang="en-GB" baseline="0" dirty="0" smtClean="0"/>
              <a:t> </a:t>
            </a:r>
            <a:r>
              <a:rPr lang="en-GB" baseline="0" dirty="0" err="1" smtClean="0"/>
              <a:t>auch</a:t>
            </a:r>
            <a:r>
              <a:rPr lang="en-GB" baseline="0" dirty="0" smtClean="0"/>
              <a:t> auf </a:t>
            </a:r>
            <a:r>
              <a:rPr lang="en-GB" baseline="0" dirty="0" err="1" smtClean="0"/>
              <a:t>Zweigniederlassungen</a:t>
            </a:r>
            <a:r>
              <a:rPr lang="en-GB" baseline="0" dirty="0" smtClean="0"/>
              <a:t> </a:t>
            </a:r>
            <a:r>
              <a:rPr lang="en-GB" baseline="0" dirty="0" err="1" smtClean="0"/>
              <a:t>eingegangen</a:t>
            </a:r>
            <a:r>
              <a:rPr lang="en-GB" baseline="0" dirty="0" smtClean="0"/>
              <a:t> </a:t>
            </a:r>
            <a:r>
              <a:rPr lang="en-GB" baseline="0" dirty="0" err="1" smtClean="0"/>
              <a:t>werden</a:t>
            </a:r>
            <a:r>
              <a:rPr lang="en-GB" baseline="0" dirty="0" smtClean="0"/>
              <a:t>, die </a:t>
            </a:r>
            <a:r>
              <a:rPr lang="en-GB" baseline="0" dirty="0" err="1" smtClean="0"/>
              <a:t>Auswirkung</a:t>
            </a:r>
            <a:r>
              <a:rPr lang="en-GB" baseline="0" dirty="0" smtClean="0"/>
              <a:t> auf das </a:t>
            </a:r>
            <a:r>
              <a:rPr lang="en-GB" baseline="0" dirty="0" err="1" smtClean="0"/>
              <a:t>Verständnis</a:t>
            </a:r>
            <a:r>
              <a:rPr lang="en-GB" baseline="0" dirty="0" smtClean="0"/>
              <a:t> </a:t>
            </a:r>
            <a:r>
              <a:rPr lang="en-GB" baseline="0" dirty="0" err="1" smtClean="0"/>
              <a:t>der</a:t>
            </a:r>
            <a:r>
              <a:rPr lang="en-GB" baseline="0" dirty="0" smtClean="0"/>
              <a:t> </a:t>
            </a:r>
            <a:r>
              <a:rPr lang="en-GB" baseline="0" dirty="0" err="1" smtClean="0"/>
              <a:t>Lage</a:t>
            </a:r>
            <a:r>
              <a:rPr lang="en-GB" baseline="0" dirty="0" smtClean="0"/>
              <a:t> </a:t>
            </a:r>
            <a:r>
              <a:rPr lang="en-GB" baseline="0" dirty="0" err="1" smtClean="0"/>
              <a:t>eines</a:t>
            </a:r>
            <a:r>
              <a:rPr lang="en-GB" baseline="0" dirty="0" smtClean="0"/>
              <a:t> </a:t>
            </a:r>
            <a:r>
              <a:rPr lang="en-GB" baseline="0" dirty="0" err="1" smtClean="0"/>
              <a:t>Tochterunternehmens</a:t>
            </a:r>
            <a:r>
              <a:rPr lang="en-GB" baseline="0" dirty="0" smtClean="0"/>
              <a:t> hat. </a:t>
            </a:r>
            <a:r>
              <a:rPr lang="en-GB" baseline="0" dirty="0" err="1" smtClean="0"/>
              <a:t>Allerdings</a:t>
            </a:r>
            <a:r>
              <a:rPr lang="en-GB" baseline="0" dirty="0" smtClean="0"/>
              <a:t> </a:t>
            </a:r>
            <a:r>
              <a:rPr lang="en-GB" baseline="0" dirty="0" err="1" smtClean="0"/>
              <a:t>ist</a:t>
            </a:r>
            <a:r>
              <a:rPr lang="en-GB" baseline="0" dirty="0" smtClean="0"/>
              <a:t> </a:t>
            </a:r>
            <a:r>
              <a:rPr lang="en-GB" baseline="0" dirty="0" err="1" smtClean="0"/>
              <a:t>es</a:t>
            </a:r>
            <a:r>
              <a:rPr lang="en-GB" baseline="0" dirty="0" smtClean="0"/>
              <a:t> </a:t>
            </a:r>
            <a:r>
              <a:rPr lang="en-GB" baseline="0" dirty="0" err="1" smtClean="0"/>
              <a:t>hA</a:t>
            </a:r>
            <a:r>
              <a:rPr lang="en-GB" baseline="0" dirty="0" smtClean="0"/>
              <a:t>, </a:t>
            </a:r>
            <a:r>
              <a:rPr lang="en-GB" baseline="0" dirty="0" err="1" smtClean="0"/>
              <a:t>dass</a:t>
            </a:r>
            <a:r>
              <a:rPr lang="en-GB" baseline="0" dirty="0" smtClean="0"/>
              <a:t> </a:t>
            </a:r>
            <a:r>
              <a:rPr lang="en-GB" baseline="0" dirty="0" err="1" smtClean="0"/>
              <a:t>im</a:t>
            </a:r>
            <a:r>
              <a:rPr lang="en-GB" baseline="0" dirty="0" smtClean="0"/>
              <a:t> </a:t>
            </a:r>
            <a:r>
              <a:rPr lang="en-GB" baseline="0" dirty="0" err="1" smtClean="0"/>
              <a:t>Konzernlagebericht</a:t>
            </a:r>
            <a:r>
              <a:rPr lang="en-GB" baseline="0" dirty="0" smtClean="0"/>
              <a:t> die </a:t>
            </a:r>
            <a:r>
              <a:rPr lang="en-GB" baseline="0" dirty="0" err="1" smtClean="0"/>
              <a:t>Lage</a:t>
            </a:r>
            <a:r>
              <a:rPr lang="en-GB" baseline="0" dirty="0" smtClean="0"/>
              <a:t> des </a:t>
            </a:r>
            <a:r>
              <a:rPr lang="en-GB" baseline="0" dirty="0" err="1" smtClean="0"/>
              <a:t>Konzerns</a:t>
            </a:r>
            <a:r>
              <a:rPr lang="en-GB" baseline="0" dirty="0" smtClean="0"/>
              <a:t> und </a:t>
            </a:r>
            <a:r>
              <a:rPr lang="en-GB" baseline="0" dirty="0" err="1" smtClean="0"/>
              <a:t>nicht</a:t>
            </a:r>
            <a:r>
              <a:rPr lang="en-GB" baseline="0" dirty="0" smtClean="0"/>
              <a:t> die </a:t>
            </a:r>
            <a:r>
              <a:rPr lang="en-GB" baseline="0" dirty="0" err="1" smtClean="0"/>
              <a:t>Lage</a:t>
            </a:r>
            <a:r>
              <a:rPr lang="en-GB" baseline="0" dirty="0" smtClean="0"/>
              <a:t> </a:t>
            </a:r>
            <a:r>
              <a:rPr lang="en-GB" baseline="0" dirty="0" err="1" smtClean="0"/>
              <a:t>der</a:t>
            </a:r>
            <a:r>
              <a:rPr lang="en-GB" baseline="0" dirty="0" smtClean="0"/>
              <a:t> </a:t>
            </a:r>
            <a:r>
              <a:rPr lang="en-GB" baseline="0" dirty="0" err="1" smtClean="0"/>
              <a:t>einzelnen</a:t>
            </a:r>
            <a:r>
              <a:rPr lang="en-GB" baseline="0" dirty="0" smtClean="0"/>
              <a:t> </a:t>
            </a:r>
            <a:r>
              <a:rPr lang="en-GB" baseline="0" dirty="0" err="1" smtClean="0"/>
              <a:t>Konzernunternehmen</a:t>
            </a:r>
            <a:r>
              <a:rPr lang="en-GB" baseline="0" dirty="0" smtClean="0"/>
              <a:t> </a:t>
            </a:r>
            <a:r>
              <a:rPr lang="en-GB" baseline="0" dirty="0" err="1" smtClean="0"/>
              <a:t>darzustellen</a:t>
            </a:r>
            <a:r>
              <a:rPr lang="en-GB" baseline="0" dirty="0" smtClean="0"/>
              <a:t> </a:t>
            </a:r>
            <a:r>
              <a:rPr lang="en-GB" baseline="0" dirty="0" err="1" smtClean="0"/>
              <a:t>ist</a:t>
            </a:r>
            <a:r>
              <a:rPr lang="en-GB" baseline="0" dirty="0" smtClean="0"/>
              <a:t>. </a:t>
            </a:r>
            <a:r>
              <a:rPr lang="en-GB" baseline="0" dirty="0" err="1" smtClean="0"/>
              <a:t>Richtigerweise</a:t>
            </a:r>
            <a:r>
              <a:rPr lang="en-GB" baseline="0" dirty="0" smtClean="0"/>
              <a:t> </a:t>
            </a:r>
            <a:r>
              <a:rPr lang="en-GB" baseline="0" dirty="0" err="1" smtClean="0"/>
              <a:t>sollte</a:t>
            </a:r>
            <a:r>
              <a:rPr lang="en-GB" baseline="0" dirty="0" smtClean="0"/>
              <a:t> die </a:t>
            </a:r>
            <a:r>
              <a:rPr lang="en-GB" baseline="0" dirty="0" err="1" smtClean="0"/>
              <a:t>Regelung</a:t>
            </a:r>
            <a:r>
              <a:rPr lang="en-GB" baseline="0" dirty="0" smtClean="0"/>
              <a:t> </a:t>
            </a:r>
            <a:r>
              <a:rPr lang="en-GB" baseline="0" dirty="0" err="1" smtClean="0"/>
              <a:t>wohl</a:t>
            </a:r>
            <a:r>
              <a:rPr lang="en-GB" baseline="0" dirty="0" smtClean="0"/>
              <a:t> </a:t>
            </a:r>
            <a:r>
              <a:rPr lang="de-AT" dirty="0" smtClean="0"/>
              <a:t>„für das Verständnis der Lage des Konzerns wesentliche Zweigniederlassungen des MU und der TU“ lauten.</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57</a:t>
            </a:fld>
            <a:endParaRPr lang="de-AT"/>
          </a:p>
        </p:txBody>
      </p:sp>
    </p:spTree>
    <p:extLst>
      <p:ext uri="{BB962C8B-B14F-4D97-AF65-F5344CB8AC3E}">
        <p14:creationId xmlns:p14="http://schemas.microsoft.com/office/powerpoint/2010/main" val="8126500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58</a:t>
            </a:fld>
            <a:endParaRPr lang="de-AT"/>
          </a:p>
        </p:txBody>
      </p:sp>
    </p:spTree>
    <p:extLst>
      <p:ext uri="{BB962C8B-B14F-4D97-AF65-F5344CB8AC3E}">
        <p14:creationId xmlns:p14="http://schemas.microsoft.com/office/powerpoint/2010/main" val="696733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56975"/>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6</a:t>
            </a:fld>
            <a:endParaRPr lang="de-AT" dirty="0"/>
          </a:p>
        </p:txBody>
      </p:sp>
    </p:spTree>
    <p:extLst>
      <p:ext uri="{BB962C8B-B14F-4D97-AF65-F5344CB8AC3E}">
        <p14:creationId xmlns:p14="http://schemas.microsoft.com/office/powerpoint/2010/main" val="2997313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AT" sz="1200" b="1" kern="1200" baseline="0" dirty="0" smtClean="0">
                <a:solidFill>
                  <a:schemeClr val="tx1"/>
                </a:solidFill>
                <a:latin typeface="Arial" pitchFamily="34" charset="0"/>
                <a:ea typeface="+mn-ea"/>
                <a:cs typeface="Arial" pitchFamily="34" charset="0"/>
              </a:rPr>
              <a:t>Zu Artikel 1 (Änderung des UGB) </a:t>
            </a:r>
          </a:p>
          <a:p>
            <a:r>
              <a:rPr lang="de-AT" sz="1200" b="1" kern="1200" baseline="0" dirty="0" smtClean="0">
                <a:solidFill>
                  <a:schemeClr val="tx1"/>
                </a:solidFill>
                <a:latin typeface="Arial" pitchFamily="34" charset="0"/>
                <a:ea typeface="+mn-ea"/>
                <a:cs typeface="Arial" pitchFamily="34" charset="0"/>
              </a:rPr>
              <a:t>Zu Z 1, 2, 35, 88 und 91 (§ 189 Abs. 1, § 221 Abs. 5, § 244 Abs. 3 und 7): </a:t>
            </a:r>
          </a:p>
          <a:p>
            <a:r>
              <a:rPr lang="de-AT" sz="1200" kern="1200" baseline="0" dirty="0" smtClean="0">
                <a:solidFill>
                  <a:schemeClr val="tx1"/>
                </a:solidFill>
                <a:latin typeface="Arial" pitchFamily="34" charset="0"/>
                <a:ea typeface="+mn-ea"/>
                <a:cs typeface="Arial" pitchFamily="34" charset="0"/>
              </a:rPr>
              <a:t>Da die Beschränkung der Bestimmungen über die Rechnungslegung auf „unternehmerisch tätige“ Personengesellschaften der Richtlinie fremd ist, schlägt der Entwurf vor, die bisherige Z 1 in Kapitalgesellschaften und Personengesellschaften (neue Z 2) aufzugliedern. Die kapitalistischen Personengesellschaften sollen wiederum in jene Personengesellschaften aufgegliedert werden, die in den Anwendungsbereich der Richtlinie fallen (lit. a), und in jene, die – wie bisher – zusätzlich die Bestimmungen über die Kapitalgesellschaften anzuwenden haben (lit. b, siehe den Verweis in § 221 Abs. 5). Das betrifft unternehmerisch tätige Personengesellschaften, deren Komplementär etwa eine Genossenschaft oder ein Verein ist. </a:t>
            </a:r>
          </a:p>
          <a:p>
            <a:r>
              <a:rPr lang="de-AT" sz="1200" kern="1200" baseline="0" dirty="0" smtClean="0">
                <a:solidFill>
                  <a:schemeClr val="tx1"/>
                </a:solidFill>
                <a:latin typeface="Arial" pitchFamily="34" charset="0"/>
                <a:ea typeface="+mn-ea"/>
                <a:cs typeface="Arial" pitchFamily="34" charset="0"/>
              </a:rPr>
              <a:t>Die Wortfolge „unmittelbar oder mittelbar“ ist aus der Richtlinie entlehnt und bedeutet, dass nicht alle an einer Personengesellschaft unmittelbar beteiligten Gesellschafter Kapitalgesellschaften sein müssen; es können vielmehr auch Personengesellschaften sein, die wiederum letzten Endes nur von Kapitalgesellschaften beherrscht werden. Die stärkere Anlehnung an den Wortlaut der Richtlinie bewirkt damit, dass nur mehrstöckige Personengesellschaften umfasst werden, die letzten Endes wieder nur von Kapitalgesellschaften beherrscht werden (s. zur teleologischen Reduktion des bisherigen Wortlauts </a:t>
            </a:r>
            <a:r>
              <a:rPr lang="de-AT" sz="1200" i="1" kern="1200" baseline="0" dirty="0" smtClean="0">
                <a:solidFill>
                  <a:schemeClr val="tx1"/>
                </a:solidFill>
                <a:latin typeface="Arial" pitchFamily="34" charset="0"/>
                <a:ea typeface="+mn-ea"/>
                <a:cs typeface="Arial" pitchFamily="34" charset="0"/>
              </a:rPr>
              <a:t>Nowotny in Straube, UGB II/RichtlinieG3, § 221 Rz 9). </a:t>
            </a:r>
            <a:endParaRPr lang="en-GB" dirty="0" smtClean="0"/>
          </a:p>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8</a:t>
            </a:fld>
            <a:endParaRPr lang="de-AT"/>
          </a:p>
        </p:txBody>
      </p:sp>
    </p:spTree>
    <p:extLst>
      <p:ext uri="{BB962C8B-B14F-4D97-AF65-F5344CB8AC3E}">
        <p14:creationId xmlns:p14="http://schemas.microsoft.com/office/powerpoint/2010/main" val="2096769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9</a:t>
            </a:fld>
            <a:endParaRPr lang="de-AT"/>
          </a:p>
        </p:txBody>
      </p:sp>
    </p:spTree>
    <p:extLst>
      <p:ext uri="{BB962C8B-B14F-4D97-AF65-F5344CB8AC3E}">
        <p14:creationId xmlns:p14="http://schemas.microsoft.com/office/powerpoint/2010/main" val="3962590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Erläutern</a:t>
            </a:r>
            <a:r>
              <a:rPr lang="en-GB" dirty="0" smtClean="0"/>
              <a:t> </a:t>
            </a:r>
            <a:r>
              <a:rPr lang="en-GB" dirty="0" err="1" smtClean="0"/>
              <a:t>Kleinstkapitalgesellschaft</a:t>
            </a:r>
            <a:r>
              <a:rPr lang="en-GB" baseline="0" dirty="0" smtClean="0"/>
              <a:t> – </a:t>
            </a:r>
            <a:r>
              <a:rPr lang="en-GB" baseline="0" dirty="0" err="1" smtClean="0"/>
              <a:t>Auswirkungen</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10</a:t>
            </a:fld>
            <a:endParaRPr lang="de-AT"/>
          </a:p>
        </p:txBody>
      </p:sp>
    </p:spTree>
    <p:extLst>
      <p:ext uri="{BB962C8B-B14F-4D97-AF65-F5344CB8AC3E}">
        <p14:creationId xmlns:p14="http://schemas.microsoft.com/office/powerpoint/2010/main" val="1714833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400"/>
              </a:spcAft>
            </a:pPr>
            <a:r>
              <a:rPr lang="de-AT" b="1" dirty="0" smtClean="0">
                <a:solidFill>
                  <a:schemeClr val="tx2"/>
                </a:solidFill>
              </a:rPr>
              <a:t>Eintritt der Rechtsfolgen der Größenklassen – Kritik</a:t>
            </a:r>
          </a:p>
          <a:p>
            <a:pPr>
              <a:spcAft>
                <a:spcPts val="400"/>
              </a:spcAft>
            </a:pPr>
            <a:endParaRPr lang="de-AT" b="1" dirty="0" smtClean="0">
              <a:solidFill>
                <a:schemeClr val="tx2"/>
              </a:solidFill>
            </a:endParaRPr>
          </a:p>
          <a:p>
            <a:pPr lvl="1"/>
            <a:r>
              <a:rPr lang="de-AT" dirty="0" smtClean="0"/>
              <a:t>Schnellerer</a:t>
            </a:r>
            <a:r>
              <a:rPr lang="de-AT" dirty="0" smtClean="0">
                <a:solidFill>
                  <a:srgbClr val="FF0000"/>
                </a:solidFill>
              </a:rPr>
              <a:t> </a:t>
            </a:r>
            <a:r>
              <a:rPr lang="de-AT" dirty="0" smtClean="0"/>
              <a:t>Eintritt der Rechtsfolgen gegenüber der allgemeinen Regelung bei Aufgabe eines (Teil-)Betriebs </a:t>
            </a:r>
          </a:p>
          <a:p>
            <a:pPr lvl="2"/>
            <a:r>
              <a:rPr lang="de-AT" dirty="0" smtClean="0"/>
              <a:t>Regelung sollte auch für den Erwerb eines (Teil-)Betriebs angewandt werden. Aktuell schnellerer Eintritt nur für den Erwerb eines (Teil-)Betriebs im Zuge einer Umgründung vorgesehen.</a:t>
            </a:r>
          </a:p>
          <a:p>
            <a:pPr marL="68580" indent="-342900">
              <a:spcAft>
                <a:spcPts val="400"/>
              </a:spcAft>
              <a:buFont typeface="Arial" panose="020B0604020202020204" pitchFamily="34" charset="0"/>
              <a:buChar char="•"/>
            </a:pPr>
            <a:endParaRPr lang="de-AT" sz="1000" dirty="0" smtClean="0"/>
          </a:p>
          <a:p>
            <a:pPr marL="342900" indent="-342900">
              <a:spcAft>
                <a:spcPts val="400"/>
              </a:spcAft>
              <a:buFont typeface="Arial" panose="020B0604020202020204" pitchFamily="34" charset="0"/>
              <a:buChar char="•"/>
            </a:pPr>
            <a:r>
              <a:rPr lang="de-AT" dirty="0" smtClean="0"/>
              <a:t>iwp/KWT:</a:t>
            </a:r>
          </a:p>
          <a:p>
            <a:pPr lvl="2"/>
            <a:r>
              <a:rPr lang="de-AT" dirty="0" smtClean="0"/>
              <a:t>Herstellen  einer Übereinstimmung beim generellen Eintritt der Rechtfolgen der Größenmerkmale mit der deutschen Rechtslage  </a:t>
            </a:r>
            <a:r>
              <a:rPr lang="de-AT" dirty="0" smtClean="0">
                <a:sym typeface="Wingdings" panose="05000000000000000000" pitchFamily="2" charset="2"/>
              </a:rPr>
              <a:t> Deutsche Kommentarliteratur: Eintritt der </a:t>
            </a:r>
            <a:r>
              <a:rPr lang="de-AT" dirty="0" smtClean="0">
                <a:solidFill>
                  <a:schemeClr val="accent1"/>
                </a:solidFill>
                <a:sym typeface="Wingdings" panose="05000000000000000000" pitchFamily="2" charset="2"/>
              </a:rPr>
              <a:t>Rechtsfolgen</a:t>
            </a:r>
            <a:r>
              <a:rPr lang="de-AT" dirty="0" smtClean="0">
                <a:sym typeface="Wingdings" panose="05000000000000000000" pitchFamily="2" charset="2"/>
              </a:rPr>
              <a:t> bereits </a:t>
            </a:r>
            <a:r>
              <a:rPr lang="de-AT" dirty="0" smtClean="0">
                <a:solidFill>
                  <a:schemeClr val="accent1"/>
                </a:solidFill>
                <a:sym typeface="Wingdings" panose="05000000000000000000" pitchFamily="2" charset="2"/>
              </a:rPr>
              <a:t>am zweiten Abschlussstichtag </a:t>
            </a:r>
            <a:r>
              <a:rPr lang="de-AT" dirty="0" smtClean="0">
                <a:sym typeface="Wingdings" panose="05000000000000000000" pitchFamily="2" charset="2"/>
              </a:rPr>
              <a:t>(1 Jahr früher als nach § 221 Abs 4 Z 1 UGB)</a:t>
            </a:r>
            <a:endParaRPr lang="de-AT" dirty="0" smtClean="0"/>
          </a:p>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de-AT" smtClean="0"/>
              <a:pPr/>
              <a:t>12</a:t>
            </a:fld>
            <a:endParaRPr lang="de-AT"/>
          </a:p>
        </p:txBody>
      </p:sp>
    </p:spTree>
    <p:extLst>
      <p:ext uri="{BB962C8B-B14F-4D97-AF65-F5344CB8AC3E}">
        <p14:creationId xmlns:p14="http://schemas.microsoft.com/office/powerpoint/2010/main" val="3175112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de-AT" noProof="0" smtClean="0"/>
              <a:t>Click to add the presentation’s main title</a:t>
            </a:r>
            <a:endParaRPr lang="de-AT"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de-AT" noProof="0" smtClean="0"/>
              <a:t>Subtitle and date (move higher if title is only one line)</a:t>
            </a:r>
            <a:endParaRPr lang="de-AT" noProof="0" dirty="0" smtClean="0"/>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de-AT" noProof="0" smtClean="0"/>
              <a:t>www.pwc.com</a:t>
            </a:r>
            <a:endParaRPr lang="de-AT" noProof="0" dirty="0"/>
          </a:p>
        </p:txBody>
      </p:sp>
      <p:grpSp>
        <p:nvGrpSpPr>
          <p:cNvPr id="16"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de-AT" noProof="0" dirty="0" smtClean="0"/>
              <a:t>Click </a:t>
            </a:r>
            <a:r>
              <a:rPr lang="de-AT" noProof="0" dirty="0" err="1" smtClean="0"/>
              <a:t>to</a:t>
            </a:r>
            <a:r>
              <a:rPr lang="de-AT" noProof="0" dirty="0" smtClean="0"/>
              <a:t> </a:t>
            </a:r>
            <a:r>
              <a:rPr lang="de-AT" noProof="0" dirty="0" err="1" smtClean="0"/>
              <a:t>edit</a:t>
            </a:r>
            <a:r>
              <a:rPr lang="de-AT" noProof="0" dirty="0" smtClean="0"/>
              <a:t> Master title style</a:t>
            </a:r>
            <a:endParaRPr lang="de-AT" noProof="0" dirty="0"/>
          </a:p>
        </p:txBody>
      </p:sp>
      <p:sp>
        <p:nvSpPr>
          <p:cNvPr id="31" name="Content Placeholder 26"/>
          <p:cNvSpPr>
            <a:spLocks noGrp="1"/>
          </p:cNvSpPr>
          <p:nvPr>
            <p:ph sz="quarter" idx="15"/>
          </p:nvPr>
        </p:nvSpPr>
        <p:spPr>
          <a:xfrm>
            <a:off x="533400" y="1752600"/>
            <a:ext cx="8077200" cy="4419600"/>
          </a:xfrm>
        </p:spPr>
        <p:txBody>
          <a:bodyPr/>
          <a:lstStyle>
            <a:lvl1pPr>
              <a:defRPr b="0" baseline="0"/>
            </a:lvl1pPr>
          </a:lstStyle>
          <a:p>
            <a:pPr lvl="0"/>
            <a:r>
              <a:rPr lang="de-AT" noProof="0" dirty="0" smtClean="0"/>
              <a:t>Click </a:t>
            </a:r>
            <a:r>
              <a:rPr lang="de-AT" noProof="0" dirty="0" err="1" smtClean="0"/>
              <a:t>to</a:t>
            </a:r>
            <a:r>
              <a:rPr lang="de-AT" noProof="0" dirty="0" smtClean="0"/>
              <a:t> </a:t>
            </a:r>
            <a:r>
              <a:rPr lang="de-AT" noProof="0" dirty="0" err="1" smtClean="0"/>
              <a:t>edit</a:t>
            </a:r>
            <a:r>
              <a:rPr lang="de-AT" noProof="0" dirty="0" smtClean="0"/>
              <a:t> Master </a:t>
            </a:r>
            <a:r>
              <a:rPr lang="de-AT" noProof="0" dirty="0" err="1" smtClean="0"/>
              <a:t>text</a:t>
            </a:r>
            <a:r>
              <a:rPr lang="de-AT" noProof="0" dirty="0" smtClean="0"/>
              <a:t> </a:t>
            </a:r>
            <a:r>
              <a:rPr lang="de-AT" noProof="0" dirty="0" err="1" smtClean="0"/>
              <a:t>styles</a:t>
            </a:r>
            <a:endParaRPr lang="de-AT" noProof="0" dirty="0" smtClean="0"/>
          </a:p>
          <a:p>
            <a:pPr lvl="1"/>
            <a:r>
              <a:rPr lang="de-AT" noProof="0" dirty="0" smtClean="0"/>
              <a:t>Second </a:t>
            </a:r>
            <a:r>
              <a:rPr lang="de-AT" noProof="0" dirty="0" err="1" smtClean="0"/>
              <a:t>level</a:t>
            </a:r>
            <a:endParaRPr lang="de-AT" noProof="0" dirty="0" smtClean="0"/>
          </a:p>
          <a:p>
            <a:pPr lvl="2"/>
            <a:r>
              <a:rPr lang="de-AT" noProof="0" dirty="0" smtClean="0"/>
              <a:t>Third </a:t>
            </a:r>
            <a:r>
              <a:rPr lang="de-AT" noProof="0" dirty="0" err="1" smtClean="0"/>
              <a:t>level</a:t>
            </a:r>
            <a:endParaRPr lang="de-AT" noProof="0" dirty="0" smtClean="0"/>
          </a:p>
          <a:p>
            <a:pPr lvl="3"/>
            <a:r>
              <a:rPr lang="de-AT" noProof="0" dirty="0" err="1" smtClean="0"/>
              <a:t>Fourth</a:t>
            </a:r>
            <a:r>
              <a:rPr lang="de-AT" noProof="0" dirty="0" smtClean="0"/>
              <a:t> </a:t>
            </a:r>
            <a:r>
              <a:rPr lang="de-AT" noProof="0" dirty="0" err="1" smtClean="0"/>
              <a:t>level</a:t>
            </a:r>
            <a:endParaRPr lang="de-AT" noProof="0" dirty="0" smtClean="0"/>
          </a:p>
          <a:p>
            <a:pPr lvl="4"/>
            <a:r>
              <a:rPr lang="de-AT" noProof="0" dirty="0" err="1" smtClean="0"/>
              <a:t>Fifth</a:t>
            </a:r>
            <a:r>
              <a:rPr lang="de-AT" noProof="0" dirty="0" smtClean="0"/>
              <a:t> </a:t>
            </a:r>
            <a:r>
              <a:rPr lang="de-AT" noProof="0" dirty="0" err="1" smtClean="0"/>
              <a:t>level</a:t>
            </a:r>
            <a:endParaRPr lang="de-AT" noProof="0" dirty="0"/>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8"/>
          </p:nvPr>
        </p:nvSpPr>
        <p:spPr/>
        <p:txBody>
          <a:bodyPr/>
          <a:lstStyle/>
          <a:p>
            <a:r>
              <a:rPr lang="de-AT" dirty="0" smtClean="0"/>
              <a:t>Slide </a:t>
            </a:r>
            <a:fld id="{8FAE2A21-86B9-453A-8A77-BC7BFEF0AE24}" type="slidenum">
              <a:rPr lang="de-AT" smtClean="0"/>
              <a:pPr/>
              <a:t>‹Nr.›</a:t>
            </a:fld>
            <a:endParaRPr lang="de-AT" dirty="0"/>
          </a:p>
        </p:txBody>
      </p:sp>
      <p:sp>
        <p:nvSpPr>
          <p:cNvPr id="14"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de-AT" sz="1000" b="0" i="0" u="none" baseline="0" smtClean="0">
                <a:effectLst/>
                <a:latin typeface="Arial"/>
              </a:rPr>
              <a:t>PwC Österreich</a:t>
            </a:r>
            <a:endParaRPr kumimoji="0" lang="de-AT" sz="1000" b="0" i="0" u="none" baseline="0" dirty="0" err="1" smtClean="0">
              <a:effectLst/>
              <a:latin typeface="Arial"/>
            </a:endParaRPr>
          </a:p>
        </p:txBody>
      </p:sp>
      <p:sp>
        <p:nvSpPr>
          <p:cNvPr id="9"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dirty="0" smtClean="0"/>
              <a:t>RÄG 2014 </a:t>
            </a:r>
            <a:endParaRPr lang="en-GB" dirty="0"/>
          </a:p>
        </p:txBody>
      </p:sp>
      <p:sp>
        <p:nvSpPr>
          <p:cNvPr id="12" name="Date Placeholder 10"/>
          <p:cNvSpPr>
            <a:spLocks noGrp="1"/>
          </p:cNvSpPr>
          <p:nvPr userDrawn="1">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de-AT" noProof="0" smtClean="0"/>
              <a:t>Click to edit Master title style</a:t>
            </a:r>
            <a:endParaRPr lang="de-AT" noProof="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2"/>
          </p:nvPr>
        </p:nvSpPr>
        <p:spPr/>
        <p:txBody>
          <a:bodyPr/>
          <a:lstStyle/>
          <a:p>
            <a:r>
              <a:rPr lang="de-AT" smtClean="0"/>
              <a:t>Slide </a:t>
            </a:r>
            <a:fld id="{F6971337-7A96-4BAC-B899-06FBEF09E4BC}" type="slidenum">
              <a:rPr lang="de-AT" smtClean="0"/>
              <a:pPr/>
              <a:t>‹Nr.›</a:t>
            </a:fld>
            <a:endParaRPr lang="de-AT"/>
          </a:p>
        </p:txBody>
      </p:sp>
      <p:sp>
        <p:nvSpPr>
          <p:cNvPr id="1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de-AT" sz="1000" b="0" i="0" u="none" baseline="0" smtClean="0">
                <a:effectLst/>
                <a:latin typeface="Arial"/>
              </a:rPr>
              <a:t>PwC Österreich</a:t>
            </a:r>
            <a:endParaRPr kumimoji="0" lang="de-AT" sz="1000" b="0" i="0" u="none" baseline="0" dirty="0" err="1" smtClean="0">
              <a:effectLst/>
              <a:latin typeface="Arial"/>
            </a:endParaRPr>
          </a:p>
        </p:txBody>
      </p:sp>
      <p:sp>
        <p:nvSpPr>
          <p:cNvPr id="11"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dirty="0" smtClean="0"/>
              <a:t>RÄG 2014</a:t>
            </a:r>
            <a:endParaRPr lang="en-GB" dirty="0"/>
          </a:p>
        </p:txBody>
      </p:sp>
      <p:sp>
        <p:nvSpPr>
          <p:cNvPr id="8" name="Date Placeholder 10"/>
          <p:cNvSpPr>
            <a:spLocks noGrp="1"/>
          </p:cNvSpPr>
          <p:nvPr userDrawn="1">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de-AT" noProof="0" smtClean="0"/>
              <a:t>Click to edit Master title style</a:t>
            </a:r>
            <a:endParaRPr lang="de-AT" noProof="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de-AT" noProof="0" smtClean="0"/>
              <a:t>Click to edit Master subtitle style</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2"/>
          </p:nvPr>
        </p:nvSpPr>
        <p:spPr/>
        <p:txBody>
          <a:bodyPr/>
          <a:lstStyle>
            <a:lvl1pPr>
              <a:defRPr>
                <a:solidFill>
                  <a:schemeClr val="lt1"/>
                </a:solidFill>
              </a:defRPr>
            </a:lvl1pPr>
          </a:lstStyle>
          <a:p>
            <a:r>
              <a:rPr lang="de-AT" smtClean="0"/>
              <a:t>Slide </a:t>
            </a:r>
            <a:fld id="{8D7404F9-D70B-4D3E-AF1A-0E42A3687614}" type="slidenum">
              <a:rPr lang="de-AT" smtClean="0"/>
              <a:pPr/>
              <a:t>‹Nr.›</a:t>
            </a:fld>
            <a:endParaRPr lang="de-AT"/>
          </a:p>
        </p:txBody>
      </p:sp>
      <p:sp>
        <p:nvSpPr>
          <p:cNvPr id="1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de-AT" sz="1000" b="0" i="0" u="none" baseline="0" smtClean="0">
                <a:solidFill>
                  <a:schemeClr val="lt1"/>
                </a:solidFill>
                <a:effectLst/>
                <a:latin typeface="Arial"/>
              </a:rPr>
              <a:t>PwC Österreich</a:t>
            </a:r>
            <a:endParaRPr kumimoji="0" lang="de-AT" sz="1000" b="0" i="0" u="none" baseline="0" dirty="0" err="1" smtClean="0">
              <a:solidFill>
                <a:schemeClr val="lt1"/>
              </a:solidFill>
              <a:effectLst/>
              <a:latin typeface="Arial"/>
            </a:endParaRPr>
          </a:p>
        </p:txBody>
      </p:sp>
      <p:sp>
        <p:nvSpPr>
          <p:cNvPr id="10" name="Date Placeholder 2"/>
          <p:cNvSpPr>
            <a:spLocks noGrp="1"/>
          </p:cNvSpPr>
          <p:nvPr>
            <p:ph type="dt" sz="half" idx="14"/>
          </p:nvPr>
        </p:nvSpPr>
        <p:spPr>
          <a:xfrm>
            <a:off x="7086600" y="6324600"/>
            <a:ext cx="1524000" cy="152400"/>
          </a:xfrm>
        </p:spPr>
        <p:txBody>
          <a:bodyPr/>
          <a:lstStyle>
            <a:lvl1pPr>
              <a:defRPr>
                <a:solidFill>
                  <a:schemeClr val="bg2"/>
                </a:solidFill>
              </a:defRPr>
            </a:lvl1pPr>
          </a:lstStyle>
          <a:p>
            <a:r>
              <a:rPr lang="de-DE" dirty="0" smtClean="0"/>
              <a:t>Jänner 2015</a:t>
            </a:r>
            <a:endParaRPr lang="en-GB" dirty="0"/>
          </a:p>
        </p:txBody>
      </p:sp>
      <p:sp>
        <p:nvSpPr>
          <p:cNvPr id="12"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bg2"/>
                </a:solidFill>
                <a:latin typeface="Arial" pitchFamily="34" charset="0"/>
                <a:cs typeface="Arial" pitchFamily="34" charset="0"/>
              </a:defRPr>
            </a:lvl1pPr>
          </a:lstStyle>
          <a:p>
            <a:r>
              <a:rPr lang="en-GB" dirty="0" smtClean="0"/>
              <a:t>RÄG 2014</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de-AT" noProof="0" smtClean="0"/>
              <a:t>Click to edit Master title style</a:t>
            </a:r>
            <a:endParaRPr lang="de-AT" noProof="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de-AT" noProof="0" smtClean="0"/>
              <a:t>Add legal and copyright disclaimers here.</a:t>
            </a:r>
            <a:endParaRPr lang="de-AT" noProof="0"/>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de-AT" noProof="0" smtClean="0"/>
              <a:t>Click to edit</a:t>
            </a:r>
            <a:br>
              <a:rPr lang="de-AT" noProof="0" smtClean="0"/>
            </a:br>
            <a:r>
              <a:rPr lang="de-AT" noProof="0" smtClean="0"/>
              <a:t>Master title style</a:t>
            </a:r>
            <a:endParaRPr lang="de-AT" noProof="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de-AT" noProof="0" smtClean="0"/>
              <a:t>Click to edit Master text styles</a:t>
            </a:r>
          </a:p>
          <a:p>
            <a:pPr lvl="1"/>
            <a:r>
              <a:rPr lang="de-AT" noProof="0" smtClean="0"/>
              <a:t>Second level</a:t>
            </a:r>
          </a:p>
          <a:p>
            <a:pPr lvl="2"/>
            <a:r>
              <a:rPr lang="de-AT" noProof="0" smtClean="0"/>
              <a:t>Third level</a:t>
            </a:r>
          </a:p>
          <a:p>
            <a:pPr lvl="3"/>
            <a:r>
              <a:rPr lang="de-AT" noProof="0" smtClean="0"/>
              <a:t>Fourth level</a:t>
            </a:r>
          </a:p>
          <a:p>
            <a:pPr lvl="4"/>
            <a:r>
              <a:rPr lang="de-AT" noProof="0" smtClean="0"/>
              <a:t>Fifth level</a:t>
            </a:r>
            <a:endParaRPr lang="de-AT" noProof="0" dirty="0" smtClean="0"/>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de-DE" dirty="0" smtClean="0"/>
              <a:t>Jänner 2015</a:t>
            </a:r>
            <a:endParaRPr lang="en-GB" dirty="0"/>
          </a:p>
        </p:txBody>
      </p: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GB" smtClean="0"/>
              <a:t>Slide </a:t>
            </a:r>
            <a:fld id="{9A74086F-768F-4297-B7A6-6B4B646C8D5B}" type="slidenum">
              <a:rPr lang="en-GB" smtClean="0"/>
              <a:pPr/>
              <a:t>‹Nr.›</a:t>
            </a:fld>
            <a:endParaRPr lang="en-GB"/>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dirty="0" smtClean="0"/>
              <a:t>RÄG 2014</a:t>
            </a:r>
            <a:endParaRPr lang="en-GB"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9" r:id="rId3"/>
    <p:sldLayoutId id="2147483665" r:id="rId4"/>
    <p:sldLayoutId id="2147483671" r:id="rId5"/>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895476" y="838200"/>
            <a:ext cx="5276850" cy="1371600"/>
          </a:xfrm>
        </p:spPr>
        <p:txBody>
          <a:bodyPr/>
          <a:lstStyle/>
          <a:p>
            <a:r>
              <a:rPr lang="de-AT" dirty="0" smtClean="0"/>
              <a:t>Rechnungslegungs-Änderungsgesetz 2014: Reform des UGB-Bilanzrechts</a:t>
            </a:r>
            <a:r>
              <a:rPr lang="de-AT" dirty="0"/>
              <a:t/>
            </a:r>
            <a:br>
              <a:rPr lang="de-AT" dirty="0"/>
            </a:br>
            <a:r>
              <a:rPr lang="de-AT" dirty="0"/>
              <a:t/>
            </a:r>
            <a:br>
              <a:rPr lang="de-AT" dirty="0"/>
            </a:br>
            <a:endParaRPr lang="de-AT" dirty="0"/>
          </a:p>
        </p:txBody>
      </p:sp>
      <p:sp>
        <p:nvSpPr>
          <p:cNvPr id="8" name="Subtitle 7"/>
          <p:cNvSpPr>
            <a:spLocks noGrp="1"/>
          </p:cNvSpPr>
          <p:nvPr>
            <p:ph type="subTitle" idx="1"/>
          </p:nvPr>
        </p:nvSpPr>
        <p:spPr>
          <a:xfrm>
            <a:off x="1828800" y="3124199"/>
            <a:ext cx="5343525" cy="914401"/>
          </a:xfrm>
        </p:spPr>
        <p:txBody>
          <a:bodyPr/>
          <a:lstStyle/>
          <a:p>
            <a:r>
              <a:rPr lang="de-AT" dirty="0" smtClean="0"/>
              <a:t>Jänner 2015</a:t>
            </a:r>
            <a:endParaRPr lang="de-AT" dirty="0"/>
          </a:p>
        </p:txBody>
      </p:sp>
      <p:sp>
        <p:nvSpPr>
          <p:cNvPr id="9" name="Text Placeholder 8"/>
          <p:cNvSpPr>
            <a:spLocks noGrp="1"/>
          </p:cNvSpPr>
          <p:nvPr>
            <p:ph type="body" sz="quarter" idx="10"/>
          </p:nvPr>
        </p:nvSpPr>
        <p:spPr/>
        <p:txBody>
          <a:bodyPr/>
          <a:lstStyle/>
          <a:p>
            <a:r>
              <a:rPr lang="de-AT" smtClean="0"/>
              <a:t>www.pwc.com</a:t>
            </a:r>
            <a:endParaRPr lang="de-AT" dirty="0"/>
          </a:p>
        </p:txBody>
      </p:sp>
    </p:spTree>
    <p:extLst>
      <p:ext uri="{BB962C8B-B14F-4D97-AF65-F5344CB8AC3E}">
        <p14:creationId xmlns:p14="http://schemas.microsoft.com/office/powerpoint/2010/main" val="2444556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381000"/>
          </a:xfrm>
        </p:spPr>
        <p:txBody>
          <a:bodyPr/>
          <a:lstStyle/>
          <a:p>
            <a:r>
              <a:rPr lang="de-AT" dirty="0" smtClean="0"/>
              <a:t>Allgemeine Rechnungslegungsvorschriften</a:t>
            </a:r>
            <a:endParaRPr lang="de-AT" dirty="0"/>
          </a:p>
        </p:txBody>
      </p:sp>
      <p:sp>
        <p:nvSpPr>
          <p:cNvPr id="3" name="Content Placeholder 2"/>
          <p:cNvSpPr>
            <a:spLocks noGrp="1"/>
          </p:cNvSpPr>
          <p:nvPr>
            <p:ph sz="quarter" idx="15"/>
          </p:nvPr>
        </p:nvSpPr>
        <p:spPr>
          <a:xfrm>
            <a:off x="533400" y="1066800"/>
            <a:ext cx="8077200" cy="5257800"/>
          </a:xfrm>
        </p:spPr>
        <p:txBody>
          <a:bodyPr/>
          <a:lstStyle/>
          <a:p>
            <a:pPr>
              <a:spcAft>
                <a:spcPts val="400"/>
              </a:spcAft>
            </a:pPr>
            <a:endParaRPr lang="de-AT" b="1" dirty="0" smtClean="0">
              <a:solidFill>
                <a:schemeClr val="tx2"/>
              </a:solidFill>
            </a:endParaRPr>
          </a:p>
          <a:p>
            <a:pPr>
              <a:spcAft>
                <a:spcPts val="400"/>
              </a:spcAft>
            </a:pPr>
            <a:r>
              <a:rPr lang="de-AT" b="1" dirty="0" smtClean="0">
                <a:solidFill>
                  <a:schemeClr val="tx2"/>
                </a:solidFill>
              </a:rPr>
              <a:t>Anpassung der Größenklassen (§ 221 </a:t>
            </a:r>
            <a:r>
              <a:rPr lang="de-AT" b="1" dirty="0" err="1" smtClean="0">
                <a:solidFill>
                  <a:schemeClr val="tx2"/>
                </a:solidFill>
              </a:rPr>
              <a:t>Abs</a:t>
            </a:r>
            <a:r>
              <a:rPr lang="de-AT" b="1" dirty="0" smtClean="0">
                <a:solidFill>
                  <a:schemeClr val="tx2"/>
                </a:solidFill>
              </a:rPr>
              <a:t> 1 – 3 UGB)</a:t>
            </a:r>
          </a:p>
          <a:p>
            <a:pPr>
              <a:spcAft>
                <a:spcPts val="400"/>
              </a:spcAft>
            </a:pPr>
            <a:endParaRPr lang="de-AT" b="1" dirty="0" smtClean="0">
              <a:solidFill>
                <a:schemeClr val="tx2"/>
              </a:solidFill>
            </a:endParaRPr>
          </a:p>
          <a:p>
            <a:pPr>
              <a:spcAft>
                <a:spcPts val="400"/>
              </a:spcAft>
            </a:pPr>
            <a:endParaRPr lang="de-AT" b="1" dirty="0" smtClean="0">
              <a:solidFill>
                <a:schemeClr val="tx2"/>
              </a:solidFill>
            </a:endParaRPr>
          </a:p>
          <a:p>
            <a:pPr>
              <a:spcAft>
                <a:spcPts val="400"/>
              </a:spcAft>
            </a:pPr>
            <a:endParaRPr lang="de-AT" b="1" dirty="0" smtClean="0">
              <a:solidFill>
                <a:schemeClr val="tx2"/>
              </a:solidFill>
            </a:endParaRPr>
          </a:p>
          <a:p>
            <a:pPr>
              <a:spcAft>
                <a:spcPts val="400"/>
              </a:spcAft>
            </a:pPr>
            <a:endParaRPr lang="de-AT" b="1" dirty="0" smtClean="0">
              <a:solidFill>
                <a:schemeClr val="tx2"/>
              </a:solidFill>
            </a:endParaRPr>
          </a:p>
          <a:p>
            <a:pPr>
              <a:spcAft>
                <a:spcPts val="400"/>
              </a:spcAft>
            </a:pPr>
            <a:endParaRPr lang="de-AT" b="1" dirty="0" smtClean="0">
              <a:solidFill>
                <a:schemeClr val="tx2"/>
              </a:solidFill>
            </a:endParaRPr>
          </a:p>
          <a:p>
            <a:pPr>
              <a:spcAft>
                <a:spcPts val="400"/>
              </a:spcAft>
            </a:pPr>
            <a:endParaRPr lang="de-AT" b="1" dirty="0" smtClean="0">
              <a:solidFill>
                <a:schemeClr val="tx2"/>
              </a:solidFill>
            </a:endParaRPr>
          </a:p>
          <a:p>
            <a:pPr>
              <a:spcAft>
                <a:spcPts val="400"/>
              </a:spcAft>
            </a:pPr>
            <a:endParaRPr lang="de-AT" b="1" dirty="0" smtClean="0">
              <a:solidFill>
                <a:schemeClr val="tx2"/>
              </a:solidFill>
            </a:endParaRPr>
          </a:p>
          <a:p>
            <a:pPr>
              <a:spcAft>
                <a:spcPts val="400"/>
              </a:spcAft>
            </a:pPr>
            <a:endParaRPr lang="de-AT" b="1" dirty="0" smtClean="0">
              <a:solidFill>
                <a:schemeClr val="tx2"/>
              </a:solidFill>
            </a:endParaRPr>
          </a:p>
          <a:p>
            <a:pPr>
              <a:spcAft>
                <a:spcPts val="400"/>
              </a:spcAft>
            </a:pPr>
            <a:endParaRPr lang="de-AT" b="1" dirty="0" smtClean="0">
              <a:solidFill>
                <a:schemeClr val="tx2"/>
              </a:solidFill>
            </a:endParaRPr>
          </a:p>
          <a:p>
            <a:pPr>
              <a:spcAft>
                <a:spcPts val="400"/>
              </a:spcAft>
            </a:pPr>
            <a:endParaRPr lang="de-AT" b="1" dirty="0">
              <a:solidFill>
                <a:schemeClr val="tx2"/>
              </a:solidFill>
            </a:endParaRPr>
          </a:p>
          <a:p>
            <a:pPr>
              <a:spcAft>
                <a:spcPts val="400"/>
              </a:spcAft>
            </a:pPr>
            <a:endParaRPr lang="de-AT" sz="800" dirty="0" smtClean="0">
              <a:solidFill>
                <a:schemeClr val="tx2"/>
              </a:solidFill>
            </a:endParaRPr>
          </a:p>
          <a:p>
            <a:pPr>
              <a:spcAft>
                <a:spcPts val="400"/>
              </a:spcAft>
            </a:pPr>
            <a:r>
              <a:rPr lang="de-AT" sz="1600" dirty="0" smtClean="0"/>
              <a:t>§ 221 Abs 3 UGB: Ein Unternehmen von öffentlichem Interesse (</a:t>
            </a:r>
            <a:r>
              <a:rPr lang="de-AT" sz="1600" dirty="0" smtClean="0">
                <a:solidFill>
                  <a:schemeClr val="accent1"/>
                </a:solidFill>
              </a:rPr>
              <a:t>PIE</a:t>
            </a:r>
            <a:r>
              <a:rPr lang="de-AT" sz="1600" dirty="0" smtClean="0"/>
              <a:t>) gilt </a:t>
            </a:r>
            <a:r>
              <a:rPr lang="de-AT" sz="1600" dirty="0" smtClean="0">
                <a:solidFill>
                  <a:schemeClr val="accent1"/>
                </a:solidFill>
              </a:rPr>
              <a:t>IMMER </a:t>
            </a:r>
            <a:r>
              <a:rPr lang="de-AT" sz="1600" dirty="0" smtClean="0"/>
              <a:t>als</a:t>
            </a:r>
            <a:r>
              <a:rPr lang="de-AT" sz="1600" dirty="0" smtClean="0">
                <a:solidFill>
                  <a:schemeClr val="accent1"/>
                </a:solidFill>
              </a:rPr>
              <a:t> große Kapitalgesellschaft!</a:t>
            </a:r>
          </a:p>
        </p:txBody>
      </p:sp>
      <p:graphicFrame>
        <p:nvGraphicFramePr>
          <p:cNvPr id="7" name="Content Placeholder 4"/>
          <p:cNvGraphicFramePr>
            <a:graphicFrameLocks/>
          </p:cNvGraphicFramePr>
          <p:nvPr>
            <p:extLst>
              <p:ext uri="{D42A27DB-BD31-4B8C-83A1-F6EECF244321}">
                <p14:modId xmlns:p14="http://schemas.microsoft.com/office/powerpoint/2010/main" val="750787621"/>
              </p:ext>
            </p:extLst>
          </p:nvPr>
        </p:nvGraphicFramePr>
        <p:xfrm>
          <a:off x="530352" y="2057400"/>
          <a:ext cx="8153400" cy="3143865"/>
        </p:xfrm>
        <a:graphic>
          <a:graphicData uri="http://schemas.openxmlformats.org/drawingml/2006/table">
            <a:tbl>
              <a:tblPr firstRow="1" bandRow="1">
                <a:tableStyleId>{69D073F8-1565-44D7-B386-08B59EADF2EE}</a:tableStyleId>
              </a:tblPr>
              <a:tblGrid>
                <a:gridCol w="1903439"/>
                <a:gridCol w="1416159"/>
                <a:gridCol w="1781620"/>
                <a:gridCol w="1537979"/>
                <a:gridCol w="1514203"/>
              </a:tblGrid>
              <a:tr h="607142">
                <a:tc>
                  <a:txBody>
                    <a:bodyPr/>
                    <a:lstStyle/>
                    <a:p>
                      <a:endParaRPr lang="de-AT"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AT" sz="1600" b="0" dirty="0" smtClean="0">
                          <a:solidFill>
                            <a:schemeClr val="accent1"/>
                          </a:solidFill>
                        </a:rPr>
                        <a:t>Kleinst-unternehmen</a:t>
                      </a:r>
                      <a:r>
                        <a:rPr lang="de-AT" sz="1600" b="0" dirty="0" smtClean="0">
                          <a:solidFill>
                            <a:schemeClr val="tx1"/>
                          </a:solidFill>
                        </a:rPr>
                        <a:t> </a:t>
                      </a:r>
                      <a:r>
                        <a:rPr lang="de-AT" sz="1600" b="0" baseline="0" dirty="0" smtClean="0">
                          <a:solidFill>
                            <a:schemeClr val="tx1"/>
                          </a:solidFill>
                        </a:rPr>
                        <a:t> </a:t>
                      </a:r>
                      <a:endParaRPr lang="de-AT" sz="1800" kern="1200" dirty="0" smtClean="0">
                        <a:solidFill>
                          <a:schemeClr val="accent1"/>
                        </a:solidFill>
                        <a:latin typeface="+mj-lt"/>
                        <a:ea typeface="+mj-ea"/>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AT" sz="1600" b="0" dirty="0" smtClean="0">
                          <a:solidFill>
                            <a:schemeClr val="tx1"/>
                          </a:solidFill>
                        </a:rPr>
                        <a:t>Kleine</a:t>
                      </a:r>
                    </a:p>
                    <a:p>
                      <a:pPr algn="ctr"/>
                      <a:r>
                        <a:rPr lang="de-AT" sz="1600" b="0" dirty="0" smtClean="0">
                          <a:solidFill>
                            <a:schemeClr val="tx1"/>
                          </a:solidFill>
                        </a:rPr>
                        <a:t>Unternehmen</a:t>
                      </a:r>
                      <a:endParaRPr lang="de-AT"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AT" sz="1600" b="0" dirty="0" smtClean="0">
                          <a:solidFill>
                            <a:schemeClr val="tx1"/>
                          </a:solidFill>
                        </a:rPr>
                        <a:t>Mittlere</a:t>
                      </a:r>
                      <a:r>
                        <a:rPr lang="de-AT" sz="1600" b="0" baseline="0" dirty="0" smtClean="0">
                          <a:solidFill>
                            <a:schemeClr val="tx1"/>
                          </a:solidFill>
                        </a:rPr>
                        <a:t> </a:t>
                      </a:r>
                      <a:r>
                        <a:rPr lang="de-AT" sz="1600" b="0" dirty="0" smtClean="0">
                          <a:solidFill>
                            <a:schemeClr val="tx1"/>
                          </a:solidFill>
                        </a:rPr>
                        <a:t>Unternehmen</a:t>
                      </a:r>
                      <a:endParaRPr lang="de-AT"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AT" sz="1600" b="0" dirty="0" smtClean="0">
                          <a:solidFill>
                            <a:schemeClr val="tx1"/>
                          </a:solidFill>
                        </a:rPr>
                        <a:t>Große Unternehmen</a:t>
                      </a:r>
                      <a:endParaRPr lang="de-AT"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94736">
                <a:tc>
                  <a:txBody>
                    <a:bodyPr/>
                    <a:lstStyle/>
                    <a:p>
                      <a:r>
                        <a:rPr lang="de-AT" sz="1700" dirty="0" smtClean="0"/>
                        <a:t>Bilanzsumme</a:t>
                      </a:r>
                      <a:endParaRPr lang="de-AT"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AT" dirty="0" smtClean="0">
                          <a:solidFill>
                            <a:schemeClr val="accent1"/>
                          </a:solidFill>
                        </a:rPr>
                        <a:t>€ 350.000 </a:t>
                      </a:r>
                      <a:endParaRPr lang="de-AT"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AT" dirty="0" smtClean="0">
                          <a:solidFill>
                            <a:schemeClr val="accent1"/>
                          </a:solidFill>
                        </a:rPr>
                        <a:t>€ 5</a:t>
                      </a:r>
                      <a:r>
                        <a:rPr lang="de-AT" baseline="0" dirty="0" smtClean="0">
                          <a:solidFill>
                            <a:schemeClr val="accent1"/>
                          </a:solidFill>
                        </a:rPr>
                        <a:t> Mio</a:t>
                      </a:r>
                      <a:endParaRPr lang="de-AT" dirty="0" smtClean="0">
                        <a:solidFill>
                          <a:schemeClr val="accent1"/>
                        </a:solidFill>
                      </a:endParaRPr>
                    </a:p>
                    <a:p>
                      <a:pPr algn="ctr"/>
                      <a:r>
                        <a:rPr lang="de-AT" sz="1400" dirty="0" smtClean="0"/>
                        <a:t>(EU:</a:t>
                      </a:r>
                      <a:r>
                        <a:rPr lang="de-AT" sz="1400" baseline="0" dirty="0" smtClean="0"/>
                        <a:t> </a:t>
                      </a:r>
                      <a:r>
                        <a:rPr lang="de-AT" sz="1400" dirty="0" smtClean="0"/>
                        <a:t>€ 4 - 6 Mio)</a:t>
                      </a:r>
                    </a:p>
                    <a:p>
                      <a:pPr algn="ctr"/>
                      <a:r>
                        <a:rPr lang="de-AT" sz="1400" baseline="0" dirty="0" smtClean="0"/>
                        <a:t>(dzt: € 4,84 Mio.)</a:t>
                      </a:r>
                      <a:endParaRPr lang="de-AT"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AT" dirty="0" smtClean="0">
                          <a:solidFill>
                            <a:schemeClr val="accent1"/>
                          </a:solidFill>
                        </a:rPr>
                        <a:t>€ 20 Mio </a:t>
                      </a:r>
                    </a:p>
                    <a:p>
                      <a:pPr marL="0" algn="ctr" defTabSz="914400" rtl="0" eaLnBrk="1" latinLnBrk="0" hangingPunct="1"/>
                      <a:r>
                        <a:rPr lang="de-AT" sz="1400" kern="1200" baseline="0" dirty="0" smtClean="0">
                          <a:solidFill>
                            <a:schemeClr val="dk1"/>
                          </a:solidFill>
                          <a:latin typeface="+mj-lt"/>
                          <a:ea typeface="+mj-ea"/>
                          <a:cs typeface="+mj-cs"/>
                        </a:rPr>
                        <a:t>(dzt: € 19,25 Mio.)</a:t>
                      </a:r>
                      <a:endParaRPr lang="de-AT" sz="1400" kern="1200" baseline="0" dirty="0">
                        <a:solidFill>
                          <a:schemeClr val="dk1"/>
                        </a:solidFill>
                        <a:latin typeface="+mj-lt"/>
                        <a:ea typeface="+mj-ea"/>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Font typeface="Wingdings"/>
                        <a:buNone/>
                      </a:pPr>
                      <a:r>
                        <a:rPr lang="de-AT" baseline="0" dirty="0" smtClean="0">
                          <a:solidFill>
                            <a:schemeClr val="accent1"/>
                          </a:solidFill>
                        </a:rPr>
                        <a:t>&gt; € 20 Mio    </a:t>
                      </a:r>
                      <a:r>
                        <a:rPr lang="de-AT" sz="1400" kern="1200" baseline="0" dirty="0" smtClean="0">
                          <a:solidFill>
                            <a:schemeClr val="dk1"/>
                          </a:solidFill>
                          <a:latin typeface="+mj-lt"/>
                          <a:ea typeface="+mj-ea"/>
                          <a:cs typeface="+mj-cs"/>
                        </a:rPr>
                        <a:t>(dzt: &gt; € 19,25 Mio.)</a:t>
                      </a:r>
                    </a:p>
                    <a:p>
                      <a:pPr marL="0" indent="0" algn="ctr">
                        <a:buFont typeface="Wingdings"/>
                        <a:buNone/>
                      </a:pPr>
                      <a:endParaRPr lang="de-A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30826">
                <a:tc>
                  <a:txBody>
                    <a:bodyPr/>
                    <a:lstStyle/>
                    <a:p>
                      <a:r>
                        <a:rPr lang="de-AT" sz="1700" dirty="0" smtClean="0"/>
                        <a:t>Umsatzerlöse </a:t>
                      </a:r>
                      <a:r>
                        <a:rPr lang="de-AT" sz="1400" dirty="0" smtClean="0"/>
                        <a:t>(Achtung:</a:t>
                      </a:r>
                      <a:r>
                        <a:rPr lang="de-AT" sz="1400" baseline="0" dirty="0" smtClean="0"/>
                        <a:t> geänderte Definition!)</a:t>
                      </a:r>
                      <a:endParaRPr lang="de-AT"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AT" dirty="0" smtClean="0">
                          <a:solidFill>
                            <a:schemeClr val="accent1"/>
                          </a:solidFill>
                        </a:rPr>
                        <a:t>€ 700.000 </a:t>
                      </a:r>
                      <a:endParaRPr lang="de-AT"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AT" dirty="0" smtClean="0">
                          <a:solidFill>
                            <a:schemeClr val="accent1"/>
                          </a:solidFill>
                        </a:rPr>
                        <a:t>€ 10</a:t>
                      </a:r>
                      <a:r>
                        <a:rPr lang="de-AT" baseline="0" dirty="0" smtClean="0">
                          <a:solidFill>
                            <a:schemeClr val="accent1"/>
                          </a:solidFill>
                        </a:rPr>
                        <a:t> Mio</a:t>
                      </a:r>
                      <a:endParaRPr lang="de-AT" dirty="0" smtClean="0">
                        <a:solidFill>
                          <a:schemeClr val="accent1"/>
                        </a:solidFill>
                      </a:endParaRPr>
                    </a:p>
                    <a:p>
                      <a:pPr marL="0" algn="ctr" defTabSz="914400" rtl="0" eaLnBrk="1" latinLnBrk="0" hangingPunct="1"/>
                      <a:r>
                        <a:rPr lang="de-AT" sz="1400" kern="1200" dirty="0" smtClean="0">
                          <a:solidFill>
                            <a:schemeClr val="dk1"/>
                          </a:solidFill>
                          <a:latin typeface="+mj-lt"/>
                          <a:ea typeface="+mj-ea"/>
                          <a:cs typeface="+mj-cs"/>
                        </a:rPr>
                        <a:t>(EU: € 8 – 12 Mio.)</a:t>
                      </a:r>
                    </a:p>
                    <a:p>
                      <a:pPr marL="0" algn="ctr" defTabSz="914400" rtl="0" eaLnBrk="1" latinLnBrk="0" hangingPunct="1"/>
                      <a:r>
                        <a:rPr lang="de-AT" sz="1400" kern="1200" dirty="0" smtClean="0">
                          <a:solidFill>
                            <a:schemeClr val="dk1"/>
                          </a:solidFill>
                          <a:latin typeface="+mj-lt"/>
                          <a:ea typeface="+mj-ea"/>
                          <a:cs typeface="+mj-cs"/>
                        </a:rPr>
                        <a:t>(dzt:</a:t>
                      </a:r>
                      <a:r>
                        <a:rPr lang="de-AT" sz="1400" kern="1200" baseline="0" dirty="0" smtClean="0">
                          <a:solidFill>
                            <a:schemeClr val="dk1"/>
                          </a:solidFill>
                          <a:latin typeface="+mj-lt"/>
                          <a:ea typeface="+mj-ea"/>
                          <a:cs typeface="+mj-cs"/>
                        </a:rPr>
                        <a:t> </a:t>
                      </a:r>
                      <a:r>
                        <a:rPr lang="de-AT" sz="1400" kern="1200" dirty="0" smtClean="0">
                          <a:solidFill>
                            <a:schemeClr val="dk1"/>
                          </a:solidFill>
                          <a:latin typeface="+mj-lt"/>
                          <a:ea typeface="+mj-ea"/>
                          <a:cs typeface="+mj-cs"/>
                        </a:rPr>
                        <a:t>€ 9,68 Mio.)</a:t>
                      </a:r>
                      <a:endParaRPr lang="de-AT" sz="1400" kern="1200" dirty="0">
                        <a:solidFill>
                          <a:schemeClr val="dk1"/>
                        </a:solidFill>
                        <a:latin typeface="+mj-lt"/>
                        <a:ea typeface="+mj-ea"/>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AT" dirty="0" smtClean="0">
                          <a:solidFill>
                            <a:schemeClr val="accent1"/>
                          </a:solidFill>
                        </a:rPr>
                        <a:t>€ 40 Mio</a:t>
                      </a:r>
                    </a:p>
                    <a:p>
                      <a:pPr marL="0" algn="ctr" defTabSz="914400" rtl="0" eaLnBrk="1" latinLnBrk="0" hangingPunct="1"/>
                      <a:r>
                        <a:rPr lang="de-AT" sz="1400" kern="1200" baseline="0" dirty="0" smtClean="0">
                          <a:solidFill>
                            <a:schemeClr val="dk1"/>
                          </a:solidFill>
                          <a:latin typeface="+mj-lt"/>
                          <a:ea typeface="+mj-ea"/>
                          <a:cs typeface="+mj-cs"/>
                        </a:rPr>
                        <a:t>(dzt: € 38,5 Mio.)</a:t>
                      </a:r>
                      <a:endParaRPr lang="de-AT" sz="1400" kern="1200" baseline="0" dirty="0">
                        <a:solidFill>
                          <a:schemeClr val="dk1"/>
                        </a:solidFill>
                        <a:latin typeface="+mj-lt"/>
                        <a:ea typeface="+mj-ea"/>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Font typeface="Wingdings"/>
                        <a:buNone/>
                      </a:pPr>
                      <a:r>
                        <a:rPr lang="de-AT" dirty="0" smtClean="0">
                          <a:solidFill>
                            <a:schemeClr val="accent1"/>
                          </a:solidFill>
                        </a:rPr>
                        <a:t>&gt;</a:t>
                      </a:r>
                      <a:r>
                        <a:rPr lang="de-AT" baseline="0" dirty="0" smtClean="0">
                          <a:solidFill>
                            <a:schemeClr val="accent1"/>
                          </a:solidFill>
                        </a:rPr>
                        <a:t> </a:t>
                      </a:r>
                      <a:r>
                        <a:rPr lang="de-AT" dirty="0" smtClean="0">
                          <a:solidFill>
                            <a:schemeClr val="accent1"/>
                          </a:solidFill>
                        </a:rPr>
                        <a:t>€ 40 Mio</a:t>
                      </a:r>
                      <a:r>
                        <a:rPr lang="de-AT" baseline="0" dirty="0" smtClean="0">
                          <a:solidFill>
                            <a:schemeClr val="accent1"/>
                          </a:solidFill>
                        </a:rPr>
                        <a:t> </a:t>
                      </a:r>
                    </a:p>
                    <a:p>
                      <a:pPr marL="0" indent="0" algn="ctr" defTabSz="914400" rtl="0" eaLnBrk="1" latinLnBrk="0" hangingPunct="1">
                        <a:buFont typeface="Wingdings"/>
                        <a:buNone/>
                      </a:pPr>
                      <a:r>
                        <a:rPr lang="de-AT" sz="1400" kern="1200" baseline="0" dirty="0" smtClean="0">
                          <a:solidFill>
                            <a:schemeClr val="dk1"/>
                          </a:solidFill>
                          <a:latin typeface="+mj-lt"/>
                          <a:ea typeface="+mj-ea"/>
                          <a:cs typeface="+mj-cs"/>
                        </a:rPr>
                        <a:t> (dzt: &gt; €  38,5 Mio.)</a:t>
                      </a:r>
                      <a:endParaRPr lang="de-AT" sz="1400" kern="1200" baseline="0" dirty="0">
                        <a:solidFill>
                          <a:schemeClr val="dk1"/>
                        </a:solidFill>
                        <a:latin typeface="+mj-lt"/>
                        <a:ea typeface="+mj-ea"/>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9097">
                <a:tc>
                  <a:txBody>
                    <a:bodyPr/>
                    <a:lstStyle/>
                    <a:p>
                      <a:r>
                        <a:rPr lang="de-AT" sz="1700" dirty="0" smtClean="0"/>
                        <a:t>Anzahl</a:t>
                      </a:r>
                    </a:p>
                    <a:p>
                      <a:r>
                        <a:rPr lang="de-AT" sz="1700" dirty="0" smtClean="0"/>
                        <a:t>Beschäftigte</a:t>
                      </a:r>
                      <a:endParaRPr lang="de-AT"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AT" dirty="0" smtClean="0">
                          <a:solidFill>
                            <a:schemeClr val="accent1"/>
                          </a:solidFill>
                        </a:rPr>
                        <a:t>10</a:t>
                      </a:r>
                      <a:endParaRPr lang="de-AT"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AT" dirty="0" smtClean="0"/>
                        <a:t>50</a:t>
                      </a:r>
                    </a:p>
                    <a:p>
                      <a:pPr marL="0" algn="ctr" defTabSz="914400" rtl="0" eaLnBrk="1" latinLnBrk="0" hangingPunct="1"/>
                      <a:endParaRPr lang="de-AT" sz="1400" kern="1200" baseline="0" dirty="0">
                        <a:solidFill>
                          <a:schemeClr val="dk1"/>
                        </a:solidFill>
                        <a:latin typeface="+mj-lt"/>
                        <a:ea typeface="+mj-ea"/>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AT" dirty="0" smtClean="0"/>
                        <a:t>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Font typeface="Wingdings"/>
                        <a:buNone/>
                      </a:pPr>
                      <a:r>
                        <a:rPr lang="de-AT" dirty="0" smtClean="0"/>
                        <a:t>&gt; 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Footer Placeholder 11"/>
          <p:cNvSpPr>
            <a:spLocks noGrp="1"/>
          </p:cNvSpPr>
          <p:nvPr>
            <p:ph type="ftr" sz="quarter" idx="18"/>
          </p:nvPr>
        </p:nvSpPr>
        <p:spPr>
          <a:xfrm>
            <a:off x="530352" y="6324600"/>
            <a:ext cx="5260848" cy="150876"/>
          </a:xfrm>
        </p:spPr>
        <p:txBody>
          <a:bodyPr/>
          <a:lstStyle/>
          <a:p>
            <a:pPr algn="l"/>
            <a:r>
              <a:rPr lang="en-GB" dirty="0"/>
              <a:t>RÄG 2014</a:t>
            </a:r>
          </a:p>
        </p:txBody>
      </p:sp>
      <p:sp>
        <p:nvSpPr>
          <p:cNvPr id="9" name="Slide Number Placeholder 9"/>
          <p:cNvSpPr txBox="1">
            <a:spLocks/>
          </p:cNvSpPr>
          <p:nvPr/>
        </p:nvSpPr>
        <p:spPr>
          <a:xfrm>
            <a:off x="7086600" y="6477000"/>
            <a:ext cx="1527048" cy="152400"/>
          </a:xfrm>
          <a:prstGeom prst="rect">
            <a:avLst/>
          </a:prstGeom>
        </p:spPr>
        <p:txBody>
          <a:bodyPr lIns="0" tIns="0" rIns="0" bIns="0"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Slide </a:t>
            </a:r>
            <a:fld id="{8FAE2A21-86B9-453A-8A77-BC7BFEF0AE24}" type="slidenum">
              <a:rPr kumimoji="0" lang="de-AT" sz="10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de-AT"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10"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609600"/>
          </a:xfrm>
        </p:spPr>
        <p:txBody>
          <a:bodyPr/>
          <a:lstStyle/>
          <a:p>
            <a:r>
              <a:rPr lang="de-AT" dirty="0"/>
              <a:t>Allgemeine Rechnungslegungsvorschriften</a:t>
            </a:r>
          </a:p>
        </p:txBody>
      </p:sp>
      <p:sp>
        <p:nvSpPr>
          <p:cNvPr id="3" name="Content Placeholder 2"/>
          <p:cNvSpPr>
            <a:spLocks noGrp="1"/>
          </p:cNvSpPr>
          <p:nvPr>
            <p:ph sz="quarter" idx="15"/>
          </p:nvPr>
        </p:nvSpPr>
        <p:spPr>
          <a:xfrm>
            <a:off x="533400" y="1447800"/>
            <a:ext cx="8077200" cy="4495800"/>
          </a:xfrm>
        </p:spPr>
        <p:txBody>
          <a:bodyPr/>
          <a:lstStyle/>
          <a:p>
            <a:pPr>
              <a:spcAft>
                <a:spcPts val="400"/>
              </a:spcAft>
            </a:pPr>
            <a:r>
              <a:rPr lang="de-AT" b="1" dirty="0" smtClean="0">
                <a:solidFill>
                  <a:schemeClr val="tx2"/>
                </a:solidFill>
              </a:rPr>
              <a:t>Eintritt der Rechtsfolgen der Größenklassen (§ 221 </a:t>
            </a:r>
            <a:r>
              <a:rPr lang="de-AT" b="1" dirty="0" err="1" smtClean="0">
                <a:solidFill>
                  <a:schemeClr val="tx2"/>
                </a:solidFill>
              </a:rPr>
              <a:t>Abs</a:t>
            </a:r>
            <a:r>
              <a:rPr lang="de-AT" b="1" dirty="0" smtClean="0">
                <a:solidFill>
                  <a:schemeClr val="tx2"/>
                </a:solidFill>
              </a:rPr>
              <a:t> 4)</a:t>
            </a:r>
          </a:p>
          <a:p>
            <a:pPr>
              <a:spcAft>
                <a:spcPts val="0"/>
              </a:spcAft>
            </a:pPr>
            <a:endParaRPr lang="de-AT" b="1" dirty="0">
              <a:solidFill>
                <a:schemeClr val="tx2"/>
              </a:solidFill>
            </a:endParaRPr>
          </a:p>
          <a:p>
            <a:pPr lvl="1"/>
            <a:r>
              <a:rPr lang="de-AT" dirty="0"/>
              <a:t>Generell: ab dem folgenden Geschäftsjahr,</a:t>
            </a:r>
          </a:p>
          <a:p>
            <a:pPr lvl="2"/>
            <a:r>
              <a:rPr lang="de-AT" dirty="0"/>
              <a:t>wenn die Größenmerkmale an den Abschlussstichtagen von </a:t>
            </a:r>
            <a:r>
              <a:rPr lang="de-AT" dirty="0">
                <a:solidFill>
                  <a:schemeClr val="accent1"/>
                </a:solidFill>
              </a:rPr>
              <a:t>zwei </a:t>
            </a:r>
            <a:r>
              <a:rPr lang="de-AT" dirty="0" smtClean="0">
                <a:solidFill>
                  <a:schemeClr val="accent1"/>
                </a:solidFill>
              </a:rPr>
              <a:t>aufeinanderfolgenden </a:t>
            </a:r>
            <a:r>
              <a:rPr lang="de-AT" dirty="0">
                <a:solidFill>
                  <a:schemeClr val="accent1"/>
                </a:solidFill>
              </a:rPr>
              <a:t>Geschäftsjahren </a:t>
            </a:r>
            <a:r>
              <a:rPr lang="de-AT" dirty="0" smtClean="0"/>
              <a:t>über- </a:t>
            </a:r>
            <a:r>
              <a:rPr lang="de-AT" dirty="0" err="1" smtClean="0"/>
              <a:t>bzw</a:t>
            </a:r>
            <a:r>
              <a:rPr lang="de-AT" dirty="0" smtClean="0"/>
              <a:t> </a:t>
            </a:r>
            <a:r>
              <a:rPr lang="de-AT" dirty="0"/>
              <a:t>unterschritten </a:t>
            </a:r>
            <a:r>
              <a:rPr lang="de-AT" dirty="0" smtClean="0"/>
              <a:t>wurden</a:t>
            </a:r>
          </a:p>
          <a:p>
            <a:pPr lvl="2"/>
            <a:r>
              <a:rPr lang="de-AT" dirty="0" smtClean="0"/>
              <a:t>Übergangsbestimmung: Neue Schwellenwerte bereits für die „Beobachtungszeiträume“ 2014 und 2015 relevant!</a:t>
            </a:r>
          </a:p>
          <a:p>
            <a:pPr marL="274320" lvl="2" indent="0">
              <a:buNone/>
            </a:pPr>
            <a:endParaRPr lang="de-AT" sz="800" dirty="0" smtClean="0"/>
          </a:p>
          <a:p>
            <a:pPr lvl="1"/>
            <a:r>
              <a:rPr lang="de-AT" dirty="0" smtClean="0"/>
              <a:t>Bei Um- und Neugründungen (außer bei rechtsformwechselnder Umwandlung)</a:t>
            </a:r>
          </a:p>
          <a:p>
            <a:pPr lvl="2"/>
            <a:r>
              <a:rPr lang="de-AT" dirty="0" smtClean="0"/>
              <a:t>bereits </a:t>
            </a:r>
            <a:r>
              <a:rPr lang="de-AT" dirty="0">
                <a:solidFill>
                  <a:schemeClr val="accent1"/>
                </a:solidFill>
              </a:rPr>
              <a:t>am ersten Abschlussstichtag nach Um- </a:t>
            </a:r>
            <a:r>
              <a:rPr lang="de-AT" dirty="0" err="1" smtClean="0">
                <a:solidFill>
                  <a:schemeClr val="accent1"/>
                </a:solidFill>
              </a:rPr>
              <a:t>bzw</a:t>
            </a:r>
            <a:r>
              <a:rPr lang="de-AT" dirty="0" smtClean="0">
                <a:solidFill>
                  <a:schemeClr val="accent1"/>
                </a:solidFill>
              </a:rPr>
              <a:t> Neugründung, </a:t>
            </a:r>
            <a:r>
              <a:rPr lang="de-AT" dirty="0"/>
              <a:t>wenn Größenmerkmale </a:t>
            </a:r>
            <a:r>
              <a:rPr lang="de-AT" dirty="0" smtClean="0"/>
              <a:t>vorliegen</a:t>
            </a:r>
            <a:endParaRPr lang="de-AT" dirty="0"/>
          </a:p>
          <a:p>
            <a:pPr>
              <a:spcAft>
                <a:spcPts val="400"/>
              </a:spcAft>
            </a:pPr>
            <a:endParaRPr lang="de-AT" sz="800" b="1" dirty="0" smtClean="0">
              <a:solidFill>
                <a:schemeClr val="tx2"/>
              </a:solidFill>
            </a:endParaRPr>
          </a:p>
          <a:p>
            <a:pPr>
              <a:spcAft>
                <a:spcPts val="400"/>
              </a:spcAft>
            </a:pPr>
            <a:endParaRPr lang="de-AT" sz="800" b="1" dirty="0">
              <a:solidFill>
                <a:schemeClr val="tx2"/>
              </a:solidFill>
            </a:endParaRPr>
          </a:p>
        </p:txBody>
      </p:sp>
      <p:sp>
        <p:nvSpPr>
          <p:cNvPr id="7" name="Footer Placeholder 11"/>
          <p:cNvSpPr>
            <a:spLocks noGrp="1"/>
          </p:cNvSpPr>
          <p:nvPr>
            <p:ph type="ftr" sz="quarter" idx="18"/>
          </p:nvPr>
        </p:nvSpPr>
        <p:spPr>
          <a:xfrm>
            <a:off x="530352" y="6324600"/>
            <a:ext cx="5260848" cy="150876"/>
          </a:xfrm>
        </p:spPr>
        <p:txBody>
          <a:bodyPr/>
          <a:lstStyle/>
          <a:p>
            <a:pPr algn="l"/>
            <a:r>
              <a:rPr lang="en-GB" dirty="0"/>
              <a:t>RÄG 2014</a:t>
            </a:r>
          </a:p>
        </p:txBody>
      </p:sp>
      <p:sp>
        <p:nvSpPr>
          <p:cNvPr id="8" name="Slide Number Placeholder 9"/>
          <p:cNvSpPr txBox="1">
            <a:spLocks/>
          </p:cNvSpPr>
          <p:nvPr/>
        </p:nvSpPr>
        <p:spPr>
          <a:xfrm>
            <a:off x="7086600" y="6477000"/>
            <a:ext cx="1527048" cy="152400"/>
          </a:xfrm>
          <a:prstGeom prst="rect">
            <a:avLst/>
          </a:prstGeom>
        </p:spPr>
        <p:txBody>
          <a:bodyPr lIns="0" tIns="0" rIns="0" bIns="0"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Slide </a:t>
            </a:r>
            <a:fld id="{8FAE2A21-86B9-453A-8A77-BC7BFEF0AE24}" type="slidenum">
              <a:rPr kumimoji="0" lang="de-AT" sz="10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de-AT"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2644119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de-AT" dirty="0"/>
              <a:t>Allgemeine Rechnungslegungsvorschriften</a:t>
            </a:r>
          </a:p>
        </p:txBody>
      </p:sp>
      <p:sp>
        <p:nvSpPr>
          <p:cNvPr id="3" name="Content Placeholder 2"/>
          <p:cNvSpPr>
            <a:spLocks noGrp="1"/>
          </p:cNvSpPr>
          <p:nvPr>
            <p:ph sz="quarter" idx="15"/>
          </p:nvPr>
        </p:nvSpPr>
        <p:spPr>
          <a:xfrm>
            <a:off x="533400" y="1447800"/>
            <a:ext cx="8077200" cy="4419600"/>
          </a:xfrm>
        </p:spPr>
        <p:txBody>
          <a:bodyPr/>
          <a:lstStyle/>
          <a:p>
            <a:r>
              <a:rPr lang="de-AT" b="1" dirty="0" smtClean="0">
                <a:solidFill>
                  <a:schemeClr val="tx2"/>
                </a:solidFill>
              </a:rPr>
              <a:t>Eintritt der Rechtsfolgen der Größenklassen (§ </a:t>
            </a:r>
            <a:r>
              <a:rPr lang="de-AT" b="1" dirty="0">
                <a:solidFill>
                  <a:schemeClr val="tx2"/>
                </a:solidFill>
              </a:rPr>
              <a:t>221 </a:t>
            </a:r>
            <a:r>
              <a:rPr lang="de-AT" b="1" dirty="0" err="1" smtClean="0">
                <a:solidFill>
                  <a:schemeClr val="tx2"/>
                </a:solidFill>
              </a:rPr>
              <a:t>Abs</a:t>
            </a:r>
            <a:r>
              <a:rPr lang="de-AT" b="1" dirty="0" smtClean="0">
                <a:solidFill>
                  <a:schemeClr val="tx2"/>
                </a:solidFill>
              </a:rPr>
              <a:t> </a:t>
            </a:r>
            <a:r>
              <a:rPr lang="de-AT" b="1" dirty="0">
                <a:solidFill>
                  <a:schemeClr val="tx2"/>
                </a:solidFill>
              </a:rPr>
              <a:t>4</a:t>
            </a:r>
            <a:r>
              <a:rPr lang="de-AT" b="1" dirty="0" smtClean="0">
                <a:solidFill>
                  <a:schemeClr val="tx2"/>
                </a:solidFill>
              </a:rPr>
              <a:t>)</a:t>
            </a:r>
          </a:p>
          <a:p>
            <a:pPr>
              <a:spcAft>
                <a:spcPts val="0"/>
              </a:spcAft>
            </a:pPr>
            <a:endParaRPr lang="de-AT" b="1" dirty="0">
              <a:solidFill>
                <a:schemeClr val="tx2"/>
              </a:solidFill>
            </a:endParaRPr>
          </a:p>
          <a:p>
            <a:pPr lvl="1"/>
            <a:r>
              <a:rPr lang="de-AT" dirty="0"/>
              <a:t>Bei Aufgabe eines (Teil-)Betriebes</a:t>
            </a:r>
          </a:p>
          <a:p>
            <a:pPr lvl="2"/>
            <a:r>
              <a:rPr lang="de-AT" dirty="0"/>
              <a:t>Schnellerer Eintritt analog Um- </a:t>
            </a:r>
            <a:r>
              <a:rPr lang="de-AT" dirty="0" err="1" smtClean="0"/>
              <a:t>bzw</a:t>
            </a:r>
            <a:r>
              <a:rPr lang="de-AT" dirty="0" smtClean="0"/>
              <a:t> </a:t>
            </a:r>
            <a:r>
              <a:rPr lang="de-AT" dirty="0"/>
              <a:t>Neugründungen, wenn Größenmerkmale um mindestens die Hälfte unterschritten </a:t>
            </a:r>
            <a:r>
              <a:rPr lang="de-AT" dirty="0" smtClean="0"/>
              <a:t>werden</a:t>
            </a:r>
          </a:p>
          <a:p>
            <a:pPr marL="274320" lvl="2" indent="0">
              <a:buNone/>
            </a:pPr>
            <a:endParaRPr lang="de-AT" dirty="0"/>
          </a:p>
          <a:p>
            <a:pPr lvl="1"/>
            <a:r>
              <a:rPr lang="de-AT" dirty="0" smtClean="0"/>
              <a:t>Holding-AG</a:t>
            </a:r>
          </a:p>
          <a:p>
            <a:pPr lvl="2"/>
            <a:r>
              <a:rPr lang="de-AT" dirty="0" smtClean="0"/>
              <a:t>Aktiengesellschaften</a:t>
            </a:r>
            <a:r>
              <a:rPr lang="de-AT" dirty="0"/>
              <a:t>, die Mutterunternehmen </a:t>
            </a:r>
            <a:r>
              <a:rPr lang="de-AT" dirty="0" smtClean="0"/>
              <a:t>sind, </a:t>
            </a:r>
            <a:r>
              <a:rPr lang="de-AT" dirty="0"/>
              <a:t>haben Schwellenwerte auf konsolidierter oder aggregierter Basis zu </a:t>
            </a:r>
            <a:r>
              <a:rPr lang="de-AT" dirty="0" smtClean="0"/>
              <a:t>berechnen (</a:t>
            </a:r>
            <a:r>
              <a:rPr lang="de-AT" dirty="0" smtClean="0">
                <a:solidFill>
                  <a:schemeClr val="accent1"/>
                </a:solidFill>
              </a:rPr>
              <a:t>nicht: </a:t>
            </a:r>
            <a:r>
              <a:rPr lang="de-AT" dirty="0" smtClean="0"/>
              <a:t>Holding-GmbH – sachlich gerechtfertigte Differenzierung?)</a:t>
            </a:r>
          </a:p>
          <a:p>
            <a:pPr lvl="2">
              <a:buNone/>
            </a:pPr>
            <a:endParaRPr lang="de-AT" dirty="0"/>
          </a:p>
          <a:p>
            <a:endParaRPr lang="de-AT" dirty="0"/>
          </a:p>
        </p:txBody>
      </p:sp>
      <p:sp>
        <p:nvSpPr>
          <p:cNvPr id="6" name="Footer Placeholder 5"/>
          <p:cNvSpPr>
            <a:spLocks noGrp="1"/>
          </p:cNvSpPr>
          <p:nvPr>
            <p:ph type="ftr" sz="quarter" idx="18"/>
          </p:nvPr>
        </p:nvSpPr>
        <p:spPr>
          <a:xfrm>
            <a:off x="530352" y="6324600"/>
            <a:ext cx="5260848" cy="150876"/>
          </a:xfrm>
        </p:spPr>
        <p:txBody>
          <a:bodyPr/>
          <a:lstStyle/>
          <a:p>
            <a:pPr algn="l"/>
            <a:r>
              <a:rPr lang="en-GB" dirty="0"/>
              <a:t>RÄG 2014</a:t>
            </a:r>
          </a:p>
        </p:txBody>
      </p:sp>
      <p:sp>
        <p:nvSpPr>
          <p:cNvPr id="7" name="Slide Number Placeholder 9"/>
          <p:cNvSpPr txBox="1">
            <a:spLocks/>
          </p:cNvSpPr>
          <p:nvPr/>
        </p:nvSpPr>
        <p:spPr>
          <a:xfrm>
            <a:off x="7086600" y="6477000"/>
            <a:ext cx="1527048" cy="152400"/>
          </a:xfrm>
          <a:prstGeom prst="rect">
            <a:avLst/>
          </a:prstGeom>
        </p:spPr>
        <p:txBody>
          <a:bodyPr lIns="0" tIns="0" rIns="0" bIns="0"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Slide </a:t>
            </a:r>
            <a:fld id="{8FAE2A21-86B9-453A-8A77-BC7BFEF0AE24}" type="slidenum">
              <a:rPr kumimoji="0" lang="de-AT" sz="10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de-AT"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8"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2249227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de-AT" dirty="0" smtClean="0"/>
              <a:t>Bilanzierung und Bewertung</a:t>
            </a:r>
            <a:endParaRPr lang="en-US" dirty="0" smtClean="0"/>
          </a:p>
          <a:p>
            <a:endParaRPr lang="en-GB" dirty="0"/>
          </a:p>
        </p:txBody>
      </p:sp>
      <p:sp>
        <p:nvSpPr>
          <p:cNvPr id="4" name="Slide Number Placeholder 3"/>
          <p:cNvSpPr>
            <a:spLocks noGrp="1"/>
          </p:cNvSpPr>
          <p:nvPr>
            <p:ph type="sldNum" sz="quarter" idx="12"/>
          </p:nvPr>
        </p:nvSpPr>
        <p:spPr/>
        <p:txBody>
          <a:bodyPr/>
          <a:lstStyle/>
          <a:p>
            <a:r>
              <a:rPr lang="de-AT" smtClean="0"/>
              <a:t>Slide </a:t>
            </a:r>
            <a:fld id="{8D7404F9-D70B-4D3E-AF1A-0E42A3687614}" type="slidenum">
              <a:rPr lang="de-AT" smtClean="0"/>
              <a:pPr/>
              <a:t>13</a:t>
            </a:fld>
            <a:endParaRPr lang="de-AT"/>
          </a:p>
        </p:txBody>
      </p:sp>
      <p:sp>
        <p:nvSpPr>
          <p:cNvPr id="5" name="Date Placeholder 4"/>
          <p:cNvSpPr>
            <a:spLocks noGrp="1"/>
          </p:cNvSpPr>
          <p:nvPr>
            <p:ph type="dt" sz="half" idx="14"/>
          </p:nvPr>
        </p:nvSpPr>
        <p:spPr/>
        <p:txBody>
          <a:bodyPr/>
          <a:lstStyle/>
          <a:p>
            <a:r>
              <a:rPr lang="de-DE" dirty="0" smtClean="0"/>
              <a:t>Jänner 2015</a:t>
            </a:r>
            <a:endParaRPr lang="en-GB" dirty="0"/>
          </a:p>
        </p:txBody>
      </p:sp>
      <p:sp>
        <p:nvSpPr>
          <p:cNvPr id="6" name="Footer Placeholder 5"/>
          <p:cNvSpPr>
            <a:spLocks noGrp="1"/>
          </p:cNvSpPr>
          <p:nvPr>
            <p:ph type="ftr" sz="quarter" idx="3"/>
          </p:nvPr>
        </p:nvSpPr>
        <p:spPr/>
        <p:txBody>
          <a:bodyPr/>
          <a:lstStyle/>
          <a:p>
            <a:r>
              <a:rPr lang="en-GB" smtClean="0"/>
              <a:t>RÄG 2014</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609600"/>
          </a:xfrm>
        </p:spPr>
        <p:txBody>
          <a:bodyPr/>
          <a:lstStyle/>
          <a:p>
            <a:r>
              <a:rPr lang="de-AT" dirty="0" smtClean="0"/>
              <a:t>Allgemeine Bilanzierungs- und Bewertungsvorschriften</a:t>
            </a:r>
            <a:br>
              <a:rPr lang="de-AT" dirty="0" smtClean="0"/>
            </a:br>
            <a:endParaRPr lang="de-AT" sz="2000" dirty="0">
              <a:solidFill>
                <a:schemeClr val="tx2"/>
              </a:solidFill>
              <a:latin typeface="Georgia" pitchFamily="18" charset="0"/>
              <a:ea typeface="+mn-ea"/>
              <a:cs typeface="+mn-cs"/>
            </a:endParaRPr>
          </a:p>
        </p:txBody>
      </p:sp>
      <p:sp>
        <p:nvSpPr>
          <p:cNvPr id="3" name="Content Placeholder 2"/>
          <p:cNvSpPr>
            <a:spLocks noGrp="1"/>
          </p:cNvSpPr>
          <p:nvPr>
            <p:ph sz="quarter" idx="15"/>
          </p:nvPr>
        </p:nvSpPr>
        <p:spPr>
          <a:xfrm>
            <a:off x="533400" y="1600200"/>
            <a:ext cx="8229600" cy="4876800"/>
          </a:xfrm>
        </p:spPr>
        <p:txBody>
          <a:bodyPr/>
          <a:lstStyle/>
          <a:p>
            <a:pPr marL="0" lvl="1">
              <a:spcAft>
                <a:spcPts val="1200"/>
              </a:spcAft>
              <a:buNone/>
            </a:pPr>
            <a:r>
              <a:rPr lang="de-AT" b="1" dirty="0" smtClean="0">
                <a:solidFill>
                  <a:schemeClr val="tx2"/>
                </a:solidFill>
              </a:rPr>
              <a:t>Grundsatz </a:t>
            </a:r>
            <a:r>
              <a:rPr lang="de-AT" b="1" dirty="0">
                <a:solidFill>
                  <a:schemeClr val="tx2"/>
                </a:solidFill>
              </a:rPr>
              <a:t>des wirtschaftlichen Gehalts</a:t>
            </a:r>
          </a:p>
          <a:p>
            <a:pPr lvl="1">
              <a:spcAft>
                <a:spcPts val="1200"/>
              </a:spcAft>
            </a:pPr>
            <a:r>
              <a:rPr lang="de-AT" dirty="0"/>
              <a:t>die Posten des Jahresabschlusses sind unter Berücksichtigung des wirtschaftlichen Gehalts der betreffenden Geschäftsvorfälle oder der betreffenden Vereinbarungen zu bilanzieren und </a:t>
            </a:r>
            <a:r>
              <a:rPr lang="de-AT" dirty="0" smtClean="0"/>
              <a:t>darzustellen</a:t>
            </a:r>
            <a:endParaRPr lang="de-AT" sz="800" dirty="0" smtClean="0"/>
          </a:p>
          <a:p>
            <a:pPr lvl="2"/>
            <a:r>
              <a:rPr lang="de-AT" dirty="0"/>
              <a:t>grundsätzlich keine materielle Änderung, da nach hM schon </a:t>
            </a:r>
            <a:r>
              <a:rPr lang="de-AT" dirty="0" smtClean="0"/>
              <a:t>bislang </a:t>
            </a:r>
            <a:r>
              <a:rPr lang="de-AT" dirty="0"/>
              <a:t>als nicht gesetzlich kodifizierter GoB </a:t>
            </a:r>
            <a:r>
              <a:rPr lang="de-AT" dirty="0" smtClean="0"/>
              <a:t>anerkannt</a:t>
            </a:r>
            <a:endParaRPr lang="de-AT" sz="800" dirty="0" smtClean="0"/>
          </a:p>
          <a:p>
            <a:pPr lvl="2">
              <a:spcAft>
                <a:spcPts val="600"/>
              </a:spcAft>
            </a:pPr>
            <a:r>
              <a:rPr lang="de-AT" dirty="0" smtClean="0"/>
              <a:t>der </a:t>
            </a:r>
            <a:r>
              <a:rPr lang="de-AT" dirty="0"/>
              <a:t>Grundsatz gilt nicht nur für Vermögensgegenstände, Schulden und RAP, sondern auch für Erträge und </a:t>
            </a:r>
            <a:r>
              <a:rPr lang="de-AT" dirty="0" smtClean="0"/>
              <a:t>Aufwendungen</a:t>
            </a:r>
            <a:endParaRPr lang="de-AT" sz="800" dirty="0"/>
          </a:p>
          <a:p>
            <a:pPr lvl="3"/>
            <a:r>
              <a:rPr lang="de-AT" sz="1800" dirty="0"/>
              <a:t>Ausweis der Aufwendungen für </a:t>
            </a:r>
            <a:r>
              <a:rPr lang="de-AT" sz="1800" dirty="0" smtClean="0"/>
              <a:t>Leiharbeitskräfte</a:t>
            </a:r>
            <a:endParaRPr lang="de-AT" sz="800" dirty="0" smtClean="0"/>
          </a:p>
          <a:p>
            <a:pPr lvl="2">
              <a:spcAft>
                <a:spcPts val="600"/>
              </a:spcAft>
            </a:pPr>
            <a:r>
              <a:rPr lang="de-AT" dirty="0" smtClean="0"/>
              <a:t>die Zuordnung des wirtschaftlichen Eigentums ist im Einzelfall anhand der Verteilung von Chancen und Risiken zu beurteilen, die aus dem zu bilanzierenden Vermögensgegenstand erwachsen</a:t>
            </a:r>
          </a:p>
          <a:p>
            <a:pPr marL="274320" lvl="2" indent="0">
              <a:spcAft>
                <a:spcPts val="600"/>
              </a:spcAft>
              <a:buNone/>
            </a:pPr>
            <a:endParaRPr lang="de-AT" sz="1800" dirty="0" smtClean="0"/>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14</a:t>
            </a:fld>
            <a:endParaRPr lang="de-AT"/>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3199791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609600"/>
          </a:xfrm>
        </p:spPr>
        <p:txBody>
          <a:bodyPr/>
          <a:lstStyle/>
          <a:p>
            <a:r>
              <a:rPr lang="de-AT" dirty="0" smtClean="0"/>
              <a:t>Allgemeine Bilanzierungs- und Bewertungsvorschriften</a:t>
            </a:r>
            <a:br>
              <a:rPr lang="de-AT" dirty="0" smtClean="0"/>
            </a:br>
            <a:endParaRPr lang="de-AT" sz="2000" dirty="0">
              <a:solidFill>
                <a:schemeClr val="tx2"/>
              </a:solidFill>
              <a:latin typeface="Georgia" pitchFamily="18" charset="0"/>
              <a:ea typeface="+mn-ea"/>
              <a:cs typeface="+mn-cs"/>
            </a:endParaRPr>
          </a:p>
        </p:txBody>
      </p:sp>
      <p:sp>
        <p:nvSpPr>
          <p:cNvPr id="3" name="Content Placeholder 2"/>
          <p:cNvSpPr>
            <a:spLocks noGrp="1"/>
          </p:cNvSpPr>
          <p:nvPr>
            <p:ph sz="quarter" idx="15"/>
          </p:nvPr>
        </p:nvSpPr>
        <p:spPr>
          <a:xfrm>
            <a:off x="533400" y="1600200"/>
            <a:ext cx="8229600" cy="5334000"/>
          </a:xfrm>
        </p:spPr>
        <p:txBody>
          <a:bodyPr/>
          <a:lstStyle/>
          <a:p>
            <a:pPr marL="0" lvl="1">
              <a:spcAft>
                <a:spcPts val="0"/>
              </a:spcAft>
              <a:buNone/>
            </a:pPr>
            <a:r>
              <a:rPr lang="de-AT" b="1" dirty="0" smtClean="0">
                <a:solidFill>
                  <a:schemeClr val="tx2"/>
                </a:solidFill>
              </a:rPr>
              <a:t>Grundsatz </a:t>
            </a:r>
            <a:r>
              <a:rPr lang="de-AT" b="1" dirty="0">
                <a:solidFill>
                  <a:schemeClr val="tx2"/>
                </a:solidFill>
              </a:rPr>
              <a:t>des wirtschaftlichen </a:t>
            </a:r>
            <a:r>
              <a:rPr lang="de-AT" b="1" dirty="0" smtClean="0">
                <a:solidFill>
                  <a:schemeClr val="tx2"/>
                </a:solidFill>
              </a:rPr>
              <a:t>Gehalts</a:t>
            </a:r>
          </a:p>
          <a:p>
            <a:pPr marL="0" lvl="1">
              <a:spcAft>
                <a:spcPts val="0"/>
              </a:spcAft>
              <a:buNone/>
            </a:pPr>
            <a:endParaRPr lang="de-AT" sz="800" dirty="0" smtClean="0"/>
          </a:p>
          <a:p>
            <a:pPr lvl="1">
              <a:spcAft>
                <a:spcPts val="0"/>
              </a:spcAft>
            </a:pPr>
            <a:r>
              <a:rPr lang="de-AT" dirty="0"/>
              <a:t>die Zuordnung von Verbindlichkeiten erfolgt weiterhin nach rechtlichen Gesichtspunkten </a:t>
            </a:r>
          </a:p>
          <a:p>
            <a:pPr lvl="2">
              <a:spcAft>
                <a:spcPts val="0"/>
              </a:spcAft>
            </a:pPr>
            <a:endParaRPr lang="de-AT" sz="800" dirty="0" smtClean="0"/>
          </a:p>
          <a:p>
            <a:pPr lvl="2">
              <a:spcAft>
                <a:spcPts val="0"/>
              </a:spcAft>
            </a:pPr>
            <a:r>
              <a:rPr lang="de-AT" dirty="0"/>
              <a:t>Verbindlichkeiten, die im eigenen Namen, aber für Rechnung eines Dritten eingegangen werden: </a:t>
            </a:r>
          </a:p>
          <a:p>
            <a:pPr marL="274320" lvl="2" indent="0">
              <a:spcAft>
                <a:spcPts val="0"/>
              </a:spcAft>
              <a:buNone/>
            </a:pPr>
            <a:endParaRPr lang="de-AT" sz="800" dirty="0" smtClean="0"/>
          </a:p>
          <a:p>
            <a:pPr lvl="3">
              <a:spcAft>
                <a:spcPts val="600"/>
              </a:spcAft>
            </a:pPr>
            <a:r>
              <a:rPr lang="de-AT" sz="1800" dirty="0" smtClean="0"/>
              <a:t>der </a:t>
            </a:r>
            <a:r>
              <a:rPr lang="de-AT" sz="1800" b="1" dirty="0" smtClean="0">
                <a:solidFill>
                  <a:schemeClr val="accent1"/>
                </a:solidFill>
              </a:rPr>
              <a:t>rechtlich Verpflichtete </a:t>
            </a:r>
            <a:r>
              <a:rPr lang="de-AT" sz="1800" dirty="0" smtClean="0"/>
              <a:t>hat eine Verbindlichkeit zu passivieren. Der Rückgriffs- oder Erstattungsanspruch ist zu aktivieren.</a:t>
            </a:r>
          </a:p>
          <a:p>
            <a:pPr lvl="3">
              <a:spcAft>
                <a:spcPts val="600"/>
              </a:spcAft>
            </a:pPr>
            <a:r>
              <a:rPr lang="de-AT" sz="1800" dirty="0" smtClean="0"/>
              <a:t>der </a:t>
            </a:r>
            <a:r>
              <a:rPr lang="de-AT" sz="1800" b="1" dirty="0" smtClean="0">
                <a:solidFill>
                  <a:schemeClr val="accent1"/>
                </a:solidFill>
              </a:rPr>
              <a:t>wirtschaftlich Verpflichtete </a:t>
            </a:r>
            <a:r>
              <a:rPr lang="de-AT" sz="1800" dirty="0" smtClean="0"/>
              <a:t>muss eine Risikovorsorge durch die Passivierung einer Verbindlichkeitsrückstellung treffen.</a:t>
            </a:r>
          </a:p>
          <a:p>
            <a:pPr lvl="3">
              <a:spcAft>
                <a:spcPts val="600"/>
              </a:spcAft>
            </a:pPr>
            <a:r>
              <a:rPr lang="de-AT" sz="1800" dirty="0" smtClean="0"/>
              <a:t>im Ergebnis entspricht dies beim wirtschaftlich Verpflichteten einer Zuordnung nach </a:t>
            </a:r>
            <a:r>
              <a:rPr lang="de-AT" sz="1800" b="1" dirty="0" smtClean="0">
                <a:solidFill>
                  <a:schemeClr val="accent1"/>
                </a:solidFill>
              </a:rPr>
              <a:t>wirtschaftlicher Betrachtung</a:t>
            </a:r>
            <a:r>
              <a:rPr lang="de-AT" sz="1800" dirty="0" smtClean="0"/>
              <a:t>, allerdings mit dem Unterschied, dass der rechtlich Verpflichtete nicht durch den Grundsatz des wirtschaftlichen Gehalts entlastet wird</a:t>
            </a:r>
            <a:r>
              <a:rPr lang="de-AT" sz="1800" dirty="0"/>
              <a:t>!</a:t>
            </a:r>
            <a:endParaRPr lang="de-AT" sz="1800" dirty="0" smtClean="0"/>
          </a:p>
          <a:p>
            <a:pPr lvl="3">
              <a:spcAft>
                <a:spcPts val="0"/>
              </a:spcAft>
            </a:pPr>
            <a:r>
              <a:rPr lang="de-AT" sz="1800" dirty="0"/>
              <a:t>u</a:t>
            </a:r>
            <a:r>
              <a:rPr lang="de-AT" sz="1800" dirty="0" smtClean="0"/>
              <a:t>nberührt bleibt die Berücksichtigung etwaiger Ausgleichs- oder Rückgriffsrechte iRd Bewertung von Rückstellungen!</a:t>
            </a:r>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15</a:t>
            </a:fld>
            <a:endParaRPr lang="de-AT"/>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91116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609600"/>
          </a:xfrm>
        </p:spPr>
        <p:txBody>
          <a:bodyPr/>
          <a:lstStyle/>
          <a:p>
            <a:r>
              <a:rPr lang="de-AT" dirty="0" smtClean="0"/>
              <a:t>Allgemeine Bilanzierungs- und Bewertungsvorschriften</a:t>
            </a:r>
            <a:br>
              <a:rPr lang="de-AT" dirty="0" smtClean="0"/>
            </a:br>
            <a:endParaRPr lang="de-AT" sz="2000" dirty="0">
              <a:solidFill>
                <a:schemeClr val="tx2"/>
              </a:solidFill>
              <a:latin typeface="Georgia" pitchFamily="18" charset="0"/>
              <a:ea typeface="+mn-ea"/>
              <a:cs typeface="+mn-cs"/>
            </a:endParaRPr>
          </a:p>
        </p:txBody>
      </p:sp>
      <p:sp>
        <p:nvSpPr>
          <p:cNvPr id="3" name="Content Placeholder 2"/>
          <p:cNvSpPr>
            <a:spLocks noGrp="1"/>
          </p:cNvSpPr>
          <p:nvPr>
            <p:ph sz="quarter" idx="15"/>
          </p:nvPr>
        </p:nvSpPr>
        <p:spPr>
          <a:xfrm>
            <a:off x="533400" y="1600200"/>
            <a:ext cx="8229600" cy="4724400"/>
          </a:xfrm>
        </p:spPr>
        <p:txBody>
          <a:bodyPr/>
          <a:lstStyle/>
          <a:p>
            <a:pPr marL="0" lvl="1">
              <a:buNone/>
            </a:pPr>
            <a:r>
              <a:rPr lang="de-AT" b="1" dirty="0" smtClean="0">
                <a:solidFill>
                  <a:schemeClr val="tx2"/>
                </a:solidFill>
              </a:rPr>
              <a:t>Grundsatz </a:t>
            </a:r>
            <a:r>
              <a:rPr lang="de-AT" b="1" dirty="0">
                <a:solidFill>
                  <a:schemeClr val="tx2"/>
                </a:solidFill>
              </a:rPr>
              <a:t>der Wesentlichkeit</a:t>
            </a:r>
          </a:p>
          <a:p>
            <a:pPr marL="274320" lvl="2" indent="0">
              <a:spcAft>
                <a:spcPts val="600"/>
              </a:spcAft>
              <a:buNone/>
            </a:pPr>
            <a:endParaRPr lang="de-AT" sz="800" dirty="0" smtClean="0"/>
          </a:p>
          <a:p>
            <a:pPr lvl="1">
              <a:spcAft>
                <a:spcPts val="0"/>
              </a:spcAft>
            </a:pPr>
            <a:r>
              <a:rPr lang="de-AT" dirty="0"/>
              <a:t>„</a:t>
            </a:r>
            <a:r>
              <a:rPr lang="de-AT" i="1" dirty="0"/>
              <a:t>Die Anforderungen an den Jahresabschluss in Bezug auf </a:t>
            </a:r>
            <a:r>
              <a:rPr lang="de-AT" i="1" dirty="0">
                <a:solidFill>
                  <a:schemeClr val="accent1"/>
                </a:solidFill>
              </a:rPr>
              <a:t>Darstellung</a:t>
            </a:r>
            <a:r>
              <a:rPr lang="de-AT" i="1" dirty="0"/>
              <a:t> und </a:t>
            </a:r>
            <a:r>
              <a:rPr lang="de-AT" i="1" dirty="0">
                <a:solidFill>
                  <a:schemeClr val="accent1"/>
                </a:solidFill>
              </a:rPr>
              <a:t>Offenlegung</a:t>
            </a:r>
            <a:r>
              <a:rPr lang="de-AT" i="1" dirty="0"/>
              <a:t> müssen nicht erfüllt werden, wenn die Wirkung ihrer Einhaltung unwesentlich ist</a:t>
            </a:r>
            <a:r>
              <a:rPr lang="de-AT" dirty="0"/>
              <a:t>.“</a:t>
            </a:r>
          </a:p>
          <a:p>
            <a:pPr marL="274320" lvl="2" indent="0">
              <a:spcAft>
                <a:spcPts val="300"/>
              </a:spcAft>
              <a:buNone/>
            </a:pPr>
            <a:endParaRPr lang="de-AT" sz="800" dirty="0" smtClean="0"/>
          </a:p>
          <a:p>
            <a:pPr lvl="3">
              <a:spcAft>
                <a:spcPts val="300"/>
              </a:spcAft>
            </a:pPr>
            <a:r>
              <a:rPr lang="de-AT" dirty="0" smtClean="0"/>
              <a:t>Mitgliedstaatenwahlrecht zur Einschränkung auf Darstellung und Offenlegung wurde in Anspruch genommen</a:t>
            </a:r>
          </a:p>
          <a:p>
            <a:pPr lvl="3">
              <a:spcAft>
                <a:spcPts val="300"/>
              </a:spcAft>
            </a:pPr>
            <a:endParaRPr lang="de-AT" sz="800" dirty="0" smtClean="0"/>
          </a:p>
          <a:p>
            <a:pPr lvl="3">
              <a:spcAft>
                <a:spcPts val="300"/>
              </a:spcAft>
            </a:pPr>
            <a:r>
              <a:rPr lang="de-AT" dirty="0" smtClean="0"/>
              <a:t>im </a:t>
            </a:r>
            <a:r>
              <a:rPr lang="de-AT" dirty="0"/>
              <a:t>Bereich des </a:t>
            </a:r>
            <a:r>
              <a:rPr lang="de-AT" dirty="0">
                <a:solidFill>
                  <a:schemeClr val="accent1"/>
                </a:solidFill>
              </a:rPr>
              <a:t>Ansatzes</a:t>
            </a:r>
            <a:r>
              <a:rPr lang="de-AT" dirty="0"/>
              <a:t>, der </a:t>
            </a:r>
            <a:r>
              <a:rPr lang="de-AT" dirty="0">
                <a:solidFill>
                  <a:schemeClr val="accent1"/>
                </a:solidFill>
              </a:rPr>
              <a:t>Bewertung</a:t>
            </a:r>
            <a:r>
              <a:rPr lang="de-AT" dirty="0"/>
              <a:t> und der </a:t>
            </a:r>
            <a:r>
              <a:rPr lang="de-AT" dirty="0">
                <a:solidFill>
                  <a:schemeClr val="accent1"/>
                </a:solidFill>
              </a:rPr>
              <a:t>Konsolidierung</a:t>
            </a:r>
            <a:r>
              <a:rPr lang="de-AT" dirty="0"/>
              <a:t> soll es dabei bleiben, dass die Möglichkeiten der Anwendung des Wesentlichkeitsgrundsatzes einzelfallbezogen im Gesetz geregelt </a:t>
            </a:r>
            <a:r>
              <a:rPr lang="de-AT" dirty="0" smtClean="0"/>
              <a:t>werden</a:t>
            </a:r>
          </a:p>
          <a:p>
            <a:pPr marL="548640" lvl="3" indent="0">
              <a:spcAft>
                <a:spcPts val="300"/>
              </a:spcAft>
              <a:buNone/>
            </a:pPr>
            <a:endParaRPr lang="de-AT" sz="800" dirty="0" smtClean="0"/>
          </a:p>
          <a:p>
            <a:pPr lvl="4">
              <a:spcAft>
                <a:spcPts val="300"/>
              </a:spcAft>
            </a:pPr>
            <a:r>
              <a:rPr lang="de-AT" dirty="0" smtClean="0"/>
              <a:t>einheitliche </a:t>
            </a:r>
            <a:r>
              <a:rPr lang="de-AT" dirty="0"/>
              <a:t>Begriffsbildung im </a:t>
            </a:r>
            <a:r>
              <a:rPr lang="de-AT" dirty="0" smtClean="0"/>
              <a:t>UGB</a:t>
            </a:r>
            <a:endParaRPr lang="de-AT" dirty="0"/>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16</a:t>
            </a:fld>
            <a:endParaRPr lang="de-AT"/>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4200007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609600"/>
          </a:xfrm>
        </p:spPr>
        <p:txBody>
          <a:bodyPr/>
          <a:lstStyle/>
          <a:p>
            <a:r>
              <a:rPr lang="de-AT" dirty="0" smtClean="0"/>
              <a:t>Allgemeine Bilanzierungs- und Bewertungsvorschriften</a:t>
            </a:r>
            <a:br>
              <a:rPr lang="de-AT" dirty="0" smtClean="0"/>
            </a:br>
            <a:endParaRPr lang="de-AT" sz="2000" dirty="0">
              <a:solidFill>
                <a:schemeClr val="tx2"/>
              </a:solidFill>
              <a:latin typeface="Georgia" pitchFamily="18" charset="0"/>
              <a:ea typeface="+mn-ea"/>
              <a:cs typeface="+mn-cs"/>
            </a:endParaRPr>
          </a:p>
        </p:txBody>
      </p:sp>
      <p:sp>
        <p:nvSpPr>
          <p:cNvPr id="3" name="Content Placeholder 2"/>
          <p:cNvSpPr>
            <a:spLocks noGrp="1"/>
          </p:cNvSpPr>
          <p:nvPr>
            <p:ph sz="quarter" idx="15"/>
          </p:nvPr>
        </p:nvSpPr>
        <p:spPr>
          <a:xfrm>
            <a:off x="533400" y="1600200"/>
            <a:ext cx="8382000" cy="4724400"/>
          </a:xfrm>
        </p:spPr>
        <p:txBody>
          <a:bodyPr/>
          <a:lstStyle/>
          <a:p>
            <a:pPr>
              <a:spcAft>
                <a:spcPts val="600"/>
              </a:spcAft>
            </a:pPr>
            <a:r>
              <a:rPr lang="de-AT" b="1" dirty="0" smtClean="0">
                <a:solidFill>
                  <a:schemeClr val="accent1"/>
                </a:solidFill>
              </a:rPr>
              <a:t>Overriding Principle (</a:t>
            </a:r>
            <a:r>
              <a:rPr lang="de-AT" b="1" i="1" dirty="0" smtClean="0">
                <a:solidFill>
                  <a:schemeClr val="accent1"/>
                </a:solidFill>
              </a:rPr>
              <a:t>true and fair view</a:t>
            </a:r>
            <a:r>
              <a:rPr lang="de-AT" b="1" dirty="0" smtClean="0">
                <a:solidFill>
                  <a:schemeClr val="accent1"/>
                </a:solidFill>
              </a:rPr>
              <a:t>)</a:t>
            </a:r>
            <a:endParaRPr lang="de-AT" sz="800" b="1" dirty="0" smtClean="0">
              <a:solidFill>
                <a:schemeClr val="tx2"/>
              </a:solidFill>
            </a:endParaRPr>
          </a:p>
          <a:p>
            <a:pPr>
              <a:spcAft>
                <a:spcPts val="600"/>
              </a:spcAft>
            </a:pPr>
            <a:endParaRPr lang="de-AT" sz="800" b="1" i="1" dirty="0" smtClean="0">
              <a:solidFill>
                <a:schemeClr val="tx2"/>
              </a:solidFill>
            </a:endParaRPr>
          </a:p>
          <a:p>
            <a:pPr marL="285750" indent="-285750">
              <a:spcAft>
                <a:spcPts val="600"/>
              </a:spcAft>
              <a:buFont typeface="Arial" panose="020B0604020202020204" pitchFamily="34" charset="0"/>
              <a:buChar char="•"/>
            </a:pPr>
            <a:r>
              <a:rPr lang="de-AT" dirty="0" smtClean="0"/>
              <a:t>In </a:t>
            </a:r>
            <a:r>
              <a:rPr lang="de-AT" dirty="0"/>
              <a:t>Ausnahmefällen brauchen </a:t>
            </a:r>
            <a:r>
              <a:rPr lang="de-AT" dirty="0" smtClean="0"/>
              <a:t>Einzelbestimmungen </a:t>
            </a:r>
            <a:r>
              <a:rPr lang="de-AT" dirty="0"/>
              <a:t>nicht angewendet werden, wenn deren Anwendung dem </a:t>
            </a:r>
            <a:r>
              <a:rPr lang="de-AT" dirty="0" smtClean="0"/>
              <a:t>möglichst getreuen Bild der VFE-Lage des Unternehmens widersprechen würde (bisher: nur Anhangangabe möglich)</a:t>
            </a:r>
          </a:p>
          <a:p>
            <a:pPr marL="285750" indent="-285750">
              <a:spcAft>
                <a:spcPts val="600"/>
              </a:spcAft>
              <a:buFont typeface="Arial" panose="020B0604020202020204" pitchFamily="34" charset="0"/>
              <a:buChar char="•"/>
            </a:pPr>
            <a:endParaRPr lang="de-AT" sz="800" dirty="0"/>
          </a:p>
          <a:p>
            <a:pPr lvl="3">
              <a:spcAft>
                <a:spcPts val="600"/>
              </a:spcAft>
              <a:buNone/>
            </a:pPr>
            <a:r>
              <a:rPr lang="de-AT" dirty="0" smtClean="0">
                <a:sym typeface="Wingdings" pitchFamily="2" charset="2"/>
              </a:rPr>
              <a:t> </a:t>
            </a:r>
            <a:r>
              <a:rPr lang="de-AT" dirty="0" smtClean="0"/>
              <a:t>Verordnungsermächtigung </a:t>
            </a:r>
            <a:r>
              <a:rPr lang="de-AT" dirty="0"/>
              <a:t>des BMJ in Abstimmung mit dem BMF zur Definition </a:t>
            </a:r>
            <a:r>
              <a:rPr lang="de-AT" dirty="0" smtClean="0"/>
              <a:t>dieser Ausnahmefälle, </a:t>
            </a:r>
            <a:r>
              <a:rPr lang="de-AT" dirty="0"/>
              <a:t>die eine Abweichung erfordern</a:t>
            </a:r>
          </a:p>
          <a:p>
            <a:pPr>
              <a:spcAft>
                <a:spcPts val="600"/>
              </a:spcAft>
            </a:pPr>
            <a:endParaRPr lang="de-AT" dirty="0"/>
          </a:p>
          <a:p>
            <a:pPr>
              <a:spcAft>
                <a:spcPts val="600"/>
              </a:spcAft>
            </a:pPr>
            <a:endParaRPr lang="de-AT" dirty="0" smtClean="0"/>
          </a:p>
        </p:txBody>
      </p:sp>
      <p:sp>
        <p:nvSpPr>
          <p:cNvPr id="7" name="Footer Placeholder 11"/>
          <p:cNvSpPr>
            <a:spLocks noGrp="1"/>
          </p:cNvSpPr>
          <p:nvPr>
            <p:ph type="ftr" sz="quarter" idx="18"/>
          </p:nvPr>
        </p:nvSpPr>
        <p:spPr>
          <a:xfrm>
            <a:off x="530352" y="6324600"/>
            <a:ext cx="5260848" cy="150876"/>
          </a:xfrm>
        </p:spPr>
        <p:txBody>
          <a:bodyPr/>
          <a:lstStyle/>
          <a:p>
            <a:pPr algn="l"/>
            <a:r>
              <a:rPr lang="en-GB" dirty="0"/>
              <a:t>RÄG 2014</a:t>
            </a:r>
          </a:p>
        </p:txBody>
      </p:sp>
      <p:sp>
        <p:nvSpPr>
          <p:cNvPr id="8" name="Slide Number Placeholder 9"/>
          <p:cNvSpPr txBox="1">
            <a:spLocks/>
          </p:cNvSpPr>
          <p:nvPr/>
        </p:nvSpPr>
        <p:spPr>
          <a:xfrm>
            <a:off x="7086600" y="6477000"/>
            <a:ext cx="1527048" cy="152400"/>
          </a:xfrm>
          <a:prstGeom prst="rect">
            <a:avLst/>
          </a:prstGeom>
        </p:spPr>
        <p:txBody>
          <a:bodyPr lIns="0" tIns="0" rIns="0" bIns="0"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Slide </a:t>
            </a:r>
            <a:fld id="{8FAE2A21-86B9-453A-8A77-BC7BFEF0AE24}" type="slidenum">
              <a:rPr kumimoji="0" lang="de-AT" sz="10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de-AT"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1820159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Allgemeine Bilanzierungs- und Bewertungsvorschriften</a:t>
            </a:r>
            <a:br>
              <a:rPr lang="de-AT" dirty="0" smtClean="0"/>
            </a:br>
            <a:endParaRPr lang="de-AT" b="0" i="0" dirty="0"/>
          </a:p>
        </p:txBody>
      </p:sp>
      <p:sp>
        <p:nvSpPr>
          <p:cNvPr id="3" name="Content Placeholder 2"/>
          <p:cNvSpPr>
            <a:spLocks noGrp="1"/>
          </p:cNvSpPr>
          <p:nvPr>
            <p:ph sz="quarter" idx="15"/>
          </p:nvPr>
        </p:nvSpPr>
        <p:spPr>
          <a:xfrm>
            <a:off x="533400" y="1600200"/>
            <a:ext cx="8305800" cy="4800600"/>
          </a:xfrm>
        </p:spPr>
        <p:txBody>
          <a:bodyPr/>
          <a:lstStyle/>
          <a:p>
            <a:pPr marL="0" lvl="1">
              <a:buNone/>
            </a:pPr>
            <a:r>
              <a:rPr lang="de-AT" b="1" dirty="0" smtClean="0">
                <a:solidFill>
                  <a:schemeClr val="tx2"/>
                </a:solidFill>
              </a:rPr>
              <a:t>Grundsatz </a:t>
            </a:r>
            <a:r>
              <a:rPr lang="de-AT" b="1" dirty="0">
                <a:solidFill>
                  <a:schemeClr val="tx2"/>
                </a:solidFill>
              </a:rPr>
              <a:t>der verlässlichen Schätzung</a:t>
            </a:r>
          </a:p>
          <a:p>
            <a:pPr marL="0" lvl="1" indent="0">
              <a:spcAft>
                <a:spcPts val="0"/>
              </a:spcAft>
              <a:buNone/>
            </a:pPr>
            <a:endParaRPr lang="de-AT" b="1" dirty="0" smtClean="0"/>
          </a:p>
          <a:p>
            <a:pPr lvl="2">
              <a:spcAft>
                <a:spcPts val="600"/>
              </a:spcAft>
            </a:pPr>
            <a:r>
              <a:rPr lang="de-AT" dirty="0" smtClean="0"/>
              <a:t>Ist </a:t>
            </a:r>
            <a:r>
              <a:rPr lang="de-AT" dirty="0"/>
              <a:t>die Bestimmung des Wertes nur auf Basis </a:t>
            </a:r>
            <a:r>
              <a:rPr lang="de-AT" dirty="0" smtClean="0"/>
              <a:t>von Schätzungen </a:t>
            </a:r>
            <a:r>
              <a:rPr lang="de-AT" dirty="0"/>
              <a:t>möglich, so müssen diese auf </a:t>
            </a:r>
            <a:r>
              <a:rPr lang="de-AT" dirty="0" smtClean="0"/>
              <a:t>einer umsichtigen </a:t>
            </a:r>
            <a:r>
              <a:rPr lang="de-AT" dirty="0"/>
              <a:t>Beurteilung </a:t>
            </a:r>
            <a:r>
              <a:rPr lang="de-AT" dirty="0" smtClean="0"/>
              <a:t>beruhen</a:t>
            </a:r>
          </a:p>
          <a:p>
            <a:pPr marL="274320" lvl="2" indent="0">
              <a:spcAft>
                <a:spcPts val="600"/>
              </a:spcAft>
              <a:buNone/>
            </a:pPr>
            <a:endParaRPr lang="de-AT" sz="1400" dirty="0" smtClean="0"/>
          </a:p>
          <a:p>
            <a:pPr lvl="2">
              <a:spcAft>
                <a:spcPts val="600"/>
              </a:spcAft>
            </a:pPr>
            <a:r>
              <a:rPr lang="de-AT" dirty="0" smtClean="0"/>
              <a:t>Liegen </a:t>
            </a:r>
            <a:r>
              <a:rPr lang="de-AT" dirty="0"/>
              <a:t>statistisch ermittelbare Erfahrungswerte aus </a:t>
            </a:r>
            <a:r>
              <a:rPr lang="de-AT" dirty="0" smtClean="0"/>
              <a:t>gleichen Sachverhalten </a:t>
            </a:r>
            <a:r>
              <a:rPr lang="de-AT" dirty="0"/>
              <a:t>vor, sind diese </a:t>
            </a:r>
            <a:r>
              <a:rPr lang="de-AT" dirty="0" smtClean="0"/>
              <a:t>heranzuziehen</a:t>
            </a:r>
          </a:p>
          <a:p>
            <a:pPr lvl="2">
              <a:spcAft>
                <a:spcPts val="600"/>
              </a:spcAft>
            </a:pPr>
            <a:endParaRPr lang="de-AT" sz="800" dirty="0" smtClean="0"/>
          </a:p>
          <a:p>
            <a:pPr lvl="3">
              <a:spcAft>
                <a:spcPts val="600"/>
              </a:spcAft>
            </a:pPr>
            <a:r>
              <a:rPr lang="de-AT" dirty="0" smtClean="0"/>
              <a:t>wesentliche Voraussetzung </a:t>
            </a:r>
            <a:r>
              <a:rPr lang="de-AT" dirty="0"/>
              <a:t>für </a:t>
            </a:r>
            <a:r>
              <a:rPr lang="de-AT" dirty="0" smtClean="0"/>
              <a:t>die erhoffte steuerliche </a:t>
            </a:r>
            <a:r>
              <a:rPr lang="de-AT" dirty="0"/>
              <a:t>Anerkennung </a:t>
            </a:r>
            <a:r>
              <a:rPr lang="de-AT" dirty="0" smtClean="0"/>
              <a:t>von Pauschalrückstellungen </a:t>
            </a:r>
            <a:r>
              <a:rPr lang="de-AT" dirty="0"/>
              <a:t>und </a:t>
            </a:r>
            <a:r>
              <a:rPr lang="de-AT" dirty="0" smtClean="0"/>
              <a:t>Pauschalwertberichtigungen</a:t>
            </a:r>
          </a:p>
          <a:p>
            <a:pPr lvl="3">
              <a:buNone/>
            </a:pPr>
            <a:endParaRPr lang="de-AT" b="1" dirty="0" smtClean="0"/>
          </a:p>
          <a:p>
            <a:pPr lvl="3"/>
            <a:endParaRPr lang="de-AT" dirty="0" smtClean="0"/>
          </a:p>
        </p:txBody>
      </p:sp>
      <p:sp>
        <p:nvSpPr>
          <p:cNvPr id="10" name="Slide Number Placeholder 9"/>
          <p:cNvSpPr>
            <a:spLocks noGrp="1"/>
          </p:cNvSpPr>
          <p:nvPr>
            <p:ph type="sldNum" sz="quarter" idx="18"/>
          </p:nvPr>
        </p:nvSpPr>
        <p:spPr/>
        <p:txBody>
          <a:bodyPr/>
          <a:lstStyle/>
          <a:p>
            <a:r>
              <a:rPr lang="de-AT" dirty="0" smtClean="0"/>
              <a:t>Slide </a:t>
            </a:r>
            <a:fld id="{8FAE2A21-86B9-453A-8A77-BC7BFEF0AE24}" type="slidenum">
              <a:rPr lang="de-AT" smtClean="0"/>
              <a:pPr/>
              <a:t>18</a:t>
            </a:fld>
            <a:endParaRPr lang="de-AT" dirty="0"/>
          </a:p>
        </p:txBody>
      </p:sp>
      <p:sp>
        <p:nvSpPr>
          <p:cNvPr id="8"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7"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3332915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209800"/>
            <a:ext cx="8534400" cy="3733800"/>
          </a:xfrm>
        </p:spPr>
        <p:txBody>
          <a:bodyPr/>
          <a:lstStyle/>
          <a:p>
            <a:pPr marL="12700" indent="-12700">
              <a:buClr>
                <a:schemeClr val="bg1"/>
              </a:buClr>
            </a:pPr>
            <a:r>
              <a:rPr lang="de-AT" dirty="0" smtClean="0"/>
              <a:t>Bilanzierung latenter Steuern</a:t>
            </a:r>
            <a:endParaRPr lang="en-US" dirty="0" smtClean="0"/>
          </a:p>
        </p:txBody>
      </p:sp>
      <p:sp>
        <p:nvSpPr>
          <p:cNvPr id="11" name="Footer Placeholder 10"/>
          <p:cNvSpPr>
            <a:spLocks noGrp="1"/>
          </p:cNvSpPr>
          <p:nvPr>
            <p:ph type="ftr" sz="quarter" idx="3"/>
          </p:nvPr>
        </p:nvSpPr>
        <p:spPr/>
        <p:txBody>
          <a:bodyPr/>
          <a:lstStyle/>
          <a:p>
            <a:r>
              <a:rPr lang="en-US" dirty="0" smtClean="0">
                <a:solidFill>
                  <a:srgbClr val="FFFFFF"/>
                </a:solidFill>
              </a:rPr>
              <a:t>RÄG 2014</a:t>
            </a:r>
            <a:endParaRPr lang="en-US" dirty="0">
              <a:solidFill>
                <a:srgbClr val="FFFFFF"/>
              </a:solidFill>
            </a:endParaRPr>
          </a:p>
        </p:txBody>
      </p:sp>
      <p:sp>
        <p:nvSpPr>
          <p:cNvPr id="8" name="Date Placeholder 9"/>
          <p:cNvSpPr>
            <a:spLocks noGrp="1"/>
          </p:cNvSpPr>
          <p:nvPr>
            <p:ph type="dt" sz="half" idx="4294967295"/>
          </p:nvPr>
        </p:nvSpPr>
        <p:spPr>
          <a:xfrm>
            <a:off x="7086600" y="6324600"/>
            <a:ext cx="1524000" cy="152400"/>
          </a:xfrm>
          <a:prstGeom prst="rect">
            <a:avLst/>
          </a:prstGeom>
        </p:spPr>
        <p:txBody>
          <a:bodyPr/>
          <a:lstStyle/>
          <a:p>
            <a:r>
              <a:rPr lang="de-DE" dirty="0" smtClean="0">
                <a:solidFill>
                  <a:srgbClr val="FFFFFF"/>
                </a:solidFill>
              </a:rPr>
              <a:t>Jänner 2015</a:t>
            </a:r>
            <a:endParaRPr lang="en-US" dirty="0">
              <a:solidFill>
                <a:srgbClr val="FFFFFF"/>
              </a:solidFill>
            </a:endParaRPr>
          </a:p>
        </p:txBody>
      </p:sp>
      <p:sp>
        <p:nvSpPr>
          <p:cNvPr id="14" name="Slide Number Placeholder 8"/>
          <p:cNvSpPr>
            <a:spLocks noGrp="1"/>
          </p:cNvSpPr>
          <p:nvPr>
            <p:ph type="sldNum" sz="quarter" idx="4294967295"/>
          </p:nvPr>
        </p:nvSpPr>
        <p:spPr>
          <a:xfrm>
            <a:off x="7086600" y="6477000"/>
            <a:ext cx="1527048" cy="152400"/>
          </a:xfrm>
          <a:prstGeom prst="rect">
            <a:avLst/>
          </a:prstGeom>
        </p:spPr>
        <p:txBody>
          <a:bodyPr/>
          <a:lstStyle/>
          <a:p>
            <a:fld id="{9EBD5762-3BDC-484D-9503-7EA6D5A9A8CE}" type="slidenum">
              <a:rPr lang="en-US" smtClean="0">
                <a:solidFill>
                  <a:srgbClr val="FFFFFF"/>
                </a:solidFill>
              </a:rPr>
              <a:pPr/>
              <a:t>19</a:t>
            </a:fld>
            <a:endParaRPr lang="en-US" dirty="0">
              <a:solidFill>
                <a:srgbClr val="FFFFFF"/>
              </a:solidFill>
            </a:endParaRPr>
          </a:p>
        </p:txBody>
      </p:sp>
    </p:spTree>
    <p:extLst>
      <p:ext uri="{BB962C8B-B14F-4D97-AF65-F5344CB8AC3E}">
        <p14:creationId xmlns:p14="http://schemas.microsoft.com/office/powerpoint/2010/main" val="4189211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Agenda</a:t>
            </a:r>
            <a:endParaRPr lang="de-AT" dirty="0"/>
          </a:p>
        </p:txBody>
      </p:sp>
      <p:sp>
        <p:nvSpPr>
          <p:cNvPr id="3" name="Content Placeholder 2"/>
          <p:cNvSpPr>
            <a:spLocks noGrp="1"/>
          </p:cNvSpPr>
          <p:nvPr>
            <p:ph sz="quarter" idx="15"/>
          </p:nvPr>
        </p:nvSpPr>
        <p:spPr>
          <a:xfrm>
            <a:off x="533400" y="1447800"/>
            <a:ext cx="8077200" cy="4038600"/>
          </a:xfrm>
        </p:spPr>
        <p:txBody>
          <a:bodyPr/>
          <a:lstStyle/>
          <a:p>
            <a:pPr marL="68580" indent="-342900">
              <a:buFont typeface="Arial" pitchFamily="34" charset="0"/>
              <a:buChar char="•"/>
            </a:pPr>
            <a:r>
              <a:rPr lang="de-AT" dirty="0" smtClean="0"/>
              <a:t>Hintergrund</a:t>
            </a:r>
          </a:p>
          <a:p>
            <a:pPr marL="68580" indent="-342900">
              <a:buFont typeface="Arial" pitchFamily="34" charset="0"/>
              <a:buChar char="•"/>
            </a:pPr>
            <a:r>
              <a:rPr lang="de-AT" dirty="0" smtClean="0"/>
              <a:t>Allgemeine Rechnungslegungsvorschriften</a:t>
            </a:r>
          </a:p>
          <a:p>
            <a:pPr marL="617220" lvl="2" indent="-342900">
              <a:buFont typeface="Symbol" pitchFamily="18" charset="2"/>
              <a:buChar char="-"/>
            </a:pPr>
            <a:r>
              <a:rPr lang="de-AT" dirty="0" smtClean="0"/>
              <a:t>Rechnungslegungspflicht</a:t>
            </a:r>
          </a:p>
          <a:p>
            <a:pPr marL="617220" lvl="2" indent="-342900">
              <a:buFont typeface="Symbol" pitchFamily="18" charset="2"/>
              <a:buChar char="-"/>
            </a:pPr>
            <a:r>
              <a:rPr lang="de-AT" dirty="0" smtClean="0"/>
              <a:t>Definitionen</a:t>
            </a:r>
          </a:p>
          <a:p>
            <a:pPr marL="617220" lvl="2" indent="-342900">
              <a:buFont typeface="Symbol" pitchFamily="18" charset="2"/>
              <a:buChar char="-"/>
            </a:pPr>
            <a:r>
              <a:rPr lang="de-AT" dirty="0" smtClean="0"/>
              <a:t>Größenklassen</a:t>
            </a:r>
          </a:p>
          <a:p>
            <a:pPr marL="68580" indent="-342900">
              <a:buFont typeface="Arial" pitchFamily="34" charset="0"/>
              <a:buChar char="•"/>
            </a:pPr>
            <a:r>
              <a:rPr lang="de-AT" dirty="0" smtClean="0"/>
              <a:t>Bilanzierung und Bewertung</a:t>
            </a:r>
          </a:p>
          <a:p>
            <a:pPr marL="617220" lvl="2" indent="-342900">
              <a:buFont typeface="Symbol" pitchFamily="18" charset="2"/>
              <a:buChar char="-"/>
            </a:pPr>
            <a:r>
              <a:rPr lang="de-AT" dirty="0" smtClean="0"/>
              <a:t>Allgemeine Bilanzierungs- und Bewertungsvorschriften</a:t>
            </a:r>
          </a:p>
          <a:p>
            <a:pPr marL="617220" lvl="2" indent="-342900">
              <a:buFont typeface="Symbol" pitchFamily="18" charset="2"/>
              <a:buChar char="-"/>
            </a:pPr>
            <a:r>
              <a:rPr lang="de-AT" dirty="0" smtClean="0"/>
              <a:t>Latente Steuern</a:t>
            </a:r>
          </a:p>
          <a:p>
            <a:pPr marL="617220" lvl="2" indent="-342900">
              <a:buFont typeface="Symbol" pitchFamily="18" charset="2"/>
              <a:buChar char="-"/>
            </a:pPr>
            <a:r>
              <a:rPr lang="de-AT" dirty="0" smtClean="0"/>
              <a:t>Sonstige Ansatz- und Bewertungsvorschriften (Firmenwert, Herstellungskosten, Disagio, unversteuerte Rücklagen, eigene Anteile, Zuschreibungspflicht, Rückstellungen)</a:t>
            </a:r>
          </a:p>
          <a:p>
            <a:pPr marL="274320" lvl="2" indent="0">
              <a:buNone/>
            </a:pPr>
            <a:endParaRPr lang="de-AT" dirty="0" smtClean="0"/>
          </a:p>
        </p:txBody>
      </p:sp>
      <p:sp>
        <p:nvSpPr>
          <p:cNvPr id="10" name="Slide Number Placeholder 9"/>
          <p:cNvSpPr>
            <a:spLocks noGrp="1"/>
          </p:cNvSpPr>
          <p:nvPr>
            <p:ph type="sldNum" sz="quarter" idx="18"/>
          </p:nvPr>
        </p:nvSpPr>
        <p:spPr/>
        <p:txBody>
          <a:bodyPr/>
          <a:lstStyle/>
          <a:p>
            <a:r>
              <a:rPr lang="de-AT" dirty="0" smtClean="0"/>
              <a:t>Slide </a:t>
            </a:r>
            <a:fld id="{8FAE2A21-86B9-453A-8A77-BC7BFEF0AE24}" type="slidenum">
              <a:rPr lang="de-AT" smtClean="0"/>
              <a:pPr/>
              <a:t>2</a:t>
            </a:fld>
            <a:endParaRPr lang="de-AT" dirty="0"/>
          </a:p>
        </p:txBody>
      </p:sp>
      <p:sp>
        <p:nvSpPr>
          <p:cNvPr id="7" name="Footer Placeholder 5"/>
          <p:cNvSpPr txBox="1">
            <a:spLocks/>
          </p:cNvSpPr>
          <p:nvPr/>
        </p:nvSpPr>
        <p:spPr>
          <a:xfrm>
            <a:off x="530352" y="6324600"/>
            <a:ext cx="4346448" cy="152400"/>
          </a:xfrm>
          <a:prstGeom prst="rect">
            <a:avLst/>
          </a:prstGeom>
        </p:spPr>
        <p:txBody>
          <a:bodyPr vert="horz" lIns="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Arial" pitchFamily="34" charset="0"/>
                <a:cs typeface="Arial" pitchFamily="34" charset="0"/>
              </a:rPr>
              <a:t>RÄG</a:t>
            </a:r>
            <a:r>
              <a:rPr kumimoji="0" lang="en-GB" sz="1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2014</a:t>
            </a:r>
            <a:endParaRPr kumimoji="0" lang="en-GB"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8"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17667295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274320">
              <a:spcBef>
                <a:spcPts val="0"/>
              </a:spcBef>
              <a:spcAft>
                <a:spcPts val="900"/>
              </a:spcAft>
            </a:pPr>
            <a:r>
              <a:rPr lang="de-AT" dirty="0" smtClean="0"/>
              <a:t>Bilanzierung und Bewertung</a:t>
            </a:r>
            <a:br>
              <a:rPr lang="de-AT" dirty="0" smtClean="0"/>
            </a:br>
            <a:r>
              <a:rPr lang="de-AT" sz="2000" b="0" i="0" dirty="0">
                <a:solidFill>
                  <a:srgbClr val="000000"/>
                </a:solidFill>
                <a:latin typeface="Georgia" pitchFamily="18" charset="0"/>
                <a:ea typeface="+mn-ea"/>
                <a:cs typeface="+mn-cs"/>
              </a:rPr>
              <a:t/>
            </a:r>
            <a:br>
              <a:rPr lang="de-AT" sz="2000" b="0" i="0" dirty="0">
                <a:solidFill>
                  <a:srgbClr val="000000"/>
                </a:solidFill>
                <a:latin typeface="Georgia" pitchFamily="18" charset="0"/>
                <a:ea typeface="+mn-ea"/>
                <a:cs typeface="+mn-cs"/>
              </a:rPr>
            </a:br>
            <a:endParaRPr lang="de-AT" b="0" i="0" dirty="0"/>
          </a:p>
        </p:txBody>
      </p:sp>
      <p:sp>
        <p:nvSpPr>
          <p:cNvPr id="3" name="Content Placeholder 2"/>
          <p:cNvSpPr>
            <a:spLocks noGrp="1"/>
          </p:cNvSpPr>
          <p:nvPr>
            <p:ph sz="quarter" idx="15"/>
          </p:nvPr>
        </p:nvSpPr>
        <p:spPr>
          <a:xfrm>
            <a:off x="533400" y="1447800"/>
            <a:ext cx="8077200" cy="4876800"/>
          </a:xfrm>
        </p:spPr>
        <p:txBody>
          <a:bodyPr/>
          <a:lstStyle/>
          <a:p>
            <a:pPr marL="0" lvl="1">
              <a:spcAft>
                <a:spcPts val="600"/>
              </a:spcAft>
              <a:buNone/>
            </a:pPr>
            <a:r>
              <a:rPr lang="de-AT" b="1" dirty="0" smtClean="0">
                <a:solidFill>
                  <a:schemeClr val="tx2"/>
                </a:solidFill>
              </a:rPr>
              <a:t>Latente Steuern</a:t>
            </a:r>
          </a:p>
          <a:p>
            <a:pPr marL="0" lvl="1">
              <a:spcAft>
                <a:spcPts val="600"/>
              </a:spcAft>
              <a:buNone/>
            </a:pPr>
            <a:endParaRPr lang="de-AT" sz="800" b="1" dirty="0" smtClean="0">
              <a:solidFill>
                <a:schemeClr val="tx2"/>
              </a:solidFill>
            </a:endParaRPr>
          </a:p>
          <a:p>
            <a:pPr lvl="1">
              <a:spcAft>
                <a:spcPts val="0"/>
              </a:spcAft>
            </a:pPr>
            <a:r>
              <a:rPr lang="de-AT" dirty="0" smtClean="0"/>
              <a:t>Bilanzorientiertes (temporary) Konzept – Vorbild § 274 dHGB</a:t>
            </a:r>
          </a:p>
          <a:p>
            <a:pPr marL="0" lvl="1" indent="0">
              <a:spcAft>
                <a:spcPts val="0"/>
              </a:spcAft>
              <a:buNone/>
            </a:pPr>
            <a:endParaRPr lang="de-AT" sz="1000" dirty="0" smtClean="0"/>
          </a:p>
          <a:p>
            <a:pPr lvl="2">
              <a:spcAft>
                <a:spcPts val="0"/>
              </a:spcAft>
            </a:pPr>
            <a:r>
              <a:rPr lang="de-AT" dirty="0" smtClean="0"/>
              <a:t>Berücksichtigung künftiger steuerlicher Be- und Entlastungen aus temporären Differenzen in Vermögens-und Schuldposten sowie RAP, die aus Ansatz- und Bewertungsunterschieden zwischen UGB und Steuerbilanz stammen</a:t>
            </a:r>
          </a:p>
          <a:p>
            <a:pPr marL="0" lvl="1" indent="0">
              <a:spcAft>
                <a:spcPts val="0"/>
              </a:spcAft>
              <a:buNone/>
            </a:pPr>
            <a:endParaRPr lang="de-AT" sz="1000" dirty="0" smtClean="0"/>
          </a:p>
          <a:p>
            <a:pPr lvl="2">
              <a:spcAft>
                <a:spcPts val="0"/>
              </a:spcAft>
            </a:pPr>
            <a:r>
              <a:rPr lang="de-AT" dirty="0" smtClean="0"/>
              <a:t>umfangreichere Berücksichtigung von Steuerlatenzen</a:t>
            </a:r>
          </a:p>
          <a:p>
            <a:pPr lvl="3">
              <a:spcAft>
                <a:spcPts val="0"/>
              </a:spcAft>
            </a:pPr>
            <a:r>
              <a:rPr lang="de-AT" dirty="0" smtClean="0"/>
              <a:t>erfolgsneutral entstandene Differenzen</a:t>
            </a:r>
          </a:p>
          <a:p>
            <a:pPr lvl="3">
              <a:spcAft>
                <a:spcPts val="0"/>
              </a:spcAft>
            </a:pPr>
            <a:r>
              <a:rPr lang="de-AT" dirty="0" smtClean="0"/>
              <a:t>quasi-permanente Differenzen (teilweise)</a:t>
            </a:r>
          </a:p>
          <a:p>
            <a:pPr marL="548640" lvl="3" indent="0">
              <a:spcAft>
                <a:spcPts val="0"/>
              </a:spcAft>
              <a:buNone/>
            </a:pPr>
            <a:endParaRPr lang="de-AT" sz="1000" dirty="0" smtClean="0"/>
          </a:p>
          <a:p>
            <a:pPr lvl="2">
              <a:spcAft>
                <a:spcPts val="0"/>
              </a:spcAft>
            </a:pPr>
            <a:r>
              <a:rPr lang="de-AT" dirty="0" smtClean="0"/>
              <a:t>da auch steuerliche </a:t>
            </a:r>
            <a:r>
              <a:rPr lang="de-AT" dirty="0"/>
              <a:t>Verlustvorträge </a:t>
            </a:r>
            <a:r>
              <a:rPr lang="de-AT" dirty="0" smtClean="0"/>
              <a:t>einen wirtschaftlichen Vorteil verkörpern (zukünftige Steuerentlastung), kann dieser Vorteil nach den Regelungen des RÄG 2014 wahlweise aktiviert werden</a:t>
            </a:r>
            <a:endParaRPr lang="de-AT" dirty="0"/>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20</a:t>
            </a:fld>
            <a:endParaRPr lang="de-AT"/>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117297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Bilanzierung und Bewertung</a:t>
            </a:r>
            <a:endParaRPr lang="en-US" dirty="0"/>
          </a:p>
        </p:txBody>
      </p:sp>
      <p:sp>
        <p:nvSpPr>
          <p:cNvPr id="3" name="Content Placeholder 2"/>
          <p:cNvSpPr>
            <a:spLocks noGrp="1"/>
          </p:cNvSpPr>
          <p:nvPr>
            <p:ph sz="quarter" idx="15"/>
          </p:nvPr>
        </p:nvSpPr>
        <p:spPr>
          <a:xfrm>
            <a:off x="533400" y="1447800"/>
            <a:ext cx="8077200" cy="4953000"/>
          </a:xfrm>
        </p:spPr>
        <p:txBody>
          <a:bodyPr/>
          <a:lstStyle/>
          <a:p>
            <a:pPr marL="0" lvl="1">
              <a:spcAft>
                <a:spcPts val="1800"/>
              </a:spcAft>
              <a:buNone/>
            </a:pPr>
            <a:r>
              <a:rPr lang="de-AT" b="1" dirty="0" smtClean="0">
                <a:solidFill>
                  <a:schemeClr val="tx2"/>
                </a:solidFill>
              </a:rPr>
              <a:t>Latente </a:t>
            </a:r>
            <a:r>
              <a:rPr lang="de-AT" b="1" dirty="0">
                <a:solidFill>
                  <a:schemeClr val="tx2"/>
                </a:solidFill>
              </a:rPr>
              <a:t>Steuern </a:t>
            </a:r>
            <a:endParaRPr lang="de-AT" b="1" dirty="0" smtClean="0">
              <a:solidFill>
                <a:schemeClr val="tx2"/>
              </a:solidFill>
            </a:endParaRPr>
          </a:p>
          <a:p>
            <a:pPr marL="0" lvl="1">
              <a:spcAft>
                <a:spcPts val="1800"/>
              </a:spcAft>
              <a:buNone/>
            </a:pPr>
            <a:r>
              <a:rPr lang="de-AT" sz="1800" dirty="0" smtClean="0"/>
              <a:t>Latente </a:t>
            </a:r>
            <a:r>
              <a:rPr lang="de-AT" sz="1800" dirty="0"/>
              <a:t>Steuern sind nicht zu berücksichtigen, soweit sie entstehen </a:t>
            </a:r>
          </a:p>
          <a:p>
            <a:pPr marL="68580" indent="-342900">
              <a:spcAft>
                <a:spcPts val="1200"/>
              </a:spcAft>
              <a:buFont typeface="+mj-lt"/>
              <a:buAutoNum type="arabicPeriod"/>
            </a:pPr>
            <a:r>
              <a:rPr lang="de-AT" sz="1800" dirty="0" smtClean="0"/>
              <a:t>aus </a:t>
            </a:r>
            <a:r>
              <a:rPr lang="de-AT" sz="1800" dirty="0"/>
              <a:t>dem erstmaligen Ansatz eines </a:t>
            </a:r>
            <a:r>
              <a:rPr lang="de-AT" sz="1800" b="1" dirty="0">
                <a:solidFill>
                  <a:schemeClr val="accent1"/>
                </a:solidFill>
              </a:rPr>
              <a:t>Geschäfts(Firmen)werts</a:t>
            </a:r>
            <a:r>
              <a:rPr lang="de-AT" sz="1800" dirty="0"/>
              <a:t>; </a:t>
            </a:r>
            <a:r>
              <a:rPr lang="de-AT" sz="1800" dirty="0" smtClean="0"/>
              <a:t>oder</a:t>
            </a:r>
            <a:endParaRPr lang="en-US" sz="1800" dirty="0"/>
          </a:p>
          <a:p>
            <a:pPr marL="342900" indent="-342900">
              <a:buFont typeface="+mj-lt"/>
              <a:buAutoNum type="arabicPeriod"/>
            </a:pPr>
            <a:r>
              <a:rPr lang="de-AT" sz="1800" dirty="0"/>
              <a:t>aus dem </a:t>
            </a:r>
            <a:r>
              <a:rPr lang="de-AT" sz="1800" b="1" dirty="0">
                <a:solidFill>
                  <a:schemeClr val="accent1"/>
                </a:solidFill>
              </a:rPr>
              <a:t>erstmaligen </a:t>
            </a:r>
            <a:r>
              <a:rPr lang="de-AT" sz="1800" b="1" dirty="0" smtClean="0">
                <a:solidFill>
                  <a:schemeClr val="accent1"/>
                </a:solidFill>
              </a:rPr>
              <a:t>Ansatz (initial recognition) </a:t>
            </a:r>
            <a:r>
              <a:rPr lang="de-AT" sz="1800" dirty="0"/>
              <a:t>eines Vermögenswerts oder einer Schuld bei einem Geschäftsvorfall, der </a:t>
            </a:r>
          </a:p>
          <a:p>
            <a:pPr marL="548640" lvl="3" indent="0">
              <a:buNone/>
            </a:pPr>
            <a:r>
              <a:rPr lang="de-AT" sz="1600" dirty="0"/>
              <a:t>a) keine Umgründung im Sinn des § 202 Abs. 2 oder Übernahme im Sinn des § 203 </a:t>
            </a:r>
            <a:r>
              <a:rPr lang="de-AT" sz="1600" dirty="0" smtClean="0"/>
              <a:t>Abs </a:t>
            </a:r>
            <a:r>
              <a:rPr lang="de-AT" sz="1600" dirty="0"/>
              <a:t>5 ist, und </a:t>
            </a:r>
          </a:p>
          <a:p>
            <a:pPr marL="548640" lvl="3" indent="0">
              <a:spcAft>
                <a:spcPts val="1200"/>
              </a:spcAft>
              <a:buNone/>
            </a:pPr>
            <a:r>
              <a:rPr lang="de-AT" sz="1600" dirty="0"/>
              <a:t>b) zum Zeitpunkt des Geschäftsvorfalls weder das bilanzielle Ergebnis vor Steuern noch das zu versteuernde Ergebnis (den steuerlichen Verlust) beeinflusst; </a:t>
            </a:r>
          </a:p>
          <a:p>
            <a:pPr marL="342900" indent="-342900">
              <a:buFont typeface="+mj-lt"/>
              <a:buAutoNum type="arabicPeriod"/>
            </a:pPr>
            <a:r>
              <a:rPr lang="de-AT" sz="1800" dirty="0" smtClean="0"/>
              <a:t>in </a:t>
            </a:r>
            <a:r>
              <a:rPr lang="de-AT" sz="1800" dirty="0"/>
              <a:t>Verbindung mit </a:t>
            </a:r>
            <a:r>
              <a:rPr lang="de-AT" sz="1800" b="1" dirty="0">
                <a:solidFill>
                  <a:schemeClr val="accent1"/>
                </a:solidFill>
              </a:rPr>
              <a:t>Anteilen an Tochterunternehmen</a:t>
            </a:r>
            <a:r>
              <a:rPr lang="de-AT" sz="1800" dirty="0"/>
              <a:t>, assoziierten Unternehmen oder Gemeinschaftsunternehmen im Sinn des § 262 Abs. 1, wenn das Mutterunternehmen in der Lage ist, den zeitlichen Verlauf der Auflösung der temporären Differenzen zu steuern, und es wahrscheinlich ist, dass sich die temporäre Differenz in absehbarer Zeit nicht auflösen wird. </a:t>
            </a:r>
            <a:endParaRPr lang="de-AT" sz="1800" b="1" dirty="0">
              <a:solidFill>
                <a:schemeClr val="tx2"/>
              </a:solidFill>
            </a:endParaRPr>
          </a:p>
        </p:txBody>
      </p:sp>
      <p:sp>
        <p:nvSpPr>
          <p:cNvPr id="5" name="Slide Number Placeholder 4"/>
          <p:cNvSpPr>
            <a:spLocks noGrp="1"/>
          </p:cNvSpPr>
          <p:nvPr>
            <p:ph type="sldNum" sz="quarter" idx="18"/>
          </p:nvPr>
        </p:nvSpPr>
        <p:spPr/>
        <p:txBody>
          <a:bodyPr/>
          <a:lstStyle/>
          <a:p>
            <a:r>
              <a:rPr lang="de-AT" smtClean="0"/>
              <a:t>Slide </a:t>
            </a:r>
            <a:fld id="{8FAE2A21-86B9-453A-8A77-BC7BFEF0AE24}" type="slidenum">
              <a:rPr lang="de-AT" smtClean="0"/>
              <a:pPr/>
              <a:t>21</a:t>
            </a:fld>
            <a:endParaRPr lang="de-AT" dirty="0"/>
          </a:p>
        </p:txBody>
      </p:sp>
      <p:sp>
        <p:nvSpPr>
          <p:cNvPr id="6" name="Footer Placeholder 5"/>
          <p:cNvSpPr>
            <a:spLocks noGrp="1"/>
          </p:cNvSpPr>
          <p:nvPr>
            <p:ph type="ftr" sz="quarter" idx="3"/>
          </p:nvPr>
        </p:nvSpPr>
        <p:spPr/>
        <p:txBody>
          <a:bodyPr/>
          <a:lstStyle/>
          <a:p>
            <a:r>
              <a:rPr lang="en-GB" dirty="0" smtClean="0"/>
              <a:t>RÄG 2014</a:t>
            </a:r>
            <a:endParaRPr lang="en-GB" dirty="0"/>
          </a:p>
        </p:txBody>
      </p:sp>
      <p:sp>
        <p:nvSpPr>
          <p:cNvPr id="8"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20508599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274320">
              <a:spcBef>
                <a:spcPts val="0"/>
              </a:spcBef>
              <a:spcAft>
                <a:spcPts val="900"/>
              </a:spcAft>
            </a:pPr>
            <a:r>
              <a:rPr lang="de-AT" dirty="0" smtClean="0"/>
              <a:t>Bilanzierung und Bewertung</a:t>
            </a:r>
            <a:br>
              <a:rPr lang="de-AT" dirty="0" smtClean="0"/>
            </a:br>
            <a:r>
              <a:rPr lang="de-AT" sz="2000" b="0" i="0" dirty="0">
                <a:solidFill>
                  <a:srgbClr val="000000"/>
                </a:solidFill>
                <a:latin typeface="Georgia" pitchFamily="18" charset="0"/>
                <a:ea typeface="+mn-ea"/>
                <a:cs typeface="+mn-cs"/>
              </a:rPr>
              <a:t/>
            </a:r>
            <a:br>
              <a:rPr lang="de-AT" sz="2000" b="0" i="0" dirty="0">
                <a:solidFill>
                  <a:srgbClr val="000000"/>
                </a:solidFill>
                <a:latin typeface="Georgia" pitchFamily="18" charset="0"/>
                <a:ea typeface="+mn-ea"/>
                <a:cs typeface="+mn-cs"/>
              </a:rPr>
            </a:br>
            <a:endParaRPr lang="de-AT" b="0" i="0" dirty="0"/>
          </a:p>
        </p:txBody>
      </p:sp>
      <p:sp>
        <p:nvSpPr>
          <p:cNvPr id="3" name="Content Placeholder 2"/>
          <p:cNvSpPr>
            <a:spLocks noGrp="1"/>
          </p:cNvSpPr>
          <p:nvPr>
            <p:ph sz="quarter" idx="15"/>
          </p:nvPr>
        </p:nvSpPr>
        <p:spPr>
          <a:xfrm>
            <a:off x="533400" y="1447800"/>
            <a:ext cx="8077200" cy="5029200"/>
          </a:xfrm>
        </p:spPr>
        <p:txBody>
          <a:bodyPr/>
          <a:lstStyle/>
          <a:p>
            <a:pPr marL="0" lvl="1">
              <a:spcAft>
                <a:spcPts val="600"/>
              </a:spcAft>
              <a:buNone/>
            </a:pPr>
            <a:r>
              <a:rPr lang="de-AT" b="1" dirty="0" smtClean="0">
                <a:solidFill>
                  <a:schemeClr val="tx2"/>
                </a:solidFill>
              </a:rPr>
              <a:t>Latente Steuern</a:t>
            </a:r>
          </a:p>
          <a:p>
            <a:pPr marL="0" lvl="1">
              <a:spcAft>
                <a:spcPts val="600"/>
              </a:spcAft>
              <a:buNone/>
            </a:pPr>
            <a:endParaRPr lang="de-AT" sz="800" b="1" dirty="0" smtClean="0">
              <a:solidFill>
                <a:schemeClr val="tx2"/>
              </a:solidFill>
            </a:endParaRPr>
          </a:p>
          <a:p>
            <a:pPr lvl="1">
              <a:spcAft>
                <a:spcPts val="0"/>
              </a:spcAft>
            </a:pPr>
            <a:r>
              <a:rPr lang="de-AT" dirty="0" smtClean="0"/>
              <a:t>Gesamtdifferenzenbetrachtung</a:t>
            </a:r>
          </a:p>
          <a:p>
            <a:pPr marL="0" lvl="1" indent="0">
              <a:spcAft>
                <a:spcPts val="0"/>
              </a:spcAft>
              <a:buNone/>
            </a:pPr>
            <a:endParaRPr lang="de-AT" sz="1000" dirty="0" smtClean="0"/>
          </a:p>
          <a:p>
            <a:pPr lvl="2">
              <a:spcAft>
                <a:spcPts val="0"/>
              </a:spcAft>
            </a:pPr>
            <a:r>
              <a:rPr lang="de-AT" dirty="0" smtClean="0"/>
              <a:t>setzt zunächst die Ermittlung aller aktiven und passiven Differenzen voraus</a:t>
            </a:r>
          </a:p>
          <a:p>
            <a:pPr marL="0" lvl="1" indent="0">
              <a:spcAft>
                <a:spcPts val="0"/>
              </a:spcAft>
              <a:buNone/>
            </a:pPr>
            <a:endParaRPr lang="de-AT" sz="1000" dirty="0" smtClean="0"/>
          </a:p>
          <a:p>
            <a:pPr lvl="3">
              <a:spcAft>
                <a:spcPts val="0"/>
              </a:spcAft>
            </a:pPr>
            <a:r>
              <a:rPr lang="de-AT" dirty="0" smtClean="0"/>
              <a:t>Überhang der aktiven Differenzen</a:t>
            </a:r>
          </a:p>
          <a:p>
            <a:pPr marL="1257300" lvl="4" indent="-266700">
              <a:spcAft>
                <a:spcPts val="0"/>
              </a:spcAft>
            </a:pPr>
            <a:r>
              <a:rPr lang="de-AT" dirty="0" smtClean="0"/>
              <a:t>Aktivierungspflicht für </a:t>
            </a:r>
            <a:r>
              <a:rPr lang="de-AT" dirty="0"/>
              <a:t>mittelgroße und große </a:t>
            </a:r>
            <a:r>
              <a:rPr lang="de-AT" dirty="0" smtClean="0"/>
              <a:t>Gesellschaften</a:t>
            </a:r>
          </a:p>
          <a:p>
            <a:pPr marL="1257300" lvl="4" indent="-266700">
              <a:spcAft>
                <a:spcPts val="0"/>
              </a:spcAft>
            </a:pPr>
            <a:r>
              <a:rPr lang="de-AT" dirty="0" smtClean="0"/>
              <a:t>Aktivierungswahlrecht für kleine Gesellschaften</a:t>
            </a:r>
          </a:p>
          <a:p>
            <a:pPr marL="0" lvl="1" indent="0">
              <a:spcAft>
                <a:spcPts val="0"/>
              </a:spcAft>
              <a:buNone/>
            </a:pPr>
            <a:endParaRPr lang="de-AT" sz="1000" dirty="0" smtClean="0"/>
          </a:p>
          <a:p>
            <a:pPr lvl="3">
              <a:spcAft>
                <a:spcPts val="0"/>
              </a:spcAft>
            </a:pPr>
            <a:r>
              <a:rPr lang="de-AT" dirty="0" smtClean="0"/>
              <a:t>Überhang der passiven Differenzen</a:t>
            </a:r>
          </a:p>
          <a:p>
            <a:pPr marL="1257300" lvl="4" indent="-266700">
              <a:spcAft>
                <a:spcPts val="0"/>
              </a:spcAft>
            </a:pPr>
            <a:r>
              <a:rPr lang="de-AT" dirty="0"/>
              <a:t>Passivierungspflicht für alle Gesellschaften </a:t>
            </a:r>
          </a:p>
          <a:p>
            <a:pPr marL="548640" lvl="3" indent="0">
              <a:spcAft>
                <a:spcPts val="0"/>
              </a:spcAft>
              <a:buNone/>
            </a:pPr>
            <a:endParaRPr lang="de-AT" sz="1000" dirty="0" smtClean="0"/>
          </a:p>
          <a:p>
            <a:pPr lvl="3">
              <a:spcAft>
                <a:spcPts val="0"/>
              </a:spcAft>
            </a:pPr>
            <a:r>
              <a:rPr lang="de-AT" dirty="0" smtClean="0"/>
              <a:t>unklar ist die Berücksichtigung von Verlustvorträgen</a:t>
            </a:r>
          </a:p>
          <a:p>
            <a:pPr marL="1257300" lvl="4" indent="-266700">
              <a:spcAft>
                <a:spcPts val="0"/>
              </a:spcAft>
            </a:pPr>
            <a:r>
              <a:rPr lang="de-AT" dirty="0"/>
              <a:t>Berücksichtigung zumindest in jener Höhe, die erforderlich ist, um einen Überhang der passiven Differenzen auszugleichen?</a:t>
            </a:r>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22</a:t>
            </a:fld>
            <a:endParaRPr lang="de-AT"/>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31163525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274320">
              <a:spcBef>
                <a:spcPts val="0"/>
              </a:spcBef>
              <a:spcAft>
                <a:spcPts val="900"/>
              </a:spcAft>
            </a:pPr>
            <a:r>
              <a:rPr lang="de-AT" dirty="0" smtClean="0"/>
              <a:t>Bilanzierung und Bewertung</a:t>
            </a:r>
            <a:br>
              <a:rPr lang="de-AT" dirty="0" smtClean="0"/>
            </a:br>
            <a:r>
              <a:rPr lang="de-AT" sz="2000" b="0" i="0" dirty="0">
                <a:solidFill>
                  <a:srgbClr val="000000"/>
                </a:solidFill>
                <a:latin typeface="Georgia" pitchFamily="18" charset="0"/>
                <a:ea typeface="+mn-ea"/>
                <a:cs typeface="+mn-cs"/>
              </a:rPr>
              <a:t/>
            </a:r>
            <a:br>
              <a:rPr lang="de-AT" sz="2000" b="0" i="0" dirty="0">
                <a:solidFill>
                  <a:srgbClr val="000000"/>
                </a:solidFill>
                <a:latin typeface="Georgia" pitchFamily="18" charset="0"/>
                <a:ea typeface="+mn-ea"/>
                <a:cs typeface="+mn-cs"/>
              </a:rPr>
            </a:br>
            <a:endParaRPr lang="de-AT" b="0" i="0" dirty="0"/>
          </a:p>
        </p:txBody>
      </p:sp>
      <p:sp>
        <p:nvSpPr>
          <p:cNvPr id="3" name="Content Placeholder 2"/>
          <p:cNvSpPr>
            <a:spLocks noGrp="1"/>
          </p:cNvSpPr>
          <p:nvPr>
            <p:ph sz="quarter" idx="15"/>
          </p:nvPr>
        </p:nvSpPr>
        <p:spPr>
          <a:xfrm>
            <a:off x="533400" y="1447800"/>
            <a:ext cx="8077200" cy="4876800"/>
          </a:xfrm>
        </p:spPr>
        <p:txBody>
          <a:bodyPr/>
          <a:lstStyle/>
          <a:p>
            <a:pPr marL="0" lvl="1">
              <a:spcAft>
                <a:spcPts val="1800"/>
              </a:spcAft>
              <a:buNone/>
            </a:pPr>
            <a:r>
              <a:rPr lang="de-AT" b="1" dirty="0" smtClean="0">
                <a:solidFill>
                  <a:schemeClr val="tx2"/>
                </a:solidFill>
              </a:rPr>
              <a:t>Latente Steuern</a:t>
            </a:r>
            <a:endParaRPr lang="de-AT" sz="800" dirty="0" smtClean="0"/>
          </a:p>
          <a:p>
            <a:pPr lvl="1">
              <a:spcAft>
                <a:spcPts val="0"/>
              </a:spcAft>
            </a:pPr>
            <a:r>
              <a:rPr lang="de-AT" dirty="0" smtClean="0"/>
              <a:t>Bewertung in Höhe der voraussichtlichen Steuerbe- und -entlastung;</a:t>
            </a:r>
          </a:p>
          <a:p>
            <a:pPr lvl="1">
              <a:spcAft>
                <a:spcPts val="0"/>
              </a:spcAft>
            </a:pPr>
            <a:endParaRPr lang="de-AT" sz="800" dirty="0" smtClean="0"/>
          </a:p>
          <a:p>
            <a:pPr lvl="2">
              <a:spcAft>
                <a:spcPts val="0"/>
              </a:spcAft>
            </a:pPr>
            <a:r>
              <a:rPr lang="de-AT" dirty="0" smtClean="0"/>
              <a:t>zukünftiger Steuersatz</a:t>
            </a:r>
          </a:p>
          <a:p>
            <a:pPr marL="274320" lvl="2" indent="0">
              <a:spcAft>
                <a:spcPts val="0"/>
              </a:spcAft>
              <a:buNone/>
            </a:pPr>
            <a:endParaRPr lang="de-AT" sz="800" dirty="0" smtClean="0"/>
          </a:p>
          <a:p>
            <a:pPr lvl="2">
              <a:spcAft>
                <a:spcPts val="0"/>
              </a:spcAft>
            </a:pPr>
            <a:r>
              <a:rPr lang="de-AT" dirty="0" smtClean="0"/>
              <a:t>keine Abzinsung</a:t>
            </a:r>
          </a:p>
          <a:p>
            <a:pPr marL="274320" lvl="2" indent="0">
              <a:spcAft>
                <a:spcPts val="0"/>
              </a:spcAft>
              <a:buNone/>
            </a:pPr>
            <a:endParaRPr lang="de-AT" sz="1600" dirty="0" smtClean="0"/>
          </a:p>
          <a:p>
            <a:pPr lvl="1">
              <a:spcAft>
                <a:spcPts val="0"/>
              </a:spcAft>
            </a:pPr>
            <a:r>
              <a:rPr lang="de-AT" dirty="0" smtClean="0"/>
              <a:t>neuer </a:t>
            </a:r>
            <a:r>
              <a:rPr lang="de-AT" dirty="0"/>
              <a:t>Bilanzposten „</a:t>
            </a:r>
            <a:r>
              <a:rPr lang="de-AT" i="1" dirty="0"/>
              <a:t>aktive latente Steuern</a:t>
            </a:r>
            <a:r>
              <a:rPr lang="de-AT" dirty="0"/>
              <a:t>“ </a:t>
            </a:r>
            <a:r>
              <a:rPr lang="en-US" dirty="0"/>
              <a:t>(§ 224 Abs 2 D) </a:t>
            </a:r>
            <a:endParaRPr lang="de-AT" dirty="0"/>
          </a:p>
          <a:p>
            <a:pPr marL="0" lvl="1" indent="0">
              <a:spcAft>
                <a:spcPts val="0"/>
              </a:spcAft>
              <a:buNone/>
            </a:pPr>
            <a:endParaRPr lang="de-AT" sz="1600" dirty="0" smtClean="0"/>
          </a:p>
          <a:p>
            <a:pPr lvl="1">
              <a:spcAft>
                <a:spcPts val="0"/>
              </a:spcAft>
            </a:pPr>
            <a:r>
              <a:rPr lang="de-AT" dirty="0" smtClean="0"/>
              <a:t>Eine Saldierung ist nicht vorzunehmen, soweit eine Aufrechnung rechtlich nicht möglich ist (zB für latente Steuern ausländischer Betriebsstätten in DBA-Staaten)</a:t>
            </a:r>
          </a:p>
          <a:p>
            <a:pPr marL="0" lvl="1" indent="0">
              <a:spcAft>
                <a:spcPts val="0"/>
              </a:spcAft>
              <a:buNone/>
            </a:pPr>
            <a:endParaRPr lang="de-AT" sz="1600" dirty="0" smtClean="0"/>
          </a:p>
          <a:p>
            <a:pPr lvl="1">
              <a:spcAft>
                <a:spcPts val="0"/>
              </a:spcAft>
            </a:pPr>
            <a:r>
              <a:rPr lang="de-AT" dirty="0"/>
              <a:t>Ausschüttungssperre für Aktivsaldo</a:t>
            </a:r>
          </a:p>
          <a:p>
            <a:pPr lvl="1">
              <a:spcAft>
                <a:spcPts val="0"/>
              </a:spcAft>
              <a:buNone/>
            </a:pPr>
            <a:endParaRPr lang="de-AT" sz="800" dirty="0"/>
          </a:p>
          <a:p>
            <a:pPr lvl="2">
              <a:spcAft>
                <a:spcPts val="0"/>
              </a:spcAft>
            </a:pPr>
            <a:r>
              <a:rPr lang="de-AT" dirty="0"/>
              <a:t>Verschiebung von § 226 Abs 2 UGB in § 235 Z 2 UGB</a:t>
            </a:r>
          </a:p>
          <a:p>
            <a:pPr lvl="1">
              <a:spcAft>
                <a:spcPts val="0"/>
              </a:spcAft>
            </a:pPr>
            <a:endParaRPr lang="de-AT" sz="800" dirty="0" smtClean="0"/>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23</a:t>
            </a:fld>
            <a:endParaRPr lang="de-AT"/>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16986147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Bilanzierung und Bewertung</a:t>
            </a:r>
            <a:endParaRPr lang="en-US" dirty="0"/>
          </a:p>
        </p:txBody>
      </p:sp>
      <p:sp>
        <p:nvSpPr>
          <p:cNvPr id="3" name="Content Placeholder 2"/>
          <p:cNvSpPr>
            <a:spLocks noGrp="1"/>
          </p:cNvSpPr>
          <p:nvPr>
            <p:ph sz="quarter" idx="15"/>
          </p:nvPr>
        </p:nvSpPr>
        <p:spPr>
          <a:xfrm>
            <a:off x="533400" y="1447800"/>
            <a:ext cx="8077200" cy="4800600"/>
          </a:xfrm>
        </p:spPr>
        <p:txBody>
          <a:bodyPr/>
          <a:lstStyle/>
          <a:p>
            <a:pPr marL="0" lvl="1">
              <a:spcAft>
                <a:spcPts val="0"/>
              </a:spcAft>
              <a:buNone/>
            </a:pPr>
            <a:r>
              <a:rPr lang="de-AT" b="1" dirty="0">
                <a:solidFill>
                  <a:schemeClr val="tx2"/>
                </a:solidFill>
              </a:rPr>
              <a:t>Latente Steuern </a:t>
            </a:r>
            <a:r>
              <a:rPr lang="de-AT" b="1" dirty="0" smtClean="0">
                <a:solidFill>
                  <a:schemeClr val="tx2"/>
                </a:solidFill>
              </a:rPr>
              <a:t>– Übergangsregelungen</a:t>
            </a:r>
            <a:endParaRPr lang="en-US" dirty="0"/>
          </a:p>
          <a:p>
            <a:pPr>
              <a:spcAft>
                <a:spcPts val="600"/>
              </a:spcAft>
            </a:pPr>
            <a:r>
              <a:rPr lang="en-US" sz="1000" dirty="0" smtClean="0"/>
              <a:t> </a:t>
            </a:r>
            <a:endParaRPr lang="en-US" sz="1000" dirty="0"/>
          </a:p>
          <a:p>
            <a:pPr marL="444500" indent="-352425">
              <a:spcAft>
                <a:spcPts val="1200"/>
              </a:spcAft>
              <a:buFont typeface="Arial" panose="020B0604020202020204" pitchFamily="34" charset="0"/>
              <a:buChar char="•"/>
            </a:pPr>
            <a:r>
              <a:rPr lang="de-AT" dirty="0" smtClean="0"/>
              <a:t>Wenn der Ansatz aktiver latenter Steuern erforderlich ist, ist dieser Betrag, beginnend mit dem Jahr der erstmaligen Anwendung dieser Bestimmungen, über </a:t>
            </a:r>
            <a:r>
              <a:rPr lang="de-AT" b="1" dirty="0" smtClean="0">
                <a:solidFill>
                  <a:schemeClr val="accent1"/>
                </a:solidFill>
              </a:rPr>
              <a:t>längstens fünf Jahre </a:t>
            </a:r>
            <a:r>
              <a:rPr lang="de-AT" dirty="0" smtClean="0"/>
              <a:t>gleichmäßig zu verteilen. Dabei ist es zulässig, das Aktivum in voller Höhe anzusetzen, und den Unterschiedsbetrag unter den PRAP gesondert auszuweisen. </a:t>
            </a:r>
          </a:p>
          <a:p>
            <a:pPr marL="444500" indent="-352425">
              <a:spcAft>
                <a:spcPts val="1200"/>
              </a:spcAft>
              <a:buFont typeface="Arial" panose="020B0604020202020204" pitchFamily="34" charset="0"/>
              <a:buChar char="•"/>
            </a:pPr>
            <a:r>
              <a:rPr lang="de-AT" dirty="0" smtClean="0"/>
              <a:t>Wenn </a:t>
            </a:r>
            <a:r>
              <a:rPr lang="de-AT" dirty="0"/>
              <a:t>eine </a:t>
            </a:r>
            <a:r>
              <a:rPr lang="de-AT" b="1" dirty="0">
                <a:solidFill>
                  <a:schemeClr val="accent1"/>
                </a:solidFill>
              </a:rPr>
              <a:t>Zuführung zu den Rückstellungen </a:t>
            </a:r>
            <a:r>
              <a:rPr lang="de-AT" dirty="0"/>
              <a:t>für latente Steuern erforderlich ist, ist dieser Betrag über </a:t>
            </a:r>
            <a:r>
              <a:rPr lang="de-AT" b="1" dirty="0">
                <a:solidFill>
                  <a:schemeClr val="accent1"/>
                </a:solidFill>
              </a:rPr>
              <a:t>längstens fünf Jahre </a:t>
            </a:r>
            <a:r>
              <a:rPr lang="de-AT" dirty="0"/>
              <a:t>gleichmäßig verteilt nachzuholen. Dabei ist es zulässig, die Rückstellung in voller Höhe zu passivieren und einen ARAP zu aktivieren</a:t>
            </a:r>
          </a:p>
          <a:p>
            <a:pPr marL="444500" lvl="2" indent="-352425">
              <a:spcAft>
                <a:spcPts val="1200"/>
              </a:spcAft>
              <a:buFont typeface="Arial" panose="020B0604020202020204" pitchFamily="34" charset="0"/>
              <a:buChar char="•"/>
            </a:pPr>
            <a:r>
              <a:rPr lang="de-AT" dirty="0" smtClean="0"/>
              <a:t>Übergangsregelungen beziehen sich auf nachzuerfassende </a:t>
            </a:r>
            <a:r>
              <a:rPr lang="de-AT" dirty="0"/>
              <a:t>latente Steuern zum </a:t>
            </a:r>
            <a:r>
              <a:rPr lang="de-AT" b="1" dirty="0" smtClean="0">
                <a:solidFill>
                  <a:schemeClr val="accent1"/>
                </a:solidFill>
              </a:rPr>
              <a:t>01.01.2016</a:t>
            </a:r>
            <a:r>
              <a:rPr lang="de-AT" dirty="0" smtClean="0"/>
              <a:t>!</a:t>
            </a:r>
            <a:endParaRPr lang="de-AT" dirty="0"/>
          </a:p>
          <a:p>
            <a:endParaRPr lang="en-US" dirty="0"/>
          </a:p>
          <a:p>
            <a:endParaRPr lang="en-US" dirty="0"/>
          </a:p>
        </p:txBody>
      </p:sp>
      <p:sp>
        <p:nvSpPr>
          <p:cNvPr id="5" name="Slide Number Placeholder 4"/>
          <p:cNvSpPr>
            <a:spLocks noGrp="1"/>
          </p:cNvSpPr>
          <p:nvPr>
            <p:ph type="sldNum" sz="quarter" idx="18"/>
          </p:nvPr>
        </p:nvSpPr>
        <p:spPr/>
        <p:txBody>
          <a:bodyPr/>
          <a:lstStyle/>
          <a:p>
            <a:r>
              <a:rPr lang="de-AT" smtClean="0"/>
              <a:t>Slide </a:t>
            </a:r>
            <a:fld id="{8FAE2A21-86B9-453A-8A77-BC7BFEF0AE24}" type="slidenum">
              <a:rPr lang="de-AT" smtClean="0"/>
              <a:pPr/>
              <a:t>24</a:t>
            </a:fld>
            <a:endParaRPr lang="de-AT" dirty="0"/>
          </a:p>
        </p:txBody>
      </p:sp>
      <p:sp>
        <p:nvSpPr>
          <p:cNvPr id="6" name="Footer Placeholder 5"/>
          <p:cNvSpPr>
            <a:spLocks noGrp="1"/>
          </p:cNvSpPr>
          <p:nvPr>
            <p:ph type="ftr" sz="quarter" idx="3"/>
          </p:nvPr>
        </p:nvSpPr>
        <p:spPr/>
        <p:txBody>
          <a:bodyPr/>
          <a:lstStyle/>
          <a:p>
            <a:r>
              <a:rPr lang="en-GB" dirty="0" smtClean="0"/>
              <a:t>RÄG 2014</a:t>
            </a:r>
            <a:endParaRPr lang="en-GB" dirty="0"/>
          </a:p>
        </p:txBody>
      </p:sp>
      <p:sp>
        <p:nvSpPr>
          <p:cNvPr id="8"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30010772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209800"/>
            <a:ext cx="8458200" cy="3733800"/>
          </a:xfrm>
        </p:spPr>
        <p:txBody>
          <a:bodyPr/>
          <a:lstStyle/>
          <a:p>
            <a:pPr marL="12700" indent="-12700">
              <a:buClr>
                <a:schemeClr val="bg1"/>
              </a:buClr>
            </a:pPr>
            <a:r>
              <a:rPr lang="de-AT" dirty="0" smtClean="0"/>
              <a:t>Sonstige Ansatz- und Bewertungsvorschriften</a:t>
            </a:r>
          </a:p>
          <a:p>
            <a:pPr marL="457200" indent="-457200">
              <a:buClr>
                <a:schemeClr val="bg1"/>
              </a:buClr>
              <a:buFont typeface="Arial" pitchFamily="34" charset="0"/>
              <a:buChar char="•"/>
            </a:pPr>
            <a:endParaRPr lang="en-US" dirty="0" smtClean="0"/>
          </a:p>
        </p:txBody>
      </p:sp>
      <p:sp>
        <p:nvSpPr>
          <p:cNvPr id="11" name="Footer Placeholder 10"/>
          <p:cNvSpPr>
            <a:spLocks noGrp="1"/>
          </p:cNvSpPr>
          <p:nvPr>
            <p:ph type="ftr" sz="quarter" idx="3"/>
          </p:nvPr>
        </p:nvSpPr>
        <p:spPr/>
        <p:txBody>
          <a:bodyPr/>
          <a:lstStyle/>
          <a:p>
            <a:r>
              <a:rPr lang="en-US" dirty="0" smtClean="0">
                <a:solidFill>
                  <a:srgbClr val="FFFFFF"/>
                </a:solidFill>
              </a:rPr>
              <a:t>RÄG 2014 </a:t>
            </a:r>
            <a:endParaRPr lang="en-US" dirty="0">
              <a:solidFill>
                <a:srgbClr val="FFFFFF"/>
              </a:solidFill>
            </a:endParaRPr>
          </a:p>
        </p:txBody>
      </p:sp>
      <p:sp>
        <p:nvSpPr>
          <p:cNvPr id="8" name="Date Placeholder 9"/>
          <p:cNvSpPr>
            <a:spLocks noGrp="1"/>
          </p:cNvSpPr>
          <p:nvPr>
            <p:ph type="dt" sz="half" idx="4294967295"/>
          </p:nvPr>
        </p:nvSpPr>
        <p:spPr>
          <a:xfrm>
            <a:off x="7086600" y="6324600"/>
            <a:ext cx="1524000" cy="152400"/>
          </a:xfrm>
          <a:prstGeom prst="rect">
            <a:avLst/>
          </a:prstGeom>
        </p:spPr>
        <p:txBody>
          <a:bodyPr/>
          <a:lstStyle/>
          <a:p>
            <a:r>
              <a:rPr lang="de-DE" dirty="0" smtClean="0">
                <a:solidFill>
                  <a:srgbClr val="FFFFFF"/>
                </a:solidFill>
              </a:rPr>
              <a:t>Jänner 2015</a:t>
            </a:r>
            <a:endParaRPr lang="en-US" dirty="0">
              <a:solidFill>
                <a:srgbClr val="FFFFFF"/>
              </a:solidFill>
            </a:endParaRPr>
          </a:p>
        </p:txBody>
      </p:sp>
      <p:sp>
        <p:nvSpPr>
          <p:cNvPr id="14" name="Slide Number Placeholder 8"/>
          <p:cNvSpPr>
            <a:spLocks noGrp="1"/>
          </p:cNvSpPr>
          <p:nvPr>
            <p:ph type="sldNum" sz="quarter" idx="4294967295"/>
          </p:nvPr>
        </p:nvSpPr>
        <p:spPr>
          <a:xfrm>
            <a:off x="7086600" y="6477000"/>
            <a:ext cx="1527048" cy="152400"/>
          </a:xfrm>
          <a:prstGeom prst="rect">
            <a:avLst/>
          </a:prstGeom>
        </p:spPr>
        <p:txBody>
          <a:bodyPr/>
          <a:lstStyle/>
          <a:p>
            <a:fld id="{9EBD5762-3BDC-484D-9503-7EA6D5A9A8CE}" type="slidenum">
              <a:rPr lang="en-US" smtClean="0">
                <a:solidFill>
                  <a:srgbClr val="FFFFFF"/>
                </a:solidFill>
              </a:rPr>
              <a:pPr/>
              <a:t>25</a:t>
            </a:fld>
            <a:endParaRPr lang="en-US" dirty="0">
              <a:solidFill>
                <a:srgbClr val="FFFFFF"/>
              </a:solidFill>
            </a:endParaRPr>
          </a:p>
        </p:txBody>
      </p:sp>
    </p:spTree>
    <p:extLst>
      <p:ext uri="{BB962C8B-B14F-4D97-AF65-F5344CB8AC3E}">
        <p14:creationId xmlns:p14="http://schemas.microsoft.com/office/powerpoint/2010/main" val="29641345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Bilanzierung und Bewertung</a:t>
            </a:r>
            <a:br>
              <a:rPr lang="de-AT" dirty="0" smtClean="0"/>
            </a:br>
            <a:endParaRPr lang="de-AT" b="0" i="0" dirty="0"/>
          </a:p>
        </p:txBody>
      </p:sp>
      <p:sp>
        <p:nvSpPr>
          <p:cNvPr id="3" name="Content Placeholder 2"/>
          <p:cNvSpPr>
            <a:spLocks noGrp="1"/>
          </p:cNvSpPr>
          <p:nvPr>
            <p:ph sz="quarter" idx="15"/>
          </p:nvPr>
        </p:nvSpPr>
        <p:spPr>
          <a:xfrm>
            <a:off x="533400" y="1219200"/>
            <a:ext cx="8077200" cy="4953000"/>
          </a:xfrm>
        </p:spPr>
        <p:txBody>
          <a:bodyPr/>
          <a:lstStyle/>
          <a:p>
            <a:pPr>
              <a:spcAft>
                <a:spcPts val="400"/>
              </a:spcAft>
            </a:pPr>
            <a:r>
              <a:rPr lang="en-US" b="1" dirty="0" smtClean="0">
                <a:solidFill>
                  <a:schemeClr val="tx2"/>
                </a:solidFill>
              </a:rPr>
              <a:t>Geschäfts- oder Firmenwert (§ 203 Abs 5 UGB)</a:t>
            </a:r>
          </a:p>
          <a:p>
            <a:pPr>
              <a:spcAft>
                <a:spcPts val="400"/>
              </a:spcAft>
            </a:pPr>
            <a:endParaRPr lang="en-US" sz="800" b="1" dirty="0" smtClean="0">
              <a:solidFill>
                <a:schemeClr val="tx2"/>
              </a:solidFill>
            </a:endParaRPr>
          </a:p>
          <a:p>
            <a:pPr lvl="1">
              <a:spcAft>
                <a:spcPts val="0"/>
              </a:spcAft>
            </a:pPr>
            <a:r>
              <a:rPr lang="de-AT" dirty="0" smtClean="0"/>
              <a:t>Abschreibung über </a:t>
            </a:r>
            <a:r>
              <a:rPr lang="de-AT" b="1" dirty="0" smtClean="0"/>
              <a:t>10 Jahre </a:t>
            </a:r>
            <a:r>
              <a:rPr lang="de-AT" dirty="0" smtClean="0"/>
              <a:t>„</a:t>
            </a:r>
            <a:r>
              <a:rPr lang="de-AT" i="1" dirty="0" smtClean="0"/>
              <a:t>in Ausnahmefällen, in denen die Nutzungsdauer … nicht verlässlich geschätzt werden kann …</a:t>
            </a:r>
            <a:r>
              <a:rPr lang="de-AT" dirty="0" smtClean="0"/>
              <a:t>“ </a:t>
            </a:r>
          </a:p>
          <a:p>
            <a:pPr lvl="1">
              <a:spcAft>
                <a:spcPts val="0"/>
              </a:spcAft>
            </a:pPr>
            <a:endParaRPr lang="de-AT" sz="800" dirty="0" smtClean="0"/>
          </a:p>
          <a:p>
            <a:pPr lvl="2">
              <a:spcAft>
                <a:spcPts val="0"/>
              </a:spcAft>
            </a:pPr>
            <a:r>
              <a:rPr lang="de-AT" dirty="0" smtClean="0"/>
              <a:t>entgegen dem Gesetzeswortlaut wird die verlässliche Schätzung der Nutzungsdauer eher den Ausnahmefall darstellen</a:t>
            </a:r>
          </a:p>
          <a:p>
            <a:pPr lvl="2">
              <a:spcAft>
                <a:spcPts val="0"/>
              </a:spcAft>
            </a:pPr>
            <a:endParaRPr lang="de-AT" sz="800" dirty="0" smtClean="0"/>
          </a:p>
          <a:p>
            <a:pPr lvl="2">
              <a:spcAft>
                <a:spcPts val="0"/>
              </a:spcAft>
            </a:pPr>
            <a:r>
              <a:rPr lang="de-AT" dirty="0" smtClean="0"/>
              <a:t>steuerlich weiterhin zwingende Abschreibung über 15 Jahre (Steuerlatenz beachten!)</a:t>
            </a:r>
          </a:p>
          <a:p>
            <a:pPr lvl="2">
              <a:spcAft>
                <a:spcPts val="0"/>
              </a:spcAft>
            </a:pPr>
            <a:endParaRPr lang="de-AT" sz="800" dirty="0" smtClean="0"/>
          </a:p>
          <a:p>
            <a:pPr lvl="2">
              <a:spcAft>
                <a:spcPts val="0"/>
              </a:spcAft>
            </a:pPr>
            <a:r>
              <a:rPr lang="de-AT" dirty="0" smtClean="0"/>
              <a:t>Regelung ist nur auf Firmenwerte anzuwenden, die nach dem 31.12.2015 gebildet werden!</a:t>
            </a:r>
          </a:p>
          <a:p>
            <a:pPr lvl="1">
              <a:spcAft>
                <a:spcPts val="0"/>
              </a:spcAft>
              <a:buNone/>
            </a:pPr>
            <a:endParaRPr lang="de-AT" sz="800" dirty="0" smtClean="0"/>
          </a:p>
          <a:p>
            <a:pPr lvl="1">
              <a:spcAft>
                <a:spcPts val="0"/>
              </a:spcAft>
            </a:pPr>
            <a:r>
              <a:rPr lang="de-AT" dirty="0" smtClean="0"/>
              <a:t>Klarstellung: Nach außerplanmäßiger Abschreibung ist keine Zuschreibung mehr zulässig (§ 208 Abs 2 UGB)</a:t>
            </a:r>
          </a:p>
          <a:p>
            <a:pPr lvl="1">
              <a:spcAft>
                <a:spcPts val="0"/>
              </a:spcAft>
            </a:pPr>
            <a:endParaRPr lang="de-AT" sz="800" dirty="0" smtClean="0"/>
          </a:p>
          <a:p>
            <a:pPr lvl="2">
              <a:spcAft>
                <a:spcPts val="0"/>
              </a:spcAft>
            </a:pPr>
            <a:r>
              <a:rPr lang="de-AT" dirty="0" smtClean="0"/>
              <a:t>klärt die Rechtsnatur des Firmenwertes (= Vermögensgegenstand)</a:t>
            </a:r>
          </a:p>
          <a:p>
            <a:pPr lvl="2">
              <a:spcAft>
                <a:spcPts val="0"/>
              </a:spcAft>
            </a:pPr>
            <a:r>
              <a:rPr lang="de-AT" dirty="0" smtClean="0"/>
              <a:t>Abgang Anlagespiegel muss fortan überlegt werden!</a:t>
            </a:r>
          </a:p>
          <a:p>
            <a:pPr lvl="1">
              <a:spcAft>
                <a:spcPts val="400"/>
              </a:spcAft>
            </a:pPr>
            <a:endParaRPr lang="de-AT" sz="800" dirty="0" smtClean="0"/>
          </a:p>
          <a:p>
            <a:pPr marL="342900" lvl="1" indent="-342900">
              <a:spcAft>
                <a:spcPts val="600"/>
              </a:spcAft>
              <a:buFont typeface="Arial" pitchFamily="34" charset="0"/>
              <a:buChar char="•"/>
            </a:pPr>
            <a:endParaRPr lang="en-US" sz="800" dirty="0" smtClean="0"/>
          </a:p>
          <a:p>
            <a:pPr lvl="1"/>
            <a:endParaRPr lang="de-AT" dirty="0" smtClean="0"/>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26</a:t>
            </a:fld>
            <a:endParaRPr lang="de-AT"/>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9988776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Bilanzierung und Bewertung</a:t>
            </a:r>
            <a:br>
              <a:rPr lang="de-AT" dirty="0" smtClean="0"/>
            </a:br>
            <a:endParaRPr lang="de-AT" b="0" i="0" dirty="0"/>
          </a:p>
        </p:txBody>
      </p:sp>
      <p:sp>
        <p:nvSpPr>
          <p:cNvPr id="3" name="Content Placeholder 2"/>
          <p:cNvSpPr>
            <a:spLocks noGrp="1"/>
          </p:cNvSpPr>
          <p:nvPr>
            <p:ph sz="quarter" idx="15"/>
          </p:nvPr>
        </p:nvSpPr>
        <p:spPr>
          <a:xfrm>
            <a:off x="533400" y="1219200"/>
            <a:ext cx="8077200" cy="4953000"/>
          </a:xfrm>
        </p:spPr>
        <p:txBody>
          <a:bodyPr/>
          <a:lstStyle/>
          <a:p>
            <a:pPr marL="0" lvl="1">
              <a:spcAft>
                <a:spcPts val="400"/>
              </a:spcAft>
              <a:buNone/>
            </a:pPr>
            <a:r>
              <a:rPr lang="de-AT" b="1" dirty="0" smtClean="0">
                <a:solidFill>
                  <a:schemeClr val="tx2"/>
                </a:solidFill>
              </a:rPr>
              <a:t>Geringwertige Wirtschaftsgüter</a:t>
            </a:r>
          </a:p>
          <a:p>
            <a:pPr marL="0" lvl="1">
              <a:spcAft>
                <a:spcPts val="400"/>
              </a:spcAft>
              <a:buNone/>
            </a:pPr>
            <a:endParaRPr lang="de-AT" sz="800" b="1" dirty="0" smtClean="0">
              <a:solidFill>
                <a:schemeClr val="tx2"/>
              </a:solidFill>
            </a:endParaRPr>
          </a:p>
          <a:p>
            <a:pPr lvl="1">
              <a:spcAft>
                <a:spcPts val="400"/>
              </a:spcAft>
            </a:pPr>
            <a:r>
              <a:rPr lang="de-AT" dirty="0" smtClean="0"/>
              <a:t>Sofortabschreibung im UGB uneingeschränkt zulässig</a:t>
            </a:r>
          </a:p>
          <a:p>
            <a:pPr marL="0" lvl="1" indent="0">
              <a:spcAft>
                <a:spcPts val="400"/>
              </a:spcAft>
              <a:buNone/>
            </a:pPr>
            <a:endParaRPr lang="de-AT" sz="800" dirty="0" smtClean="0"/>
          </a:p>
          <a:p>
            <a:pPr lvl="2">
              <a:spcAft>
                <a:spcPts val="400"/>
              </a:spcAft>
            </a:pPr>
            <a:r>
              <a:rPr lang="de-AT" dirty="0" smtClean="0"/>
              <a:t>true &amp; fair view? </a:t>
            </a:r>
          </a:p>
          <a:p>
            <a:pPr marL="274320" lvl="2" indent="0">
              <a:spcAft>
                <a:spcPts val="400"/>
              </a:spcAft>
              <a:buNone/>
            </a:pPr>
            <a:endParaRPr lang="de-AT" sz="800" dirty="0" smtClean="0"/>
          </a:p>
          <a:p>
            <a:pPr lvl="2">
              <a:spcAft>
                <a:spcPts val="400"/>
              </a:spcAft>
            </a:pPr>
            <a:r>
              <a:rPr lang="de-AT" dirty="0" smtClean="0"/>
              <a:t>widersprüchliche Aussagen in den EBs zu § 204 Abs 1a UGB</a:t>
            </a:r>
          </a:p>
          <a:p>
            <a:pPr lvl="1">
              <a:spcAft>
                <a:spcPts val="400"/>
              </a:spcAft>
              <a:buNone/>
            </a:pPr>
            <a:endParaRPr lang="de-AT" dirty="0" smtClean="0"/>
          </a:p>
          <a:p>
            <a:pPr marL="0" lvl="1">
              <a:spcAft>
                <a:spcPts val="400"/>
              </a:spcAft>
              <a:buNone/>
            </a:pPr>
            <a:r>
              <a:rPr lang="de-AT" b="1" dirty="0" smtClean="0">
                <a:solidFill>
                  <a:schemeClr val="tx2"/>
                </a:solidFill>
              </a:rPr>
              <a:t>Abschreibung von Finanzanlagen (§ 204 Abs 2 UGB)</a:t>
            </a:r>
          </a:p>
          <a:p>
            <a:pPr marL="0" lvl="1" indent="0">
              <a:spcAft>
                <a:spcPts val="400"/>
              </a:spcAft>
              <a:buNone/>
            </a:pPr>
            <a:endParaRPr lang="de-AT" sz="800" dirty="0" smtClean="0"/>
          </a:p>
          <a:p>
            <a:pPr lvl="1">
              <a:spcAft>
                <a:spcPts val="400"/>
              </a:spcAft>
            </a:pPr>
            <a:r>
              <a:rPr lang="de-AT" dirty="0"/>
              <a:t>b</a:t>
            </a:r>
            <a:r>
              <a:rPr lang="de-AT" dirty="0" smtClean="0"/>
              <a:t>ei Finanzanlagen (</a:t>
            </a:r>
            <a:r>
              <a:rPr lang="de-AT" sz="1800" b="1" dirty="0" smtClean="0">
                <a:solidFill>
                  <a:schemeClr val="tx2"/>
                </a:solidFill>
              </a:rPr>
              <a:t>außer Beteiligungen!</a:t>
            </a:r>
            <a:r>
              <a:rPr lang="de-AT" dirty="0" smtClean="0"/>
              <a:t>) erfolgt die Abschreibung auf den niedrigeren beizulegenden Zeitwert</a:t>
            </a:r>
          </a:p>
          <a:p>
            <a:pPr lvl="1">
              <a:spcAft>
                <a:spcPts val="600"/>
              </a:spcAft>
            </a:pPr>
            <a:endParaRPr lang="de-AT" dirty="0" smtClean="0"/>
          </a:p>
          <a:p>
            <a:pPr marL="342900" lvl="1" indent="-342900">
              <a:spcAft>
                <a:spcPts val="600"/>
              </a:spcAft>
              <a:buFont typeface="Arial" pitchFamily="34" charset="0"/>
              <a:buChar char="•"/>
            </a:pPr>
            <a:endParaRPr lang="en-US" sz="800" dirty="0" smtClean="0"/>
          </a:p>
          <a:p>
            <a:pPr lvl="1"/>
            <a:endParaRPr lang="de-AT" dirty="0" smtClean="0"/>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27</a:t>
            </a:fld>
            <a:endParaRPr lang="de-AT"/>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24669101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8"/>
          </p:nvPr>
        </p:nvSpPr>
        <p:spPr/>
        <p:txBody>
          <a:bodyPr/>
          <a:lstStyle/>
          <a:p>
            <a:r>
              <a:rPr lang="de-AT" smtClean="0"/>
              <a:t>Slide </a:t>
            </a:r>
            <a:fld id="{8FAE2A21-86B9-453A-8A77-BC7BFEF0AE24}" type="slidenum">
              <a:rPr lang="de-AT" smtClean="0"/>
              <a:pPr/>
              <a:t>28</a:t>
            </a:fld>
            <a:endParaRPr lang="de-AT"/>
          </a:p>
        </p:txBody>
      </p:sp>
      <p:sp>
        <p:nvSpPr>
          <p:cNvPr id="8" name="Title 1"/>
          <p:cNvSpPr>
            <a:spLocks noGrp="1"/>
          </p:cNvSpPr>
          <p:nvPr>
            <p:ph type="title"/>
          </p:nvPr>
        </p:nvSpPr>
        <p:spPr>
          <a:xfrm>
            <a:off x="533400" y="685800"/>
            <a:ext cx="8077200" cy="914400"/>
          </a:xfrm>
        </p:spPr>
        <p:txBody>
          <a:bodyPr/>
          <a:lstStyle/>
          <a:p>
            <a:pPr lvl="0" indent="-274320">
              <a:spcBef>
                <a:spcPts val="0"/>
              </a:spcBef>
              <a:spcAft>
                <a:spcPts val="900"/>
              </a:spcAft>
            </a:pPr>
            <a:r>
              <a:rPr lang="de-AT" dirty="0" smtClean="0"/>
              <a:t>Bilanzierung und Bewertung</a:t>
            </a:r>
            <a:br>
              <a:rPr lang="de-AT" dirty="0" smtClean="0"/>
            </a:br>
            <a:r>
              <a:rPr lang="de-AT" sz="2000" b="0" i="0" dirty="0">
                <a:solidFill>
                  <a:srgbClr val="000000"/>
                </a:solidFill>
                <a:latin typeface="Georgia" pitchFamily="18" charset="0"/>
                <a:ea typeface="+mn-ea"/>
                <a:cs typeface="+mn-cs"/>
              </a:rPr>
              <a:t/>
            </a:r>
            <a:br>
              <a:rPr lang="de-AT" sz="2000" b="0" i="0" dirty="0">
                <a:solidFill>
                  <a:srgbClr val="000000"/>
                </a:solidFill>
                <a:latin typeface="Georgia" pitchFamily="18" charset="0"/>
                <a:ea typeface="+mn-ea"/>
                <a:cs typeface="+mn-cs"/>
              </a:rPr>
            </a:br>
            <a:endParaRPr lang="de-AT" b="0" i="0" dirty="0"/>
          </a:p>
        </p:txBody>
      </p:sp>
      <p:graphicFrame>
        <p:nvGraphicFramePr>
          <p:cNvPr id="9" name="Group 185"/>
          <p:cNvGraphicFramePr>
            <a:graphicFrameLocks noGrp="1"/>
          </p:cNvGraphicFramePr>
          <p:nvPr>
            <p:ph idx="4294967295"/>
          </p:nvPr>
        </p:nvGraphicFramePr>
        <p:xfrm>
          <a:off x="533400" y="1143000"/>
          <a:ext cx="8077200" cy="3200401"/>
        </p:xfrm>
        <a:graphic>
          <a:graphicData uri="http://schemas.openxmlformats.org/drawingml/2006/table">
            <a:tbl>
              <a:tblPr firstRow="1">
                <a:effectLst/>
                <a:tableStyleId>{00A15C55-8517-42AA-B614-E9B94910E393}</a:tableStyleId>
              </a:tblPr>
              <a:tblGrid>
                <a:gridCol w="4343400"/>
                <a:gridCol w="1905000"/>
                <a:gridCol w="1828800"/>
              </a:tblGrid>
              <a:tr h="407701">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r>
                        <a:rPr lang="de-DE" sz="1600" dirty="0" smtClean="0">
                          <a:solidFill>
                            <a:schemeClr val="tx2"/>
                          </a:solidFill>
                          <a:latin typeface="Georgia" pitchFamily="18" charset="0"/>
                          <a:ea typeface="+mn-ea"/>
                          <a:cs typeface="+mn-cs"/>
                        </a:rPr>
                        <a:t>Herstellungskosten (§ 203 Abs 3 UGB)</a:t>
                      </a:r>
                      <a:endParaRPr kumimoji="0" lang="de-DE" sz="1600" b="0" i="0" u="none" strike="noStrike" cap="none" normalizeH="0" baseline="0" dirty="0" smtClean="0">
                        <a:ln>
                          <a:noFill/>
                        </a:ln>
                        <a:solidFill>
                          <a:schemeClr val="bg2"/>
                        </a:solidFill>
                        <a:effectLst/>
                        <a:latin typeface="Arial" charset="0"/>
                        <a:cs typeface="Arial" charset="0"/>
                      </a:endParaRPr>
                    </a:p>
                  </a:txBody>
                  <a:tcPr marL="0" marR="0" marT="0" marB="0" anchor="ctr" horzOverflow="overflow">
                    <a:solidFill>
                      <a:schemeClr val="bg1"/>
                    </a:solidFill>
                  </a:tcPr>
                </a:tc>
                <a:tc>
                  <a:txBody>
                    <a:bodyPr/>
                    <a:lstStyle/>
                    <a:p>
                      <a:pPr marL="0" marR="0" lvl="0" indent="0" algn="ctr" defTabSz="695325" rtl="0" eaLnBrk="1" fontAlgn="base" latinLnBrk="0" hangingPunct="1">
                        <a:lnSpc>
                          <a:spcPct val="100000"/>
                        </a:lnSpc>
                        <a:spcBef>
                          <a:spcPct val="20000"/>
                        </a:spcBef>
                        <a:spcAft>
                          <a:spcPct val="20000"/>
                        </a:spcAft>
                        <a:buClrTx/>
                        <a:buSzPct val="90000"/>
                        <a:buFont typeface="Arial" charset="0"/>
                        <a:buNone/>
                        <a:tabLst/>
                      </a:pPr>
                      <a:r>
                        <a:rPr lang="de-DE" sz="1600" b="1" kern="1200" dirty="0" smtClean="0">
                          <a:solidFill>
                            <a:schemeClr val="tx2"/>
                          </a:solidFill>
                          <a:latin typeface="Georgia" pitchFamily="18" charset="0"/>
                          <a:ea typeface="+mn-ea"/>
                          <a:cs typeface="+mn-cs"/>
                        </a:rPr>
                        <a:t>UGB alt</a:t>
                      </a:r>
                    </a:p>
                  </a:txBody>
                  <a:tcPr marL="0" marR="0" marT="0" marB="0" anchor="ctr" horzOverflow="overflow">
                    <a:solidFill>
                      <a:schemeClr val="bg2"/>
                    </a:solidFill>
                  </a:tcPr>
                </a:tc>
                <a:tc>
                  <a:txBody>
                    <a:bodyPr/>
                    <a:lstStyle/>
                    <a:p>
                      <a:pPr marL="0" marR="0" lvl="0" indent="0" algn="ctr" defTabSz="695325" rtl="0" eaLnBrk="1" fontAlgn="base" latinLnBrk="0" hangingPunct="1">
                        <a:lnSpc>
                          <a:spcPct val="100000"/>
                        </a:lnSpc>
                        <a:spcBef>
                          <a:spcPct val="20000"/>
                        </a:spcBef>
                        <a:spcAft>
                          <a:spcPct val="20000"/>
                        </a:spcAft>
                        <a:buClrTx/>
                        <a:buSzPct val="90000"/>
                        <a:buFont typeface="Arial" charset="0"/>
                        <a:buNone/>
                        <a:tabLst/>
                      </a:pPr>
                      <a:r>
                        <a:rPr lang="de-DE" sz="1600" b="1" kern="1200" dirty="0" smtClean="0">
                          <a:solidFill>
                            <a:schemeClr val="tx2"/>
                          </a:solidFill>
                          <a:latin typeface="Georgia" pitchFamily="18" charset="0"/>
                          <a:ea typeface="+mn-ea"/>
                          <a:cs typeface="+mn-cs"/>
                        </a:rPr>
                        <a:t>UGB neu (EStG)</a:t>
                      </a:r>
                    </a:p>
                  </a:txBody>
                  <a:tcPr marL="0" marR="0" marT="0" marB="0" anchor="ctr" horzOverflow="overflow">
                    <a:solidFill>
                      <a:schemeClr val="bg2"/>
                    </a:solidFill>
                  </a:tcPr>
                </a:tc>
              </a:tr>
              <a:tr h="37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600" u="none" strike="noStrike" cap="none" normalizeH="0" baseline="0" dirty="0" smtClean="0">
                          <a:ln>
                            <a:noFill/>
                          </a:ln>
                          <a:effectLst/>
                          <a:latin typeface="+mj-lt"/>
                        </a:rPr>
                        <a:t>Materialeinzelkosten                                         </a:t>
                      </a:r>
                      <a:endParaRPr kumimoji="0" lang="de-DE" sz="1600" b="0" i="0" u="none" strike="noStrike" cap="none" normalizeH="0" baseline="0" dirty="0" smtClean="0">
                        <a:ln>
                          <a:noFill/>
                        </a:ln>
                        <a:solidFill>
                          <a:schemeClr val="tx1"/>
                        </a:solidFill>
                        <a:effectLst/>
                        <a:latin typeface="+mj-lt"/>
                        <a:cs typeface="Arial" charset="0"/>
                      </a:endParaRPr>
                    </a:p>
                  </a:txBody>
                  <a:tcPr marL="0" marR="0" marT="0" marB="0"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u="none" strike="noStrike" cap="none" normalizeH="0" baseline="0" dirty="0" smtClean="0">
                          <a:ln>
                            <a:noFill/>
                          </a:ln>
                          <a:effectLst/>
                          <a:latin typeface="+mj-lt"/>
                        </a:rPr>
                        <a:t>Pflicht</a:t>
                      </a:r>
                    </a:p>
                  </a:txBody>
                  <a:tcPr marL="0" marR="0" marT="0" marB="0" anchor="ctr" horzOverflow="overflow">
                    <a:solidFill>
                      <a:srgbClr val="92D050">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u="none" strike="noStrike" cap="none" normalizeH="0" baseline="0" dirty="0" smtClean="0">
                          <a:ln>
                            <a:noFill/>
                          </a:ln>
                          <a:effectLst/>
                          <a:latin typeface="+mj-lt"/>
                        </a:rPr>
                        <a:t>Pflicht</a:t>
                      </a:r>
                    </a:p>
                  </a:txBody>
                  <a:tcPr marL="0" marR="0" marT="0" marB="0" anchor="ctr" horzOverflow="overflow">
                    <a:solidFill>
                      <a:srgbClr val="92D050">
                        <a:alpha val="50000"/>
                      </a:srgbClr>
                    </a:solidFill>
                  </a:tcPr>
                </a:tc>
              </a:tr>
              <a:tr h="3798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600" u="none" strike="noStrike" cap="none" normalizeH="0" baseline="0" dirty="0" smtClean="0">
                          <a:ln>
                            <a:noFill/>
                          </a:ln>
                          <a:effectLst/>
                          <a:latin typeface="+mj-lt"/>
                        </a:rPr>
                        <a:t>Fertigungseinzelkosten</a:t>
                      </a:r>
                      <a:endParaRPr kumimoji="0" lang="de-DE" sz="1600" b="0" i="0" u="none" strike="noStrike" cap="none" normalizeH="0" baseline="0" dirty="0" smtClean="0">
                        <a:ln>
                          <a:noFill/>
                        </a:ln>
                        <a:solidFill>
                          <a:schemeClr val="tx1"/>
                        </a:solidFill>
                        <a:effectLst/>
                        <a:latin typeface="+mj-lt"/>
                        <a:cs typeface="Arial" charset="0"/>
                      </a:endParaRPr>
                    </a:p>
                  </a:txBody>
                  <a:tcPr marL="0" marR="0" marT="0" marB="0"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u="none" strike="noStrike" cap="none" normalizeH="0" baseline="0" dirty="0" smtClean="0">
                          <a:ln>
                            <a:noFill/>
                          </a:ln>
                          <a:effectLst/>
                          <a:latin typeface="+mj-lt"/>
                        </a:rPr>
                        <a:t>Pflicht</a:t>
                      </a:r>
                      <a:endParaRPr kumimoji="0" lang="de-DE" sz="1800" b="0" i="0" u="none" strike="noStrike" cap="none" normalizeH="0" baseline="0" dirty="0" smtClean="0">
                        <a:ln>
                          <a:noFill/>
                        </a:ln>
                        <a:solidFill>
                          <a:schemeClr val="tx1"/>
                        </a:solidFill>
                        <a:effectLst/>
                        <a:latin typeface="+mj-lt"/>
                        <a:cs typeface="Arial" charset="0"/>
                      </a:endParaRPr>
                    </a:p>
                  </a:txBody>
                  <a:tcPr marL="0" marR="0" marT="0" marB="0" anchor="ctr" horzOverflow="overflow">
                    <a:solidFill>
                      <a:srgbClr val="92D050">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dk1"/>
                          </a:solidFill>
                          <a:effectLst/>
                          <a:latin typeface="+mj-lt"/>
                          <a:cs typeface="+mn-cs"/>
                        </a:rPr>
                        <a:t>Pflicht</a:t>
                      </a:r>
                      <a:endParaRPr kumimoji="0" lang="de-DE" sz="1800" b="0" i="0" u="none" strike="noStrike" cap="none" normalizeH="0" baseline="0" dirty="0" smtClean="0">
                        <a:ln>
                          <a:noFill/>
                        </a:ln>
                        <a:solidFill>
                          <a:schemeClr val="tx1"/>
                        </a:solidFill>
                        <a:effectLst/>
                        <a:latin typeface="+mj-lt"/>
                        <a:cs typeface="Arial" charset="0"/>
                      </a:endParaRPr>
                    </a:p>
                  </a:txBody>
                  <a:tcPr marL="0" marR="0" marT="0" marB="0" anchor="ctr" horzOverflow="overflow">
                    <a:solidFill>
                      <a:srgbClr val="92D050">
                        <a:alpha val="50000"/>
                      </a:srgbClr>
                    </a:solidFill>
                  </a:tcPr>
                </a:tc>
              </a:tr>
              <a:tr h="4517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600" u="none" strike="noStrike" cap="none" normalizeH="0" baseline="0" dirty="0" smtClean="0">
                          <a:ln>
                            <a:noFill/>
                          </a:ln>
                          <a:effectLst/>
                          <a:latin typeface="+mj-lt"/>
                        </a:rPr>
                        <a:t>Sondereinzelkosten</a:t>
                      </a:r>
                      <a:endParaRPr kumimoji="0" lang="de-DE" sz="1600" b="0" i="0" u="none" strike="noStrike" cap="none" normalizeH="0" baseline="0" dirty="0" smtClean="0">
                        <a:ln>
                          <a:noFill/>
                        </a:ln>
                        <a:solidFill>
                          <a:schemeClr val="tx1"/>
                        </a:solidFill>
                        <a:effectLst/>
                        <a:latin typeface="+mj-lt"/>
                        <a:cs typeface="Arial" charset="0"/>
                      </a:endParaRPr>
                    </a:p>
                  </a:txBody>
                  <a:tcPr marL="0" marR="0" marT="0" marB="0"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u="none" strike="noStrike" cap="none" normalizeH="0" baseline="0" dirty="0" smtClean="0">
                          <a:ln>
                            <a:noFill/>
                          </a:ln>
                          <a:effectLst/>
                          <a:latin typeface="+mj-lt"/>
                        </a:rPr>
                        <a:t>Pflicht</a:t>
                      </a:r>
                    </a:p>
                  </a:txBody>
                  <a:tcPr marL="0" marR="0" marT="0" marB="0" anchor="ctr" horzOverflow="overflow">
                    <a:solidFill>
                      <a:srgbClr val="92D050">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u="none" strike="noStrike" cap="none" normalizeH="0" baseline="0" dirty="0" smtClean="0">
                          <a:ln>
                            <a:noFill/>
                          </a:ln>
                          <a:effectLst/>
                          <a:latin typeface="+mj-lt"/>
                        </a:rPr>
                        <a:t>Pflicht</a:t>
                      </a:r>
                      <a:endParaRPr kumimoji="0" lang="de-DE" sz="1800" b="0" i="0" u="none" strike="noStrike" cap="none" normalizeH="0" baseline="0" dirty="0" smtClean="0">
                        <a:ln>
                          <a:noFill/>
                        </a:ln>
                        <a:solidFill>
                          <a:schemeClr val="tx1"/>
                        </a:solidFill>
                        <a:effectLst/>
                        <a:latin typeface="+mj-lt"/>
                        <a:cs typeface="Arial" charset="0"/>
                      </a:endParaRPr>
                    </a:p>
                  </a:txBody>
                  <a:tcPr marL="0" marR="0" marT="0" marB="0" anchor="ctr" horzOverflow="overflow">
                    <a:solidFill>
                      <a:srgbClr val="92D050">
                        <a:alpha val="50000"/>
                      </a:srgbClr>
                    </a:solidFill>
                  </a:tcPr>
                </a:tc>
              </a:tr>
              <a:tr h="3798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600" u="none" strike="noStrike" cap="none" normalizeH="0" baseline="0" dirty="0" smtClean="0">
                          <a:ln>
                            <a:noFill/>
                          </a:ln>
                          <a:effectLst/>
                          <a:latin typeface="+mj-lt"/>
                        </a:rPr>
                        <a:t>Materialgemeinkosten </a:t>
                      </a:r>
                      <a:endParaRPr kumimoji="0" lang="de-DE" sz="1600" b="0" i="0" u="none" strike="noStrike" cap="none" normalizeH="0" baseline="0" dirty="0" smtClean="0">
                        <a:ln>
                          <a:noFill/>
                        </a:ln>
                        <a:solidFill>
                          <a:schemeClr val="tx1"/>
                        </a:solidFill>
                        <a:effectLst/>
                        <a:latin typeface="+mj-lt"/>
                        <a:cs typeface="Arial" charset="0"/>
                      </a:endParaRPr>
                    </a:p>
                  </a:txBody>
                  <a:tcPr marL="0" marR="0" marT="0" marB="0"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u="none" strike="noStrike" cap="none" normalizeH="0" baseline="0" dirty="0" smtClean="0">
                          <a:ln>
                            <a:noFill/>
                          </a:ln>
                          <a:effectLst/>
                          <a:latin typeface="+mj-lt"/>
                        </a:rPr>
                        <a:t>Wahlrecht</a:t>
                      </a:r>
                      <a:endParaRPr kumimoji="0" lang="de-DE" sz="1800" b="0" i="0" u="none" strike="noStrike" cap="none" normalizeH="0" baseline="0" dirty="0" smtClean="0">
                        <a:ln>
                          <a:noFill/>
                        </a:ln>
                        <a:solidFill>
                          <a:schemeClr val="tx1"/>
                        </a:solidFill>
                        <a:effectLst/>
                        <a:latin typeface="+mj-lt"/>
                        <a:cs typeface="Arial" charset="0"/>
                      </a:endParaRPr>
                    </a:p>
                  </a:txBody>
                  <a:tcPr marL="0" marR="0" marT="0" marB="0" anchor="ctr" horzOverflow="overflow">
                    <a:solidFill>
                      <a:schemeClr val="accent2">
                        <a:alpha val="42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u="none" strike="noStrike" kern="1200" cap="none" normalizeH="0" baseline="0" dirty="0" smtClean="0">
                          <a:ln>
                            <a:noFill/>
                          </a:ln>
                          <a:solidFill>
                            <a:schemeClr val="dk1"/>
                          </a:solidFill>
                          <a:effectLst/>
                          <a:latin typeface="+mj-lt"/>
                          <a:ea typeface="+mn-ea"/>
                          <a:cs typeface="+mn-cs"/>
                        </a:rPr>
                        <a:t>Pflicht</a:t>
                      </a:r>
                    </a:p>
                  </a:txBody>
                  <a:tcPr marL="0" marR="0" marT="0" marB="0" anchor="ctr" horzOverflow="overflow">
                    <a:solidFill>
                      <a:srgbClr val="92D050">
                        <a:alpha val="50000"/>
                      </a:srgbClr>
                    </a:solidFill>
                  </a:tcPr>
                </a:tc>
              </a:tr>
              <a:tr h="3798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600" u="none" strike="noStrike" cap="none" normalizeH="0" baseline="0" dirty="0" smtClean="0">
                          <a:ln>
                            <a:noFill/>
                          </a:ln>
                          <a:effectLst/>
                          <a:latin typeface="+mj-lt"/>
                        </a:rPr>
                        <a:t>Fertigungsgemeinkosten </a:t>
                      </a:r>
                      <a:endParaRPr kumimoji="0" lang="de-DE" sz="1600" b="0" i="0" u="none" strike="noStrike" cap="none" normalizeH="0" baseline="0" dirty="0" smtClean="0">
                        <a:ln>
                          <a:noFill/>
                        </a:ln>
                        <a:solidFill>
                          <a:schemeClr val="tx1"/>
                        </a:solidFill>
                        <a:effectLst/>
                        <a:latin typeface="+mj-lt"/>
                        <a:cs typeface="Arial" charset="0"/>
                      </a:endParaRPr>
                    </a:p>
                  </a:txBody>
                  <a:tcPr marL="0" marR="0" marT="0" marB="0"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dk1"/>
                          </a:solidFill>
                          <a:effectLst/>
                          <a:latin typeface="+mj-lt"/>
                          <a:cs typeface="+mn-cs"/>
                        </a:rPr>
                        <a:t>Wahlrecht</a:t>
                      </a:r>
                      <a:endParaRPr kumimoji="0" lang="de-DE" sz="1800" b="0" i="0" u="none" strike="noStrike" cap="none" normalizeH="0" baseline="0" dirty="0" smtClean="0">
                        <a:ln>
                          <a:noFill/>
                        </a:ln>
                        <a:solidFill>
                          <a:schemeClr val="tx1"/>
                        </a:solidFill>
                        <a:effectLst/>
                        <a:latin typeface="+mj-lt"/>
                        <a:cs typeface="Arial" charset="0"/>
                      </a:endParaRPr>
                    </a:p>
                  </a:txBody>
                  <a:tcPr marL="0" marR="0" marT="0" marB="0" anchor="ctr" horzOverflow="overflow">
                    <a:solidFill>
                      <a:schemeClr val="accent2">
                        <a:alpha val="42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u="none" strike="noStrike" kern="1200" cap="none" normalizeH="0" baseline="0" dirty="0" smtClean="0">
                          <a:ln>
                            <a:noFill/>
                          </a:ln>
                          <a:solidFill>
                            <a:schemeClr val="dk1"/>
                          </a:solidFill>
                          <a:effectLst/>
                          <a:latin typeface="+mj-lt"/>
                          <a:ea typeface="+mn-ea"/>
                          <a:cs typeface="+mn-cs"/>
                        </a:rPr>
                        <a:t>Pflicht</a:t>
                      </a:r>
                    </a:p>
                  </a:txBody>
                  <a:tcPr marL="0" marR="0" marT="0" marB="0" anchor="ctr" horzOverflow="overflow">
                    <a:solidFill>
                      <a:srgbClr val="92D050">
                        <a:alpha val="50000"/>
                      </a:srgbClr>
                    </a:solidFill>
                  </a:tcPr>
                </a:tc>
              </a:tr>
              <a:tr h="379862">
                <a:tc>
                  <a:txBody>
                    <a:bodyPr/>
                    <a:lstStyle/>
                    <a:p>
                      <a:pPr marL="0" marR="0" lvl="0" indent="0" algn="l" defTabSz="914400" rtl="0" eaLnBrk="1" fontAlgn="base" latinLnBrk="0" hangingPunct="1">
                        <a:lnSpc>
                          <a:spcPct val="100000"/>
                        </a:lnSpc>
                        <a:spcBef>
                          <a:spcPct val="0"/>
                        </a:spcBef>
                        <a:spcAft>
                          <a:spcPct val="0"/>
                        </a:spcAft>
                        <a:buClr>
                          <a:srgbClr val="000099"/>
                        </a:buClr>
                        <a:buSzPct val="110000"/>
                        <a:buFont typeface="Wingdings" pitchFamily="2" charset="2"/>
                        <a:buNone/>
                        <a:tabLst/>
                      </a:pPr>
                      <a:r>
                        <a:rPr kumimoji="0" lang="de-DE" sz="1600" b="0" i="0" u="none" strike="noStrike" kern="1200" cap="none" normalizeH="0" baseline="0" dirty="0" smtClean="0">
                          <a:ln>
                            <a:noFill/>
                          </a:ln>
                          <a:solidFill>
                            <a:schemeClr val="tx1"/>
                          </a:solidFill>
                          <a:effectLst/>
                          <a:latin typeface="+mj-lt"/>
                          <a:ea typeface="+mn-ea"/>
                          <a:cs typeface="+mn-cs"/>
                        </a:rPr>
                        <a:t>Fremdkapitalzinsen u. Sozialaufwendungen</a:t>
                      </a:r>
                    </a:p>
                  </a:txBody>
                  <a:tcPr marL="0" marR="0" marT="0" marB="0"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dk1"/>
                          </a:solidFill>
                          <a:effectLst/>
                          <a:latin typeface="+mj-lt"/>
                          <a:cs typeface="+mn-cs"/>
                        </a:rPr>
                        <a:t>Wahlrecht</a:t>
                      </a:r>
                      <a:endParaRPr kumimoji="0" lang="de-DE" sz="1800" b="0" i="0" u="none" strike="noStrike" cap="none" normalizeH="0" baseline="0" dirty="0" smtClean="0">
                        <a:ln>
                          <a:noFill/>
                        </a:ln>
                        <a:solidFill>
                          <a:schemeClr val="tx1"/>
                        </a:solidFill>
                        <a:effectLst/>
                        <a:latin typeface="+mj-lt"/>
                        <a:cs typeface="Arial" charset="0"/>
                      </a:endParaRPr>
                    </a:p>
                  </a:txBody>
                  <a:tcPr marL="0" marR="0" marT="0" marB="0" anchor="ctr" horzOverflow="overflow">
                    <a:solidFill>
                      <a:schemeClr val="accent2">
                        <a:alpha val="42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u="none" strike="noStrike" kern="1200" cap="none" normalizeH="0" baseline="0" dirty="0" smtClean="0">
                          <a:ln>
                            <a:noFill/>
                          </a:ln>
                          <a:solidFill>
                            <a:schemeClr val="dk1"/>
                          </a:solidFill>
                          <a:effectLst/>
                          <a:latin typeface="+mj-lt"/>
                          <a:ea typeface="+mn-ea"/>
                          <a:cs typeface="+mn-cs"/>
                        </a:rPr>
                        <a:t>Wahlrecht</a:t>
                      </a:r>
                    </a:p>
                  </a:txBody>
                  <a:tcPr marL="0" marR="0" marT="0" marB="0" anchor="ctr" horzOverflow="overflow">
                    <a:solidFill>
                      <a:schemeClr val="accent2">
                        <a:alpha val="42000"/>
                      </a:schemeClr>
                    </a:solidFill>
                  </a:tcPr>
                </a:tc>
              </a:tr>
              <a:tr h="443996">
                <a:tc>
                  <a:txBody>
                    <a:bodyPr/>
                    <a:lstStyle/>
                    <a:p>
                      <a:pPr marL="0" marR="0" lvl="0" indent="0" algn="l" defTabSz="914400" rtl="0" eaLnBrk="1" fontAlgn="base" latinLnBrk="0" hangingPunct="1">
                        <a:lnSpc>
                          <a:spcPct val="100000"/>
                        </a:lnSpc>
                        <a:spcBef>
                          <a:spcPct val="100000"/>
                        </a:spcBef>
                        <a:spcAft>
                          <a:spcPct val="0"/>
                        </a:spcAft>
                        <a:buClr>
                          <a:srgbClr val="000099"/>
                        </a:buClr>
                        <a:buSzPct val="110000"/>
                        <a:buFont typeface="Wingdings" pitchFamily="2" charset="2"/>
                        <a:buNone/>
                        <a:tabLst/>
                      </a:pPr>
                      <a:r>
                        <a:rPr kumimoji="0" lang="de-DE" sz="1600" b="0" i="0" u="none" strike="noStrike" kern="1200" cap="none" normalizeH="0" baseline="0" dirty="0" smtClean="0">
                          <a:ln>
                            <a:noFill/>
                          </a:ln>
                          <a:solidFill>
                            <a:schemeClr val="tx1"/>
                          </a:solidFill>
                          <a:effectLst/>
                          <a:latin typeface="+mj-lt"/>
                          <a:ea typeface="+mn-ea"/>
                          <a:cs typeface="+mn-cs"/>
                        </a:rPr>
                        <a:t>Verwaltungs- und Vertriebskosten</a:t>
                      </a:r>
                    </a:p>
                  </a:txBody>
                  <a:tcPr marL="0" marR="0" marT="0" marB="0"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dk1"/>
                          </a:solidFill>
                          <a:effectLst/>
                          <a:latin typeface="+mj-lt"/>
                          <a:cs typeface="+mn-cs"/>
                        </a:rPr>
                        <a:t>Verbot</a:t>
                      </a:r>
                      <a:endParaRPr kumimoji="0" lang="de-DE" sz="1800" b="0" i="0" u="none" strike="noStrike" cap="none" normalizeH="0" baseline="0" dirty="0" smtClean="0">
                        <a:ln>
                          <a:noFill/>
                        </a:ln>
                        <a:solidFill>
                          <a:schemeClr val="tx1"/>
                        </a:solidFill>
                        <a:effectLst/>
                        <a:latin typeface="+mj-lt"/>
                        <a:cs typeface="Arial" charset="0"/>
                      </a:endParaRPr>
                    </a:p>
                  </a:txBody>
                  <a:tcPr marL="0" marR="0" marT="0" marB="0" anchor="ctr" horzOverflow="overflow">
                    <a:solidFill>
                      <a:srgbClr val="FF0000">
                        <a:alpha val="49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u="none" strike="noStrike" kern="1200" cap="none" normalizeH="0" baseline="0" dirty="0" smtClean="0">
                          <a:ln>
                            <a:noFill/>
                          </a:ln>
                          <a:solidFill>
                            <a:schemeClr val="dk1"/>
                          </a:solidFill>
                          <a:effectLst/>
                          <a:latin typeface="+mj-lt"/>
                          <a:ea typeface="+mn-ea"/>
                          <a:cs typeface="+mn-cs"/>
                        </a:rPr>
                        <a:t>Verbot</a:t>
                      </a:r>
                    </a:p>
                  </a:txBody>
                  <a:tcPr marL="0" marR="0" marT="0" marB="0" anchor="ctr" horzOverflow="overflow">
                    <a:solidFill>
                      <a:srgbClr val="FF0000">
                        <a:alpha val="49000"/>
                      </a:srgbClr>
                    </a:solidFill>
                  </a:tcPr>
                </a:tc>
              </a:tr>
            </a:tbl>
          </a:graphicData>
        </a:graphic>
      </p:graphicFrame>
      <p:sp>
        <p:nvSpPr>
          <p:cNvPr id="10" name="TextBox 9"/>
          <p:cNvSpPr txBox="1"/>
          <p:nvPr/>
        </p:nvSpPr>
        <p:spPr>
          <a:xfrm>
            <a:off x="533400" y="4648200"/>
            <a:ext cx="8229600" cy="381000"/>
          </a:xfrm>
          <a:prstGeom prst="rect">
            <a:avLst/>
          </a:prstGeom>
          <a:noFill/>
        </p:spPr>
        <p:txBody>
          <a:bodyPr vert="horz" wrap="square" lIns="0" tIns="0" rIns="0" bIns="0" rtlCol="0">
            <a:noAutofit/>
          </a:bodyPr>
          <a:lstStyle/>
          <a:p>
            <a:pPr marL="274320" lvl="1" indent="-274320">
              <a:buClr>
                <a:schemeClr val="tx1"/>
              </a:buClr>
              <a:buFont typeface="Georgia" pitchFamily="18" charset="0"/>
              <a:buChar char="•"/>
            </a:pPr>
            <a:r>
              <a:rPr lang="de-AT" sz="1600" dirty="0" smtClean="0">
                <a:latin typeface="Georgia" pitchFamily="18" charset="0"/>
              </a:rPr>
              <a:t>verpflichtende Angabe aktivierter Zinsen (Ausnahme: kleine Gesellschaften)</a:t>
            </a:r>
          </a:p>
          <a:p>
            <a:pPr marL="274320" lvl="1" indent="-274320">
              <a:buClr>
                <a:schemeClr val="tx1"/>
              </a:buClr>
            </a:pPr>
            <a:endParaRPr lang="de-AT" sz="800" dirty="0" smtClean="0">
              <a:latin typeface="Georgia" pitchFamily="18" charset="0"/>
            </a:endParaRPr>
          </a:p>
          <a:p>
            <a:pPr marL="274320" lvl="1" indent="-274320">
              <a:buClr>
                <a:schemeClr val="tx1"/>
              </a:buClr>
              <a:buFont typeface="Georgia" pitchFamily="18" charset="0"/>
              <a:buChar char="•"/>
            </a:pPr>
            <a:r>
              <a:rPr lang="de-AT" sz="1600" dirty="0" smtClean="0">
                <a:latin typeface="Georgia" pitchFamily="18" charset="0"/>
              </a:rPr>
              <a:t>Auftragsfertigung (§ 206 Abs 3 UGB): Ansatz angemessener Teile der Verwaltungs- und Vertriebskosten in Ausnahmefällen weiterhin möglich, nämlich dann, wenn auch mit zusätzlichen Angaben ein getreues Bild der VF&amp;E-Lage nicht vermittelt werden kann</a:t>
            </a:r>
          </a:p>
          <a:p>
            <a:pPr marL="274320" lvl="1" indent="-274320">
              <a:buClr>
                <a:schemeClr val="tx1"/>
              </a:buClr>
            </a:pPr>
            <a:endParaRPr lang="de-AT" sz="800" dirty="0" smtClean="0">
              <a:latin typeface="Georgia" pitchFamily="18" charset="0"/>
            </a:endParaRPr>
          </a:p>
          <a:p>
            <a:pPr marL="274320" lvl="1" indent="-274320">
              <a:buClr>
                <a:schemeClr val="tx1"/>
              </a:buClr>
              <a:buFont typeface="Georgia" pitchFamily="18" charset="0"/>
              <a:buChar char="•"/>
            </a:pPr>
            <a:r>
              <a:rPr lang="de-AT" sz="1600" dirty="0" smtClean="0">
                <a:latin typeface="Georgia" pitchFamily="18" charset="0"/>
              </a:rPr>
              <a:t>mögliche Umsetzung durch „</a:t>
            </a:r>
            <a:r>
              <a:rPr lang="de-AT" sz="1600" i="1" dirty="0" smtClean="0">
                <a:latin typeface="Georgia" pitchFamily="18" charset="0"/>
              </a:rPr>
              <a:t>gesetzliches Overriding</a:t>
            </a:r>
            <a:r>
              <a:rPr lang="de-AT" sz="1600" dirty="0" smtClean="0">
                <a:latin typeface="Georgia" pitchFamily="18" charset="0"/>
              </a:rPr>
              <a:t>“: </a:t>
            </a:r>
            <a:r>
              <a:rPr lang="de-AT" sz="1600" dirty="0" err="1" smtClean="0">
                <a:latin typeface="Georgia" pitchFamily="18" charset="0"/>
              </a:rPr>
              <a:t>PoC</a:t>
            </a:r>
            <a:r>
              <a:rPr lang="de-AT" sz="1600" dirty="0" smtClean="0">
                <a:latin typeface="Georgia" pitchFamily="18" charset="0"/>
              </a:rPr>
              <a:t>-Methode</a:t>
            </a:r>
          </a:p>
        </p:txBody>
      </p:sp>
      <p:sp>
        <p:nvSpPr>
          <p:cNvPr id="11"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13"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5252348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Bilanzierung und Bewertung</a:t>
            </a:r>
            <a:br>
              <a:rPr lang="de-AT" dirty="0" smtClean="0"/>
            </a:br>
            <a:endParaRPr lang="de-AT" b="0" i="0" dirty="0"/>
          </a:p>
        </p:txBody>
      </p:sp>
      <p:sp>
        <p:nvSpPr>
          <p:cNvPr id="3" name="Content Placeholder 2"/>
          <p:cNvSpPr>
            <a:spLocks noGrp="1"/>
          </p:cNvSpPr>
          <p:nvPr>
            <p:ph sz="quarter" idx="15"/>
          </p:nvPr>
        </p:nvSpPr>
        <p:spPr>
          <a:xfrm>
            <a:off x="533400" y="1447800"/>
            <a:ext cx="8077200" cy="4724400"/>
          </a:xfrm>
        </p:spPr>
        <p:txBody>
          <a:bodyPr/>
          <a:lstStyle/>
          <a:p>
            <a:pPr marL="0" lvl="1">
              <a:spcAft>
                <a:spcPts val="600"/>
              </a:spcAft>
              <a:buNone/>
            </a:pPr>
            <a:r>
              <a:rPr lang="de-AT" b="1" dirty="0" smtClean="0">
                <a:solidFill>
                  <a:schemeClr val="tx2"/>
                </a:solidFill>
              </a:rPr>
              <a:t>Disagio (§ 198 Abs 7 UGB)</a:t>
            </a:r>
          </a:p>
          <a:p>
            <a:pPr marL="0" lvl="1">
              <a:spcAft>
                <a:spcPts val="600"/>
              </a:spcAft>
              <a:buNone/>
            </a:pPr>
            <a:endParaRPr lang="de-AT" sz="1000" b="1" dirty="0" smtClean="0">
              <a:solidFill>
                <a:schemeClr val="tx2"/>
              </a:solidFill>
            </a:endParaRPr>
          </a:p>
          <a:p>
            <a:pPr lvl="1">
              <a:spcAft>
                <a:spcPts val="600"/>
              </a:spcAft>
            </a:pPr>
            <a:r>
              <a:rPr lang="de-AT" dirty="0" smtClean="0"/>
              <a:t>Rückzahlungsbetrag &gt; Ausgabebetrag</a:t>
            </a:r>
          </a:p>
          <a:p>
            <a:pPr lvl="1">
              <a:spcAft>
                <a:spcPts val="600"/>
              </a:spcAft>
            </a:pPr>
            <a:endParaRPr lang="de-AT" sz="1000" dirty="0" smtClean="0"/>
          </a:p>
          <a:p>
            <a:pPr lvl="1">
              <a:spcAft>
                <a:spcPts val="600"/>
              </a:spcAft>
            </a:pPr>
            <a:r>
              <a:rPr lang="de-AT" dirty="0" smtClean="0"/>
              <a:t>Aktivierungswahlrecht wird zur </a:t>
            </a:r>
            <a:r>
              <a:rPr lang="de-AT" b="1" dirty="0" smtClean="0"/>
              <a:t>Aktivierungspflicht</a:t>
            </a:r>
            <a:r>
              <a:rPr lang="de-AT" dirty="0" smtClean="0"/>
              <a:t>!</a:t>
            </a:r>
          </a:p>
          <a:p>
            <a:pPr lvl="1">
              <a:spcAft>
                <a:spcPts val="600"/>
              </a:spcAft>
            </a:pPr>
            <a:endParaRPr lang="de-AT" sz="1000" dirty="0" smtClean="0"/>
          </a:p>
          <a:p>
            <a:pPr lvl="2">
              <a:spcAft>
                <a:spcPts val="600"/>
              </a:spcAft>
            </a:pPr>
            <a:r>
              <a:rPr lang="de-AT" dirty="0" smtClean="0"/>
              <a:t>nach dem bisherigen Wortlaut des Art 41 der Vierten Richtlinie war nicht klar, ob die Aktivierung des Disagios ins Ermessen der Unternehmen gestellt werden muss</a:t>
            </a:r>
            <a:endParaRPr lang="de-AT" sz="1000" dirty="0" smtClean="0"/>
          </a:p>
          <a:p>
            <a:pPr lvl="2">
              <a:spcAft>
                <a:spcPts val="600"/>
              </a:spcAft>
            </a:pPr>
            <a:r>
              <a:rPr lang="de-AT" dirty="0" smtClean="0"/>
              <a:t>Bilanz-RL 2013/34/EU enthält keine Vorschriften zum Disagio </a:t>
            </a:r>
            <a:endParaRPr lang="de-AT" sz="1000" dirty="0" smtClean="0"/>
          </a:p>
          <a:p>
            <a:pPr lvl="2">
              <a:spcAft>
                <a:spcPts val="600"/>
              </a:spcAft>
            </a:pPr>
            <a:r>
              <a:rPr lang="de-AT" dirty="0" smtClean="0"/>
              <a:t>Aktivierungspflicht auch nach § 6 Z 3 TS 1 EStG</a:t>
            </a:r>
          </a:p>
          <a:p>
            <a:pPr lvl="2">
              <a:spcAft>
                <a:spcPts val="600"/>
              </a:spcAft>
            </a:pPr>
            <a:r>
              <a:rPr lang="de-AT" dirty="0" smtClean="0"/>
              <a:t>wurde ein Disagio nach § 198 Abs 7 UGB aF nicht als ARAP bilanziert, so unterbleibt die Bildung eines ARAP, bis die Verbindlichkeit nicht mehr ausgewiesen wird</a:t>
            </a:r>
          </a:p>
          <a:p>
            <a:pPr lvl="1">
              <a:spcAft>
                <a:spcPts val="600"/>
              </a:spcAft>
            </a:pPr>
            <a:endParaRPr lang="de-AT" dirty="0"/>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29</a:t>
            </a:fld>
            <a:endParaRPr lang="de-AT"/>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3650879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Agenda</a:t>
            </a:r>
            <a:endParaRPr lang="de-AT" dirty="0"/>
          </a:p>
        </p:txBody>
      </p:sp>
      <p:sp>
        <p:nvSpPr>
          <p:cNvPr id="3" name="Content Placeholder 2"/>
          <p:cNvSpPr>
            <a:spLocks noGrp="1"/>
          </p:cNvSpPr>
          <p:nvPr>
            <p:ph sz="quarter" idx="15"/>
          </p:nvPr>
        </p:nvSpPr>
        <p:spPr>
          <a:xfrm>
            <a:off x="533400" y="1447800"/>
            <a:ext cx="8077200" cy="4038600"/>
          </a:xfrm>
        </p:spPr>
        <p:txBody>
          <a:bodyPr/>
          <a:lstStyle/>
          <a:p>
            <a:pPr marL="68580" lvl="2" indent="-342900">
              <a:buFont typeface="Arial" pitchFamily="34" charset="0"/>
              <a:buChar char="•"/>
            </a:pPr>
            <a:r>
              <a:rPr lang="de-AT" dirty="0" smtClean="0"/>
              <a:t>Gliederung Bilanz &amp; GuV</a:t>
            </a:r>
          </a:p>
          <a:p>
            <a:pPr marL="68580" indent="-342900">
              <a:buFont typeface="Arial" pitchFamily="34" charset="0"/>
              <a:buChar char="•"/>
            </a:pPr>
            <a:r>
              <a:rPr lang="de-AT" dirty="0" smtClean="0"/>
              <a:t>Anhang &amp; Lagebericht</a:t>
            </a:r>
          </a:p>
          <a:p>
            <a:pPr marL="617220" lvl="2" indent="-342900">
              <a:buFont typeface="Symbol" pitchFamily="18" charset="2"/>
              <a:buChar char="-"/>
            </a:pPr>
            <a:r>
              <a:rPr lang="de-AT" dirty="0" smtClean="0"/>
              <a:t>Bottom-Up-Konzept</a:t>
            </a:r>
          </a:p>
          <a:p>
            <a:pPr marL="617220" lvl="2" indent="-342900">
              <a:buFont typeface="Symbol" pitchFamily="18" charset="2"/>
              <a:buChar char="-"/>
            </a:pPr>
            <a:r>
              <a:rPr lang="de-AT" dirty="0" smtClean="0"/>
              <a:t>Zusätzliche Anhangangaben</a:t>
            </a:r>
          </a:p>
          <a:p>
            <a:pPr marL="617220" lvl="2" indent="-342900">
              <a:buFont typeface="Symbol" pitchFamily="18" charset="2"/>
              <a:buChar char="-"/>
            </a:pPr>
            <a:r>
              <a:rPr lang="de-AT" dirty="0" smtClean="0"/>
              <a:t>Lagebericht</a:t>
            </a:r>
          </a:p>
          <a:p>
            <a:pPr marL="68580" indent="-342900">
              <a:buFont typeface="Arial" pitchFamily="34" charset="0"/>
              <a:buChar char="•"/>
            </a:pPr>
            <a:r>
              <a:rPr lang="de-AT" dirty="0" smtClean="0"/>
              <a:t>Konzern</a:t>
            </a:r>
          </a:p>
          <a:p>
            <a:pPr marL="617220" lvl="2" indent="-342900">
              <a:buFont typeface="Symbol" pitchFamily="18" charset="2"/>
              <a:buChar char="-"/>
            </a:pPr>
            <a:r>
              <a:rPr lang="de-AT" dirty="0" smtClean="0"/>
              <a:t>Konsolidierungspflicht &amp; -kreis</a:t>
            </a:r>
          </a:p>
          <a:p>
            <a:pPr marL="617220" lvl="2" indent="-342900">
              <a:buFont typeface="Symbol" pitchFamily="18" charset="2"/>
              <a:buChar char="-"/>
            </a:pPr>
            <a:r>
              <a:rPr lang="de-AT" dirty="0" smtClean="0"/>
              <a:t>Konsolidierungsmaßnahmen</a:t>
            </a:r>
          </a:p>
          <a:p>
            <a:pPr marL="617220" lvl="2" indent="-342900">
              <a:buFont typeface="Symbol" pitchFamily="18" charset="2"/>
              <a:buChar char="-"/>
            </a:pPr>
            <a:r>
              <a:rPr lang="de-AT" dirty="0" smtClean="0"/>
              <a:t>Konzernanhang &amp; -lagebericht</a:t>
            </a:r>
          </a:p>
          <a:p>
            <a:pPr marL="68580" indent="-342900">
              <a:buFont typeface="Arial" pitchFamily="34" charset="0"/>
              <a:buChar char="•"/>
            </a:pPr>
            <a:r>
              <a:rPr lang="de-AT" dirty="0" smtClean="0"/>
              <a:t>Sonstiges</a:t>
            </a:r>
          </a:p>
          <a:p>
            <a:pPr marL="617220" lvl="2" indent="-342900">
              <a:buFont typeface="Symbol" pitchFamily="18" charset="2"/>
              <a:buChar char="-"/>
            </a:pPr>
            <a:endParaRPr lang="de-AT" dirty="0" smtClean="0"/>
          </a:p>
          <a:p>
            <a:pPr marL="617220" lvl="2" indent="-342900">
              <a:buFont typeface="Symbol" pitchFamily="18" charset="2"/>
              <a:buChar char="-"/>
            </a:pPr>
            <a:endParaRPr lang="de-AT" dirty="0" smtClean="0"/>
          </a:p>
          <a:p>
            <a:pPr marL="617220" lvl="2" indent="-342900">
              <a:buFont typeface="Symbol" pitchFamily="18" charset="2"/>
              <a:buChar char="-"/>
            </a:pPr>
            <a:endParaRPr lang="de-AT" dirty="0" smtClean="0"/>
          </a:p>
          <a:p>
            <a:pPr marL="617220" lvl="2" indent="-342900">
              <a:buFont typeface="Symbol" pitchFamily="18" charset="2"/>
              <a:buChar char="-"/>
            </a:pPr>
            <a:endParaRPr lang="de-AT" dirty="0" smtClean="0"/>
          </a:p>
        </p:txBody>
      </p:sp>
      <p:sp>
        <p:nvSpPr>
          <p:cNvPr id="10" name="Slide Number Placeholder 9"/>
          <p:cNvSpPr>
            <a:spLocks noGrp="1"/>
          </p:cNvSpPr>
          <p:nvPr>
            <p:ph type="sldNum" sz="quarter" idx="18"/>
          </p:nvPr>
        </p:nvSpPr>
        <p:spPr/>
        <p:txBody>
          <a:bodyPr/>
          <a:lstStyle/>
          <a:p>
            <a:r>
              <a:rPr lang="de-AT" dirty="0" smtClean="0"/>
              <a:t>Slide </a:t>
            </a:r>
            <a:fld id="{8FAE2A21-86B9-453A-8A77-BC7BFEF0AE24}" type="slidenum">
              <a:rPr lang="de-AT" smtClean="0"/>
              <a:pPr/>
              <a:t>3</a:t>
            </a:fld>
            <a:endParaRPr lang="de-AT" dirty="0"/>
          </a:p>
        </p:txBody>
      </p:sp>
      <p:sp>
        <p:nvSpPr>
          <p:cNvPr id="7" name="Footer Placeholder 5"/>
          <p:cNvSpPr txBox="1">
            <a:spLocks/>
          </p:cNvSpPr>
          <p:nvPr/>
        </p:nvSpPr>
        <p:spPr>
          <a:xfrm>
            <a:off x="530352" y="6324600"/>
            <a:ext cx="4346448" cy="152400"/>
          </a:xfrm>
          <a:prstGeom prst="rect">
            <a:avLst/>
          </a:prstGeom>
        </p:spPr>
        <p:txBody>
          <a:bodyPr vert="horz" lIns="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Arial" pitchFamily="34" charset="0"/>
                <a:cs typeface="Arial" pitchFamily="34" charset="0"/>
              </a:rPr>
              <a:t>RÄG</a:t>
            </a:r>
            <a:r>
              <a:rPr kumimoji="0" lang="en-GB" sz="1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2014</a:t>
            </a:r>
            <a:endParaRPr kumimoji="0" lang="en-GB"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8"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17667295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Bilanzierung und Bewertung</a:t>
            </a:r>
            <a:br>
              <a:rPr lang="de-AT" dirty="0" smtClean="0"/>
            </a:br>
            <a:endParaRPr lang="de-AT" b="0" i="0" dirty="0"/>
          </a:p>
        </p:txBody>
      </p:sp>
      <p:sp>
        <p:nvSpPr>
          <p:cNvPr id="3" name="Content Placeholder 2"/>
          <p:cNvSpPr>
            <a:spLocks noGrp="1"/>
          </p:cNvSpPr>
          <p:nvPr>
            <p:ph sz="quarter" idx="15"/>
          </p:nvPr>
        </p:nvSpPr>
        <p:spPr>
          <a:xfrm>
            <a:off x="533400" y="1295400"/>
            <a:ext cx="8077200" cy="4876800"/>
          </a:xfrm>
        </p:spPr>
        <p:txBody>
          <a:bodyPr/>
          <a:lstStyle/>
          <a:p>
            <a:pPr marL="0" lvl="1">
              <a:spcAft>
                <a:spcPts val="600"/>
              </a:spcAft>
              <a:buNone/>
            </a:pPr>
            <a:r>
              <a:rPr lang="de-AT" b="1" dirty="0" smtClean="0">
                <a:solidFill>
                  <a:schemeClr val="tx2"/>
                </a:solidFill>
              </a:rPr>
              <a:t>Unversteuerte Rücklagen (§ 205 UGB)</a:t>
            </a:r>
          </a:p>
          <a:p>
            <a:pPr marL="0" lvl="1">
              <a:spcAft>
                <a:spcPts val="600"/>
              </a:spcAft>
            </a:pPr>
            <a:r>
              <a:rPr lang="de-AT" dirty="0" smtClean="0"/>
              <a:t>Abschaffung der unversteuerten Rücklagen</a:t>
            </a:r>
          </a:p>
          <a:p>
            <a:pPr lvl="2"/>
            <a:r>
              <a:rPr lang="de-AT" dirty="0" smtClean="0"/>
              <a:t>wären gemäß Bilanz-RL </a:t>
            </a:r>
            <a:r>
              <a:rPr lang="de-AT" dirty="0"/>
              <a:t>für kleine </a:t>
            </a:r>
            <a:r>
              <a:rPr lang="de-AT" dirty="0" smtClean="0"/>
              <a:t>Gesellschaften nicht </a:t>
            </a:r>
            <a:r>
              <a:rPr lang="de-AT" dirty="0"/>
              <a:t>mehr </a:t>
            </a:r>
            <a:r>
              <a:rPr lang="de-AT" dirty="0" smtClean="0"/>
              <a:t>zulässig; Empfehlung des AFRAC; international unüblich</a:t>
            </a:r>
            <a:endParaRPr lang="de-AT" dirty="0"/>
          </a:p>
          <a:p>
            <a:pPr lvl="1"/>
            <a:r>
              <a:rPr lang="de-AT" dirty="0" smtClean="0"/>
              <a:t>Vorgehensweise:</a:t>
            </a:r>
          </a:p>
          <a:p>
            <a:pPr lvl="2"/>
            <a:r>
              <a:rPr lang="de-AT" dirty="0" smtClean="0"/>
              <a:t>unmittelbare Umbuchung </a:t>
            </a:r>
            <a:r>
              <a:rPr lang="de-AT" dirty="0"/>
              <a:t>in </a:t>
            </a:r>
            <a:r>
              <a:rPr lang="de-AT" dirty="0" smtClean="0"/>
              <a:t>die Gewinnrücklagen </a:t>
            </a:r>
          </a:p>
          <a:p>
            <a:pPr lvl="2"/>
            <a:r>
              <a:rPr lang="de-AT" dirty="0" smtClean="0"/>
              <a:t>enthaltene </a:t>
            </a:r>
            <a:r>
              <a:rPr lang="de-AT" dirty="0"/>
              <a:t>passive latente Steuer ist zu </a:t>
            </a:r>
            <a:r>
              <a:rPr lang="de-AT" dirty="0" smtClean="0"/>
              <a:t>bilanzieren</a:t>
            </a:r>
          </a:p>
          <a:p>
            <a:pPr lvl="2"/>
            <a:r>
              <a:rPr lang="de-AT" dirty="0" smtClean="0"/>
              <a:t>Anpassung der Vorjahresbeträge (§ 906 Abs 32)</a:t>
            </a:r>
            <a:r>
              <a:rPr lang="en-US" i="1" dirty="0" smtClean="0"/>
              <a:t>: </a:t>
            </a:r>
            <a:endParaRPr lang="de-AT" dirty="0" smtClean="0"/>
          </a:p>
          <a:p>
            <a:pPr marL="548640" lvl="3" indent="0">
              <a:buNone/>
            </a:pPr>
            <a:r>
              <a:rPr lang="en-US" sz="1600" i="1" dirty="0"/>
              <a:t>Beispiel: </a:t>
            </a:r>
            <a:r>
              <a:rPr lang="de-AT" sz="1600" i="1" dirty="0" smtClean="0">
                <a:latin typeface="Arial" pitchFamily="34" charset="0"/>
                <a:cs typeface="Arial" pitchFamily="34" charset="0"/>
              </a:rPr>
              <a:t>Im </a:t>
            </a:r>
            <a:r>
              <a:rPr lang="de-AT" sz="1600" i="1" dirty="0">
                <a:latin typeface="Arial" pitchFamily="34" charset="0"/>
                <a:cs typeface="Arial" pitchFamily="34" charset="0"/>
              </a:rPr>
              <a:t>Jahresabschluss zum 31.12.2015 sind unversteuerte Rücklagen in Höhe von 100.000 Euro ausgewiesen. Bei einer Körperschaftssteuer von 25% ist davon auszugehen</a:t>
            </a:r>
            <a:r>
              <a:rPr lang="de-AT" sz="1600" i="1" dirty="0" smtClean="0">
                <a:latin typeface="Arial" pitchFamily="34" charset="0"/>
                <a:cs typeface="Arial" pitchFamily="34" charset="0"/>
              </a:rPr>
              <a:t>,</a:t>
            </a:r>
            <a:r>
              <a:rPr lang="en-US" sz="1600" i="1" dirty="0"/>
              <a:t> </a:t>
            </a:r>
            <a:r>
              <a:rPr lang="de-AT" sz="1600" i="1" dirty="0" smtClean="0">
                <a:latin typeface="Arial" pitchFamily="34" charset="0"/>
                <a:cs typeface="Arial" pitchFamily="34" charset="0"/>
              </a:rPr>
              <a:t>dass </a:t>
            </a:r>
            <a:r>
              <a:rPr lang="de-AT" sz="1600" i="1" dirty="0">
                <a:latin typeface="Arial" pitchFamily="34" charset="0"/>
                <a:cs typeface="Arial" pitchFamily="34" charset="0"/>
              </a:rPr>
              <a:t>darin 25.000 Euro latente Steuern enthalten sind. Im Jahresabschluss zum 31.12.2016 fehlt die Position „unversteuerte Rücklagen“ auf der Passivseite. Als Vorjahresbeträge sind 75.000 Euro bei den Gewinnrücklagen, und 25.000 bei der Rückstellung für passive latente Steuern auszuweisen. </a:t>
            </a:r>
          </a:p>
          <a:p>
            <a:pPr lvl="3"/>
            <a:endParaRPr lang="de-AT" dirty="0" smtClean="0"/>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30</a:t>
            </a:fld>
            <a:endParaRPr lang="de-AT"/>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2242289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Bilanzierung und Bewertung</a:t>
            </a:r>
            <a:br>
              <a:rPr lang="de-AT" dirty="0" smtClean="0"/>
            </a:br>
            <a:endParaRPr lang="de-AT" b="0" i="0" dirty="0"/>
          </a:p>
        </p:txBody>
      </p:sp>
      <p:sp>
        <p:nvSpPr>
          <p:cNvPr id="3" name="Content Placeholder 2"/>
          <p:cNvSpPr>
            <a:spLocks noGrp="1"/>
          </p:cNvSpPr>
          <p:nvPr>
            <p:ph sz="quarter" idx="15"/>
          </p:nvPr>
        </p:nvSpPr>
        <p:spPr>
          <a:xfrm>
            <a:off x="533400" y="1295400"/>
            <a:ext cx="8077200" cy="4876800"/>
          </a:xfrm>
        </p:spPr>
        <p:txBody>
          <a:bodyPr/>
          <a:lstStyle/>
          <a:p>
            <a:pPr marL="0" lvl="1">
              <a:spcAft>
                <a:spcPts val="600"/>
              </a:spcAft>
              <a:buNone/>
            </a:pPr>
            <a:r>
              <a:rPr lang="de-AT" b="1" dirty="0" smtClean="0">
                <a:solidFill>
                  <a:schemeClr val="tx2"/>
                </a:solidFill>
              </a:rPr>
              <a:t>Bilanzierung beim Erwerb eigener Anteile (§ 229 Abs 1a UGB)</a:t>
            </a:r>
          </a:p>
          <a:p>
            <a:pPr lvl="1"/>
            <a:r>
              <a:rPr lang="de-AT" dirty="0" smtClean="0"/>
              <a:t>Nennbetrag bzw rechnerischer Wert eigener Anteile ist in einer Vorspalte offen vom Posten Nennkapital abzusetzen</a:t>
            </a:r>
          </a:p>
          <a:p>
            <a:pPr lvl="2"/>
            <a:r>
              <a:rPr lang="de-AT" sz="1800" dirty="0" smtClean="0"/>
              <a:t>Bezeichnung etwa „</a:t>
            </a:r>
            <a:r>
              <a:rPr lang="de-AT" sz="1800" i="1" dirty="0" smtClean="0"/>
              <a:t>Nennkapital/rechnerischer Wert eigener Anteile</a:t>
            </a:r>
            <a:r>
              <a:rPr lang="de-AT" sz="1800" dirty="0" smtClean="0"/>
              <a:t>“</a:t>
            </a:r>
          </a:p>
          <a:p>
            <a:pPr lvl="2"/>
            <a:r>
              <a:rPr lang="de-AT" sz="1800" dirty="0" smtClean="0"/>
              <a:t>verbleibender Betrag könnte als „</a:t>
            </a:r>
            <a:r>
              <a:rPr lang="de-AT" sz="1800" i="1" dirty="0" smtClean="0"/>
              <a:t>Ausgegebenes Kapital</a:t>
            </a:r>
            <a:r>
              <a:rPr lang="de-AT" sz="1800" dirty="0" smtClean="0"/>
              <a:t>“ bezeichnet werden</a:t>
            </a:r>
            <a:endParaRPr lang="de-AT" sz="1800" dirty="0"/>
          </a:p>
          <a:p>
            <a:pPr lvl="1"/>
            <a:r>
              <a:rPr lang="de-AT" dirty="0" smtClean="0"/>
              <a:t>UB zwischen Nennbetrag bzw rechnerischem Wert und den AK ist mit den </a:t>
            </a:r>
            <a:r>
              <a:rPr lang="de-AT" b="1" dirty="0" smtClean="0"/>
              <a:t>nicht gebundenen Rücklagen</a:t>
            </a:r>
            <a:r>
              <a:rPr lang="de-AT" dirty="0" smtClean="0"/>
              <a:t> zu verrechnen</a:t>
            </a:r>
          </a:p>
          <a:p>
            <a:pPr lvl="1"/>
            <a:r>
              <a:rPr lang="de-AT" dirty="0"/>
              <a:t>Aufwendungen, die Anschaffungsnebenkosten sind, sind Aufwand des </a:t>
            </a:r>
            <a:r>
              <a:rPr lang="de-AT" dirty="0" smtClean="0"/>
              <a:t>Geschäftsjahrs</a:t>
            </a:r>
          </a:p>
          <a:p>
            <a:pPr lvl="1"/>
            <a:r>
              <a:rPr lang="de-AT" dirty="0" smtClean="0"/>
              <a:t>in </a:t>
            </a:r>
            <a:r>
              <a:rPr lang="de-AT" dirty="0"/>
              <a:t>die gebundenen Rücklagen ist ein Betrag einzustellen, der dem Nennbetrag beziehungsweise dem rechnerischen Wert der erworbenen eigenen Anteile </a:t>
            </a:r>
            <a:r>
              <a:rPr lang="de-AT" dirty="0" smtClean="0"/>
              <a:t>entspricht</a:t>
            </a:r>
            <a:endParaRPr lang="de-AT" dirty="0"/>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31</a:t>
            </a:fld>
            <a:endParaRPr lang="de-AT"/>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30254243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Bilanzierung und Bewertung</a:t>
            </a:r>
            <a:br>
              <a:rPr lang="de-AT" dirty="0" smtClean="0"/>
            </a:br>
            <a:endParaRPr lang="de-AT" b="0" i="0" dirty="0"/>
          </a:p>
        </p:txBody>
      </p:sp>
      <p:sp>
        <p:nvSpPr>
          <p:cNvPr id="3" name="Content Placeholder 2"/>
          <p:cNvSpPr>
            <a:spLocks noGrp="1"/>
          </p:cNvSpPr>
          <p:nvPr>
            <p:ph sz="quarter" idx="15"/>
          </p:nvPr>
        </p:nvSpPr>
        <p:spPr>
          <a:xfrm>
            <a:off x="533400" y="1295400"/>
            <a:ext cx="8077200" cy="4876800"/>
          </a:xfrm>
        </p:spPr>
        <p:txBody>
          <a:bodyPr/>
          <a:lstStyle/>
          <a:p>
            <a:pPr marL="0" lvl="1">
              <a:spcAft>
                <a:spcPts val="600"/>
              </a:spcAft>
              <a:buNone/>
            </a:pPr>
            <a:r>
              <a:rPr lang="de-AT" b="1" dirty="0" smtClean="0">
                <a:solidFill>
                  <a:schemeClr val="tx2"/>
                </a:solidFill>
              </a:rPr>
              <a:t>Bilanzierung bei Veräußerung eigener Anteile (§ 229 Abs 1b UGB)</a:t>
            </a:r>
          </a:p>
          <a:p>
            <a:pPr marL="0" lvl="1">
              <a:spcAft>
                <a:spcPts val="600"/>
              </a:spcAft>
              <a:buNone/>
            </a:pPr>
            <a:endParaRPr lang="de-AT" sz="1000" b="1" dirty="0" smtClean="0">
              <a:solidFill>
                <a:schemeClr val="tx2"/>
              </a:solidFill>
            </a:endParaRPr>
          </a:p>
          <a:p>
            <a:pPr lvl="1">
              <a:spcAft>
                <a:spcPts val="0"/>
              </a:spcAft>
            </a:pPr>
            <a:r>
              <a:rPr lang="de-AT" dirty="0"/>
              <a:t>Ein den Nennbetrag oder den rechnerischen Wert übersteigender Differenzbetrag aus dem Veräußerungserlös ist bis zur Höhe des mit den frei verfügbaren Rücklagen nach </a:t>
            </a:r>
            <a:r>
              <a:rPr lang="de-AT" dirty="0" smtClean="0"/>
              <a:t>Abs </a:t>
            </a:r>
            <a:r>
              <a:rPr lang="de-AT" dirty="0"/>
              <a:t>1a </a:t>
            </a:r>
            <a:r>
              <a:rPr lang="de-AT" dirty="0" smtClean="0"/>
              <a:t>verrechneten </a:t>
            </a:r>
            <a:r>
              <a:rPr lang="de-AT" dirty="0"/>
              <a:t>Betrags in die jeweiligen Rücklagen einzustellen. </a:t>
            </a:r>
            <a:endParaRPr lang="de-AT" dirty="0" smtClean="0"/>
          </a:p>
          <a:p>
            <a:pPr marL="0" lvl="1" indent="0">
              <a:spcAft>
                <a:spcPts val="0"/>
              </a:spcAft>
              <a:buNone/>
            </a:pPr>
            <a:endParaRPr lang="de-AT" sz="1000" dirty="0"/>
          </a:p>
          <a:p>
            <a:pPr lvl="1">
              <a:spcAft>
                <a:spcPts val="0"/>
              </a:spcAft>
            </a:pPr>
            <a:r>
              <a:rPr lang="de-AT" dirty="0"/>
              <a:t>Ein darüber hinausgehender Differenzbetrag ist in die Kapitalrücklage gemäß </a:t>
            </a:r>
            <a:r>
              <a:rPr lang="de-AT" dirty="0" smtClean="0"/>
              <a:t>Abs </a:t>
            </a:r>
            <a:r>
              <a:rPr lang="de-AT" dirty="0"/>
              <a:t>2 Z 1 </a:t>
            </a:r>
            <a:r>
              <a:rPr lang="de-AT" dirty="0" smtClean="0"/>
              <a:t>(als Agio) einzustellen</a:t>
            </a:r>
            <a:r>
              <a:rPr lang="de-AT" dirty="0"/>
              <a:t>. Die Nebenkosten der Veräußerung sind Aufwand des Geschäftsjahrs. Die Rücklage nach </a:t>
            </a:r>
            <a:r>
              <a:rPr lang="de-AT" dirty="0" smtClean="0"/>
              <a:t>Abs </a:t>
            </a:r>
            <a:r>
              <a:rPr lang="de-AT" dirty="0"/>
              <a:t>1a </a:t>
            </a:r>
            <a:r>
              <a:rPr lang="de-AT" dirty="0" smtClean="0"/>
              <a:t>ist </a:t>
            </a:r>
            <a:r>
              <a:rPr lang="de-AT" dirty="0"/>
              <a:t>aufzulösen</a:t>
            </a:r>
            <a:r>
              <a:rPr lang="de-AT" dirty="0" smtClean="0"/>
              <a:t>. </a:t>
            </a:r>
          </a:p>
          <a:p>
            <a:pPr marL="0" lvl="1" indent="0">
              <a:spcAft>
                <a:spcPts val="0"/>
              </a:spcAft>
              <a:buNone/>
            </a:pPr>
            <a:endParaRPr lang="de-AT" sz="1000" dirty="0" smtClean="0"/>
          </a:p>
          <a:p>
            <a:pPr lvl="1">
              <a:spcAft>
                <a:spcPts val="0"/>
              </a:spcAft>
            </a:pPr>
            <a:r>
              <a:rPr lang="de-AT" dirty="0" smtClean="0"/>
              <a:t>Vorjahresbeträge sind so zu berechnen und auszuweisen, als wären sie schon im Vorjahr nach den neuen Bestimmungen berechnet worden (§ 906 Abs 32 UGB).</a:t>
            </a:r>
          </a:p>
          <a:p>
            <a:pPr lvl="1">
              <a:spcAft>
                <a:spcPts val="0"/>
              </a:spcAft>
            </a:pPr>
            <a:endParaRPr lang="de-AT" dirty="0"/>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32</a:t>
            </a:fld>
            <a:endParaRPr lang="de-AT"/>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19069428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Bilanzierung und Bewertung</a:t>
            </a:r>
            <a:br>
              <a:rPr lang="de-AT" dirty="0" smtClean="0"/>
            </a:br>
            <a:endParaRPr lang="de-AT" b="0" i="0" dirty="0"/>
          </a:p>
        </p:txBody>
      </p:sp>
      <p:sp>
        <p:nvSpPr>
          <p:cNvPr id="3" name="Content Placeholder 2"/>
          <p:cNvSpPr>
            <a:spLocks noGrp="1"/>
          </p:cNvSpPr>
          <p:nvPr>
            <p:ph sz="quarter" idx="15"/>
          </p:nvPr>
        </p:nvSpPr>
        <p:spPr>
          <a:xfrm>
            <a:off x="533400" y="1371600"/>
            <a:ext cx="8458200" cy="4724400"/>
          </a:xfrm>
        </p:spPr>
        <p:txBody>
          <a:bodyPr/>
          <a:lstStyle/>
          <a:p>
            <a:pPr marL="0" lvl="1">
              <a:spcAft>
                <a:spcPts val="600"/>
              </a:spcAft>
              <a:buNone/>
            </a:pPr>
            <a:r>
              <a:rPr lang="en-US" b="1" dirty="0" smtClean="0">
                <a:solidFill>
                  <a:schemeClr val="tx2"/>
                </a:solidFill>
              </a:rPr>
              <a:t>Zuschreibungspflicht für Gegenstände des Anlage- und Umlaufvermögens </a:t>
            </a:r>
            <a:r>
              <a:rPr lang="de-AT" b="1" dirty="0" smtClean="0">
                <a:solidFill>
                  <a:schemeClr val="tx2"/>
                </a:solidFill>
              </a:rPr>
              <a:t>(§ 208 UGB)</a:t>
            </a:r>
          </a:p>
          <a:p>
            <a:pPr marL="0" lvl="1">
              <a:spcAft>
                <a:spcPts val="600"/>
              </a:spcAft>
              <a:buNone/>
            </a:pPr>
            <a:endParaRPr lang="de-AT" sz="800" b="1" dirty="0" smtClean="0">
              <a:solidFill>
                <a:schemeClr val="tx2"/>
              </a:solidFill>
            </a:endParaRPr>
          </a:p>
          <a:p>
            <a:pPr lvl="1">
              <a:spcAft>
                <a:spcPts val="0"/>
              </a:spcAft>
            </a:pPr>
            <a:r>
              <a:rPr lang="de-AT" dirty="0"/>
              <a:t>Entfall des bisherigen Wahlrechts in § 208 Abs 2 UGB (</a:t>
            </a:r>
            <a:r>
              <a:rPr lang="de-AT" dirty="0" smtClean="0"/>
              <a:t>keine Zuschreibung erforderlich, wenn </a:t>
            </a:r>
            <a:r>
              <a:rPr lang="de-AT" dirty="0"/>
              <a:t>steuerlich nicht verpflichtend) </a:t>
            </a:r>
            <a:endParaRPr lang="de-AT" dirty="0" smtClean="0"/>
          </a:p>
          <a:p>
            <a:pPr lvl="2">
              <a:spcAft>
                <a:spcPts val="0"/>
              </a:spcAft>
            </a:pPr>
            <a:r>
              <a:rPr lang="de-AT" dirty="0" smtClean="0"/>
              <a:t>Zuschreibungspflicht bislang nur bei Beteiligungen an Körperschaften iSd § 228 UGB (Kapitalgesellschaften)</a:t>
            </a:r>
            <a:endParaRPr lang="de-AT" sz="800" dirty="0" smtClean="0"/>
          </a:p>
          <a:p>
            <a:pPr lvl="2">
              <a:spcAft>
                <a:spcPts val="0"/>
              </a:spcAft>
            </a:pPr>
            <a:r>
              <a:rPr lang="de-AT" dirty="0" smtClean="0"/>
              <a:t>Wahlrecht entspricht </a:t>
            </a:r>
            <a:r>
              <a:rPr lang="de-AT" dirty="0"/>
              <a:t>nicht der </a:t>
            </a:r>
            <a:r>
              <a:rPr lang="de-AT" dirty="0" smtClean="0"/>
              <a:t>Bilanz-RL</a:t>
            </a:r>
            <a:endParaRPr lang="de-AT" dirty="0"/>
          </a:p>
          <a:p>
            <a:pPr marL="274320" lvl="2" indent="0">
              <a:spcAft>
                <a:spcPts val="0"/>
              </a:spcAft>
              <a:buNone/>
            </a:pPr>
            <a:endParaRPr lang="de-AT" sz="1000" dirty="0" smtClean="0"/>
          </a:p>
          <a:p>
            <a:pPr lvl="1">
              <a:spcAft>
                <a:spcPts val="0"/>
              </a:spcAft>
            </a:pPr>
            <a:r>
              <a:rPr lang="de-AT" dirty="0" smtClean="0"/>
              <a:t>§ 6 Z 13 EStG: </a:t>
            </a:r>
          </a:p>
          <a:p>
            <a:pPr lvl="2">
              <a:spcAft>
                <a:spcPts val="1200"/>
              </a:spcAft>
            </a:pPr>
            <a:r>
              <a:rPr lang="de-AT" dirty="0" smtClean="0"/>
              <a:t>Zuschreibungen im unternehmensrechtlichen Jahresabschluss sind auch für den steuerlichen Wertansatz maßgebend und erhöhen den steuerlichen Gewinn dieses Jahres</a:t>
            </a:r>
          </a:p>
          <a:p>
            <a:pPr lvl="1">
              <a:spcAft>
                <a:spcPts val="0"/>
              </a:spcAft>
            </a:pPr>
            <a:r>
              <a:rPr lang="de-AT" dirty="0" smtClean="0"/>
              <a:t>Aufhebung der Ausschüttungssperre für Zuschreibungen </a:t>
            </a:r>
            <a:endParaRPr lang="de-AT" dirty="0"/>
          </a:p>
          <a:p>
            <a:pPr marL="274320" lvl="2" indent="0">
              <a:spcAft>
                <a:spcPts val="600"/>
              </a:spcAft>
              <a:buNone/>
            </a:pPr>
            <a:endParaRPr lang="de-AT" dirty="0" smtClean="0"/>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33</a:t>
            </a:fld>
            <a:endParaRPr lang="de-AT"/>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30559207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Bilanzierung und Bewertung</a:t>
            </a:r>
            <a:br>
              <a:rPr lang="de-AT" dirty="0" smtClean="0"/>
            </a:br>
            <a:endParaRPr lang="de-AT" b="0" i="0" dirty="0"/>
          </a:p>
        </p:txBody>
      </p:sp>
      <p:sp>
        <p:nvSpPr>
          <p:cNvPr id="3" name="Content Placeholder 2"/>
          <p:cNvSpPr>
            <a:spLocks noGrp="1"/>
          </p:cNvSpPr>
          <p:nvPr>
            <p:ph sz="quarter" idx="15"/>
          </p:nvPr>
        </p:nvSpPr>
        <p:spPr>
          <a:xfrm>
            <a:off x="533400" y="1447800"/>
            <a:ext cx="8458200" cy="4724400"/>
          </a:xfrm>
        </p:spPr>
        <p:txBody>
          <a:bodyPr/>
          <a:lstStyle/>
          <a:p>
            <a:pPr marL="0" lvl="1">
              <a:spcAft>
                <a:spcPts val="600"/>
              </a:spcAft>
              <a:buNone/>
            </a:pPr>
            <a:r>
              <a:rPr lang="en-US" b="1" dirty="0" smtClean="0">
                <a:solidFill>
                  <a:schemeClr val="tx2"/>
                </a:solidFill>
              </a:rPr>
              <a:t>Zuschreibungspflicht – Übergangsregelung EStG</a:t>
            </a:r>
          </a:p>
          <a:p>
            <a:pPr marL="0" lvl="1">
              <a:spcAft>
                <a:spcPts val="600"/>
              </a:spcAft>
              <a:buNone/>
            </a:pPr>
            <a:endParaRPr lang="de-AT" sz="800" b="1" dirty="0" smtClean="0">
              <a:solidFill>
                <a:schemeClr val="tx2"/>
              </a:solidFill>
            </a:endParaRPr>
          </a:p>
          <a:p>
            <a:pPr lvl="1">
              <a:spcAft>
                <a:spcPts val="0"/>
              </a:spcAft>
            </a:pPr>
            <a:r>
              <a:rPr lang="de-AT" dirty="0" smtClean="0"/>
              <a:t>Steuerliche Übergangsregelung (§ 124b Z 270a EStG): </a:t>
            </a:r>
          </a:p>
          <a:p>
            <a:pPr marL="273050" lvl="2" indent="1588">
              <a:spcAft>
                <a:spcPts val="0"/>
              </a:spcAft>
              <a:buNone/>
            </a:pPr>
            <a:endParaRPr lang="de-AT" sz="800" dirty="0" smtClean="0"/>
          </a:p>
          <a:p>
            <a:pPr lvl="2">
              <a:spcAft>
                <a:spcPts val="1200"/>
              </a:spcAft>
            </a:pPr>
            <a:r>
              <a:rPr lang="de-AT" dirty="0" smtClean="0"/>
              <a:t>Einstellung </a:t>
            </a:r>
            <a:r>
              <a:rPr lang="de-AT" dirty="0"/>
              <a:t>des Zuschreibungsbetrages in eine (</a:t>
            </a:r>
            <a:r>
              <a:rPr lang="de-AT" dirty="0" smtClean="0"/>
              <a:t>außerbilanzielle) unversteuerte Rücklage </a:t>
            </a:r>
            <a:r>
              <a:rPr lang="de-AT" dirty="0" smtClean="0">
                <a:solidFill>
                  <a:schemeClr val="tx2"/>
                </a:solidFill>
              </a:rPr>
              <a:t>möglich </a:t>
            </a:r>
            <a:r>
              <a:rPr lang="de-AT" dirty="0" smtClean="0"/>
              <a:t>(„</a:t>
            </a:r>
            <a:r>
              <a:rPr lang="de-AT" i="1" dirty="0" smtClean="0"/>
              <a:t>Zuschreibungsrücklage</a:t>
            </a:r>
            <a:r>
              <a:rPr lang="de-AT" dirty="0" smtClean="0"/>
              <a:t>“) – dies hat mittels eines in der Steuererklärung </a:t>
            </a:r>
            <a:r>
              <a:rPr lang="de-AT" dirty="0" smtClean="0">
                <a:solidFill>
                  <a:schemeClr val="tx2"/>
                </a:solidFill>
              </a:rPr>
              <a:t>(Feststellungerklärung) </a:t>
            </a:r>
            <a:r>
              <a:rPr lang="de-AT" dirty="0" smtClean="0"/>
              <a:t>gestellten Antrages zu erfolgen</a:t>
            </a:r>
          </a:p>
          <a:p>
            <a:pPr lvl="2">
              <a:spcAft>
                <a:spcPts val="1200"/>
              </a:spcAft>
            </a:pPr>
            <a:r>
              <a:rPr lang="de-AT" dirty="0" smtClean="0"/>
              <a:t>Rücklage ist bei Abschreibung des Wirtschaftsguts steuerwirksam aufzulösen bzw dann, wenn das Wirtschaftsgut aus dem Betriebsvermögen ausscheidet</a:t>
            </a:r>
          </a:p>
          <a:p>
            <a:pPr lvl="2">
              <a:spcAft>
                <a:spcPts val="0"/>
              </a:spcAft>
            </a:pPr>
            <a:r>
              <a:rPr lang="de-AT" dirty="0" smtClean="0"/>
              <a:t>Wirtschaftsgüter sind in einem Verzeichnis evident zu halten (mit dem steuerlichen Bilanzansatz und dem Betrag der Zuschreibungsrücklage)</a:t>
            </a:r>
          </a:p>
          <a:p>
            <a:pPr lvl="3">
              <a:spcAft>
                <a:spcPts val="600"/>
              </a:spcAft>
            </a:pPr>
            <a:endParaRPr lang="de-AT" dirty="0" smtClean="0"/>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34</a:t>
            </a:fld>
            <a:endParaRPr lang="de-AT"/>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26724030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Bilanzierung und Bewertung</a:t>
            </a:r>
            <a:br>
              <a:rPr lang="de-AT" dirty="0" smtClean="0"/>
            </a:br>
            <a:endParaRPr lang="de-AT" b="0" i="0" dirty="0"/>
          </a:p>
        </p:txBody>
      </p:sp>
      <p:sp>
        <p:nvSpPr>
          <p:cNvPr id="3" name="Content Placeholder 2"/>
          <p:cNvSpPr>
            <a:spLocks noGrp="1"/>
          </p:cNvSpPr>
          <p:nvPr>
            <p:ph sz="quarter" idx="15"/>
          </p:nvPr>
        </p:nvSpPr>
        <p:spPr>
          <a:xfrm>
            <a:off x="533400" y="1219200"/>
            <a:ext cx="8458200" cy="5105400"/>
          </a:xfrm>
        </p:spPr>
        <p:txBody>
          <a:bodyPr/>
          <a:lstStyle/>
          <a:p>
            <a:pPr marL="0" lvl="1">
              <a:spcAft>
                <a:spcPts val="600"/>
              </a:spcAft>
              <a:buNone/>
            </a:pPr>
            <a:r>
              <a:rPr lang="en-US" b="1" dirty="0" smtClean="0">
                <a:solidFill>
                  <a:schemeClr val="tx2"/>
                </a:solidFill>
              </a:rPr>
              <a:t>Zuschreibungspflicht – Übergangsregelung UGB</a:t>
            </a:r>
          </a:p>
          <a:p>
            <a:pPr marL="0" lvl="1">
              <a:spcAft>
                <a:spcPts val="600"/>
              </a:spcAft>
              <a:buNone/>
            </a:pPr>
            <a:endParaRPr lang="de-AT" sz="800" b="1" dirty="0">
              <a:solidFill>
                <a:schemeClr val="tx2"/>
              </a:solidFill>
            </a:endParaRPr>
          </a:p>
          <a:p>
            <a:pPr lvl="1">
              <a:spcAft>
                <a:spcPts val="0"/>
              </a:spcAft>
            </a:pPr>
            <a:r>
              <a:rPr lang="de-AT" dirty="0"/>
              <a:t>§ 906 Abs 32 UGB: </a:t>
            </a:r>
            <a:r>
              <a:rPr lang="de-DE" dirty="0" smtClean="0"/>
              <a:t>„</a:t>
            </a:r>
            <a:r>
              <a:rPr lang="de-DE" i="1" dirty="0"/>
              <a:t>Wird nach § 124b Z 270 des </a:t>
            </a:r>
            <a:r>
              <a:rPr lang="de-DE" i="1" dirty="0" smtClean="0"/>
              <a:t>EStG</a:t>
            </a:r>
            <a:r>
              <a:rPr lang="de-DE" i="1" dirty="0"/>
              <a:t> 1988 steuerlich eine Zuschreibungsrücklage gebildet, </a:t>
            </a:r>
            <a:r>
              <a:rPr lang="de-DE" i="1" dirty="0">
                <a:solidFill>
                  <a:schemeClr val="accent1"/>
                </a:solidFill>
              </a:rPr>
              <a:t>kann</a:t>
            </a:r>
            <a:r>
              <a:rPr lang="de-DE" i="1" dirty="0"/>
              <a:t> der in dieser Rücklage erfasste Betrag in der Bilanz unter den passiven </a:t>
            </a:r>
            <a:r>
              <a:rPr lang="de-DE" i="1" dirty="0" smtClean="0"/>
              <a:t>Rechnungs-abgrenzungsposten </a:t>
            </a:r>
            <a:r>
              <a:rPr lang="de-DE" i="1" dirty="0"/>
              <a:t>gesondert ausgewiesen und entsprechend den Vorgaben des § 124b Z 270 des </a:t>
            </a:r>
            <a:r>
              <a:rPr lang="de-DE" i="1" dirty="0" smtClean="0"/>
              <a:t>EStG</a:t>
            </a:r>
            <a:r>
              <a:rPr lang="de-DE" i="1" dirty="0"/>
              <a:t> 1988 aufgelöst werden</a:t>
            </a:r>
            <a:r>
              <a:rPr lang="de-DE" dirty="0"/>
              <a:t>.“</a:t>
            </a:r>
            <a:endParaRPr lang="en-US" dirty="0"/>
          </a:p>
          <a:p>
            <a:pPr marL="273050" lvl="2" indent="1588">
              <a:spcAft>
                <a:spcPts val="0"/>
              </a:spcAft>
              <a:buNone/>
            </a:pPr>
            <a:endParaRPr lang="de-AT" sz="800" dirty="0" smtClean="0"/>
          </a:p>
          <a:p>
            <a:pPr marL="274320" lvl="2" indent="0">
              <a:spcAft>
                <a:spcPts val="0"/>
              </a:spcAft>
              <a:buNone/>
            </a:pPr>
            <a:endParaRPr lang="de-AT" sz="1000" dirty="0" smtClean="0"/>
          </a:p>
          <a:p>
            <a:pPr lvl="1">
              <a:spcAft>
                <a:spcPts val="0"/>
              </a:spcAft>
            </a:pPr>
            <a:r>
              <a:rPr lang="de-AT" dirty="0" smtClean="0"/>
              <a:t>Die </a:t>
            </a:r>
            <a:r>
              <a:rPr lang="de-AT" dirty="0"/>
              <a:t>Auflösung </a:t>
            </a:r>
            <a:r>
              <a:rPr lang="de-AT" dirty="0" smtClean="0"/>
              <a:t>des PRAP richtet </a:t>
            </a:r>
            <a:r>
              <a:rPr lang="de-AT" dirty="0"/>
              <a:t>sich in der Folge grundsätzlich nach den steuerlichen Vorschriften des § 124b Z 270 des </a:t>
            </a:r>
            <a:r>
              <a:rPr lang="de-AT" dirty="0" smtClean="0"/>
              <a:t>EStG </a:t>
            </a:r>
            <a:r>
              <a:rPr lang="de-AT" dirty="0"/>
              <a:t>1988, kann aber wahlweise auch früher, vor dem Ausscheiden des betreffenden Vermögensgegenstandes, </a:t>
            </a:r>
            <a:r>
              <a:rPr lang="de-AT" dirty="0" smtClean="0"/>
              <a:t>erfolgen. </a:t>
            </a:r>
          </a:p>
          <a:p>
            <a:pPr lvl="1">
              <a:spcAft>
                <a:spcPts val="0"/>
              </a:spcAft>
            </a:pPr>
            <a:endParaRPr lang="de-AT" sz="800" dirty="0" smtClean="0"/>
          </a:p>
          <a:p>
            <a:pPr lvl="2">
              <a:spcAft>
                <a:spcPts val="0"/>
              </a:spcAft>
            </a:pPr>
            <a:r>
              <a:rPr lang="de-AT" dirty="0"/>
              <a:t>w</a:t>
            </a:r>
            <a:r>
              <a:rPr lang="de-AT" dirty="0" smtClean="0"/>
              <a:t>ird kein PRAP gebildet oder dieser früher aufgelöst, sind latente Steuern zu berücksichtigen!</a:t>
            </a:r>
            <a:endParaRPr lang="de-AT" dirty="0"/>
          </a:p>
          <a:p>
            <a:pPr marL="0" lvl="1">
              <a:spcAft>
                <a:spcPts val="600"/>
              </a:spcAft>
              <a:buNone/>
            </a:pPr>
            <a:endParaRPr lang="de-AT" b="1" dirty="0">
              <a:solidFill>
                <a:schemeClr val="tx2"/>
              </a:solidFill>
            </a:endParaRPr>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35</a:t>
            </a:fld>
            <a:endParaRPr lang="de-AT"/>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39957289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Bilanzierung und Bewertung</a:t>
            </a:r>
            <a:br>
              <a:rPr lang="de-AT" dirty="0" smtClean="0"/>
            </a:br>
            <a:endParaRPr lang="de-AT" b="0" i="0" dirty="0"/>
          </a:p>
        </p:txBody>
      </p:sp>
      <p:sp>
        <p:nvSpPr>
          <p:cNvPr id="3" name="Content Placeholder 2"/>
          <p:cNvSpPr>
            <a:spLocks noGrp="1"/>
          </p:cNvSpPr>
          <p:nvPr>
            <p:ph sz="quarter" idx="15"/>
          </p:nvPr>
        </p:nvSpPr>
        <p:spPr>
          <a:xfrm>
            <a:off x="533400" y="1295400"/>
            <a:ext cx="8077200" cy="4876800"/>
          </a:xfrm>
        </p:spPr>
        <p:txBody>
          <a:bodyPr/>
          <a:lstStyle/>
          <a:p>
            <a:pPr marL="0" lvl="1">
              <a:spcAft>
                <a:spcPts val="0"/>
              </a:spcAft>
              <a:buNone/>
            </a:pPr>
            <a:r>
              <a:rPr lang="de-AT" b="1" dirty="0" smtClean="0">
                <a:solidFill>
                  <a:schemeClr val="tx2"/>
                </a:solidFill>
              </a:rPr>
              <a:t>Rückstellungen (Bewertung) – § 211 UGB</a:t>
            </a:r>
          </a:p>
          <a:p>
            <a:pPr>
              <a:spcAft>
                <a:spcPts val="0"/>
              </a:spcAft>
            </a:pPr>
            <a:endParaRPr lang="de-AT" sz="1000" dirty="0" smtClean="0"/>
          </a:p>
          <a:p>
            <a:pPr lvl="1">
              <a:spcAft>
                <a:spcPts val="600"/>
              </a:spcAft>
            </a:pPr>
            <a:r>
              <a:rPr lang="de-AT" sz="1900" dirty="0" smtClean="0"/>
              <a:t>Bewertung mit dem bestmöglichen Schätzwert des notwendigen Erfüllungsbetrages </a:t>
            </a:r>
          </a:p>
          <a:p>
            <a:pPr lvl="2">
              <a:spcAft>
                <a:spcPts val="0"/>
              </a:spcAft>
            </a:pPr>
            <a:r>
              <a:rPr lang="de-AT" sz="1800" dirty="0" smtClean="0"/>
              <a:t>„</a:t>
            </a:r>
            <a:r>
              <a:rPr lang="de-AT" sz="1800" i="1" dirty="0" smtClean="0"/>
              <a:t>Erfüllungsbetrag</a:t>
            </a:r>
            <a:r>
              <a:rPr lang="de-AT" sz="1800" dirty="0" smtClean="0"/>
              <a:t>“ impliziert Berücksichtigung künftiger Preis- und Kostensteigerungen</a:t>
            </a:r>
            <a:endParaRPr lang="de-AT" sz="1000" dirty="0" smtClean="0"/>
          </a:p>
          <a:p>
            <a:pPr lvl="2">
              <a:spcAft>
                <a:spcPts val="0"/>
              </a:spcAft>
            </a:pPr>
            <a:r>
              <a:rPr lang="de-AT" sz="1800" dirty="0" smtClean="0"/>
              <a:t>Zinssatz: </a:t>
            </a:r>
            <a:r>
              <a:rPr lang="de-AT" sz="1800" dirty="0" err="1" smtClean="0"/>
              <a:t>RSt</a:t>
            </a:r>
            <a:r>
              <a:rPr lang="de-AT" sz="1800" dirty="0" smtClean="0"/>
              <a:t> mit einer RLZ von &gt;1 Jahr sind „</a:t>
            </a:r>
            <a:r>
              <a:rPr lang="de-AT" sz="1800" i="1" dirty="0" smtClean="0"/>
              <a:t>marktüblich</a:t>
            </a:r>
            <a:r>
              <a:rPr lang="de-AT" sz="1800" dirty="0" smtClean="0"/>
              <a:t>“ </a:t>
            </a:r>
            <a:r>
              <a:rPr lang="de-AT" sz="1800" dirty="0" err="1" smtClean="0"/>
              <a:t>abzuzinsen</a:t>
            </a:r>
            <a:r>
              <a:rPr lang="de-AT" sz="1800" dirty="0" smtClean="0"/>
              <a:t>; </a:t>
            </a:r>
          </a:p>
          <a:p>
            <a:pPr lvl="3">
              <a:spcAft>
                <a:spcPts val="600"/>
              </a:spcAft>
            </a:pPr>
            <a:r>
              <a:rPr lang="de-AT" sz="1800" dirty="0" err="1" smtClean="0"/>
              <a:t>BilMoG</a:t>
            </a:r>
            <a:r>
              <a:rPr lang="de-AT" sz="1800" dirty="0" smtClean="0"/>
              <a:t>-Zinssatz oder Zinssatz des § 9 </a:t>
            </a:r>
            <a:r>
              <a:rPr lang="de-AT" sz="1800" dirty="0" err="1" smtClean="0"/>
              <a:t>Abs</a:t>
            </a:r>
            <a:r>
              <a:rPr lang="de-AT" sz="1800" dirty="0" smtClean="0"/>
              <a:t> 5 EStG (3,5 %) – jeweils Durchschnittszinssätze</a:t>
            </a:r>
          </a:p>
          <a:p>
            <a:pPr lvl="1">
              <a:spcAft>
                <a:spcPts val="600"/>
              </a:spcAft>
            </a:pPr>
            <a:r>
              <a:rPr lang="de-AT" sz="1900" dirty="0" smtClean="0"/>
              <a:t>Rückstellungen für Abfertigungen, Pensionen und Jubiläumsgelder sind mit dem sich nach versicherungsmathematischen Grundsätzen ergebenden Betrag anzusetzen (AFRAC-Stellungnahme für Frühjahr 2015 zu erwarten)</a:t>
            </a:r>
          </a:p>
          <a:p>
            <a:pPr lvl="2">
              <a:spcAft>
                <a:spcPts val="600"/>
              </a:spcAft>
            </a:pPr>
            <a:r>
              <a:rPr lang="de-AT" sz="1800" dirty="0" smtClean="0"/>
              <a:t> können pauschal mit dem durchschnittlichen Marktzinssatz </a:t>
            </a:r>
            <a:r>
              <a:rPr lang="de-AT" sz="1800" dirty="0" err="1" smtClean="0"/>
              <a:t>abgezinst</a:t>
            </a:r>
            <a:r>
              <a:rPr lang="de-AT" sz="1800" dirty="0" smtClean="0"/>
              <a:t> werden, der sich bei einer angenommenen RLZ von 15 Jahren ergibt (</a:t>
            </a:r>
            <a:r>
              <a:rPr lang="de-AT" sz="1800" dirty="0" err="1" smtClean="0"/>
              <a:t>vgl</a:t>
            </a:r>
            <a:r>
              <a:rPr lang="de-AT" sz="1800" dirty="0" smtClean="0"/>
              <a:t> </a:t>
            </a:r>
            <a:r>
              <a:rPr lang="de-AT" sz="1800" dirty="0" err="1" smtClean="0"/>
              <a:t>BilMoG</a:t>
            </a:r>
            <a:r>
              <a:rPr lang="de-AT" sz="1800" dirty="0" smtClean="0"/>
              <a:t>)</a:t>
            </a:r>
          </a:p>
          <a:p>
            <a:pPr lvl="1">
              <a:spcAft>
                <a:spcPts val="0"/>
              </a:spcAft>
            </a:pPr>
            <a:r>
              <a:rPr lang="en-US" sz="1900" i="1" dirty="0" err="1" smtClean="0"/>
              <a:t>Vorsichtsprinzip</a:t>
            </a:r>
            <a:r>
              <a:rPr lang="en-US" sz="1900" i="1" dirty="0" smtClean="0"/>
              <a:t> </a:t>
            </a:r>
            <a:r>
              <a:rPr lang="en-US" sz="1900" i="1" dirty="0" err="1" smtClean="0"/>
              <a:t>steht</a:t>
            </a:r>
            <a:r>
              <a:rPr lang="en-US" sz="1900" i="1" dirty="0" smtClean="0"/>
              <a:t> </a:t>
            </a:r>
            <a:r>
              <a:rPr lang="en-US" sz="1900" i="1" dirty="0" err="1" smtClean="0"/>
              <a:t>bei</a:t>
            </a:r>
            <a:r>
              <a:rPr lang="en-US" sz="1900" i="1" dirty="0" smtClean="0"/>
              <a:t> </a:t>
            </a:r>
            <a:r>
              <a:rPr lang="en-US" sz="1900" i="1" dirty="0" err="1" smtClean="0"/>
              <a:t>der</a:t>
            </a:r>
            <a:r>
              <a:rPr lang="en-US" sz="1900" i="1" dirty="0" smtClean="0"/>
              <a:t> </a:t>
            </a:r>
            <a:r>
              <a:rPr lang="en-US" sz="1900" i="1" dirty="0" err="1" smtClean="0"/>
              <a:t>Bewertung</a:t>
            </a:r>
            <a:r>
              <a:rPr lang="en-US" sz="1900" i="1" dirty="0" smtClean="0"/>
              <a:t> </a:t>
            </a:r>
            <a:r>
              <a:rPr lang="en-US" sz="1900" i="1" dirty="0" err="1" smtClean="0"/>
              <a:t>nicht</a:t>
            </a:r>
            <a:r>
              <a:rPr lang="en-US" sz="1900" i="1" dirty="0" smtClean="0"/>
              <a:t> </a:t>
            </a:r>
            <a:r>
              <a:rPr lang="en-US" sz="1900" i="1" dirty="0" err="1" smtClean="0"/>
              <a:t>mehr</a:t>
            </a:r>
            <a:r>
              <a:rPr lang="en-US" sz="1900" i="1" dirty="0" smtClean="0"/>
              <a:t> </a:t>
            </a:r>
            <a:r>
              <a:rPr lang="en-US" sz="1900" i="1" dirty="0" err="1" smtClean="0"/>
              <a:t>im</a:t>
            </a:r>
            <a:r>
              <a:rPr lang="en-US" sz="1900" i="1" dirty="0" smtClean="0"/>
              <a:t> </a:t>
            </a:r>
            <a:r>
              <a:rPr lang="en-US" sz="1900" i="1" dirty="0" err="1" smtClean="0"/>
              <a:t>Vordergrund</a:t>
            </a:r>
            <a:endParaRPr lang="en-US" sz="1900" i="1" dirty="0" smtClean="0"/>
          </a:p>
          <a:p>
            <a:pPr lvl="1">
              <a:spcAft>
                <a:spcPts val="600"/>
              </a:spcAft>
            </a:pPr>
            <a:endParaRPr lang="de-AT" dirty="0"/>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36</a:t>
            </a:fld>
            <a:endParaRPr lang="de-AT"/>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19978230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Bilanzierung und Bewertung</a:t>
            </a:r>
            <a:br>
              <a:rPr lang="de-AT" dirty="0" smtClean="0"/>
            </a:br>
            <a:endParaRPr lang="de-AT" b="0" i="0" dirty="0"/>
          </a:p>
        </p:txBody>
      </p:sp>
      <p:sp>
        <p:nvSpPr>
          <p:cNvPr id="3" name="Content Placeholder 2"/>
          <p:cNvSpPr>
            <a:spLocks noGrp="1"/>
          </p:cNvSpPr>
          <p:nvPr>
            <p:ph sz="quarter" idx="15"/>
          </p:nvPr>
        </p:nvSpPr>
        <p:spPr>
          <a:xfrm>
            <a:off x="533400" y="1600200"/>
            <a:ext cx="8305800" cy="4572000"/>
          </a:xfrm>
        </p:spPr>
        <p:txBody>
          <a:bodyPr/>
          <a:lstStyle/>
          <a:p>
            <a:pPr marL="0" lvl="1">
              <a:spcAft>
                <a:spcPts val="600"/>
              </a:spcAft>
              <a:buNone/>
            </a:pPr>
            <a:r>
              <a:rPr lang="de-AT" b="1" dirty="0" smtClean="0">
                <a:solidFill>
                  <a:schemeClr val="tx2"/>
                </a:solidFill>
              </a:rPr>
              <a:t>Rückstellungen (Bewertung) – § 211 UGB</a:t>
            </a:r>
          </a:p>
          <a:p>
            <a:pPr marL="0" lvl="1">
              <a:spcAft>
                <a:spcPts val="600"/>
              </a:spcAft>
              <a:buNone/>
            </a:pPr>
            <a:endParaRPr lang="de-AT" sz="1000" b="1" dirty="0" smtClean="0">
              <a:solidFill>
                <a:schemeClr val="tx2"/>
              </a:solidFill>
            </a:endParaRPr>
          </a:p>
          <a:p>
            <a:pPr lvl="1"/>
            <a:r>
              <a:rPr lang="de-AT" dirty="0" smtClean="0"/>
              <a:t>Übergangsregelung</a:t>
            </a:r>
          </a:p>
          <a:p>
            <a:pPr marL="0" lvl="1" indent="0">
              <a:buNone/>
            </a:pPr>
            <a:endParaRPr lang="de-AT" sz="800" dirty="0" smtClean="0"/>
          </a:p>
          <a:p>
            <a:pPr lvl="2"/>
            <a:r>
              <a:rPr lang="de-AT" dirty="0" smtClean="0"/>
              <a:t>Zuführung und Auflösungen erforderlich: </a:t>
            </a:r>
          </a:p>
          <a:p>
            <a:pPr marL="274320" lvl="2" indent="0">
              <a:buNone/>
            </a:pPr>
            <a:endParaRPr lang="de-AT" sz="800" dirty="0" smtClean="0"/>
          </a:p>
          <a:p>
            <a:pPr lvl="3"/>
            <a:r>
              <a:rPr lang="de-AT" dirty="0" smtClean="0"/>
              <a:t>Betrag darf über 5 Jahre gleichmäßig verteilt nachgeholt werden;</a:t>
            </a:r>
          </a:p>
          <a:p>
            <a:pPr marL="548640" lvl="3" indent="0">
              <a:buNone/>
            </a:pPr>
            <a:endParaRPr lang="de-AT" sz="800" dirty="0" smtClean="0"/>
          </a:p>
          <a:p>
            <a:pPr lvl="3"/>
            <a:r>
              <a:rPr lang="de-AT" dirty="0" smtClean="0"/>
              <a:t>Darstellung über ARA bzw PRA möglich</a:t>
            </a:r>
          </a:p>
          <a:p>
            <a:pPr lvl="1">
              <a:spcAft>
                <a:spcPts val="600"/>
              </a:spcAft>
            </a:pPr>
            <a:endParaRPr lang="de-AT" dirty="0"/>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37</a:t>
            </a:fld>
            <a:endParaRPr lang="de-AT"/>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14306639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de-AT" dirty="0" smtClean="0"/>
              <a:t>Gliederung Bilanz &amp; </a:t>
            </a:r>
            <a:r>
              <a:rPr lang="de-AT" dirty="0" err="1" smtClean="0"/>
              <a:t>GuV</a:t>
            </a:r>
            <a:endParaRPr lang="en-US" dirty="0" smtClean="0"/>
          </a:p>
          <a:p>
            <a:endParaRPr lang="en-GB" dirty="0"/>
          </a:p>
        </p:txBody>
      </p:sp>
      <p:sp>
        <p:nvSpPr>
          <p:cNvPr id="4" name="Slide Number Placeholder 3"/>
          <p:cNvSpPr>
            <a:spLocks noGrp="1"/>
          </p:cNvSpPr>
          <p:nvPr>
            <p:ph type="sldNum" sz="quarter" idx="12"/>
          </p:nvPr>
        </p:nvSpPr>
        <p:spPr/>
        <p:txBody>
          <a:bodyPr/>
          <a:lstStyle/>
          <a:p>
            <a:r>
              <a:rPr lang="de-AT" smtClean="0"/>
              <a:t>Slide </a:t>
            </a:r>
            <a:fld id="{8D7404F9-D70B-4D3E-AF1A-0E42A3687614}" type="slidenum">
              <a:rPr lang="de-AT" smtClean="0"/>
              <a:pPr/>
              <a:t>38</a:t>
            </a:fld>
            <a:endParaRPr lang="de-AT"/>
          </a:p>
        </p:txBody>
      </p:sp>
      <p:sp>
        <p:nvSpPr>
          <p:cNvPr id="5" name="Date Placeholder 4"/>
          <p:cNvSpPr>
            <a:spLocks noGrp="1"/>
          </p:cNvSpPr>
          <p:nvPr>
            <p:ph type="dt" sz="half" idx="14"/>
          </p:nvPr>
        </p:nvSpPr>
        <p:spPr/>
        <p:txBody>
          <a:bodyPr/>
          <a:lstStyle/>
          <a:p>
            <a:r>
              <a:rPr lang="de-DE" dirty="0" smtClean="0"/>
              <a:t>Jänner 2015</a:t>
            </a:r>
            <a:endParaRPr lang="en-GB" dirty="0"/>
          </a:p>
        </p:txBody>
      </p:sp>
      <p:sp>
        <p:nvSpPr>
          <p:cNvPr id="6" name="Footer Placeholder 5"/>
          <p:cNvSpPr>
            <a:spLocks noGrp="1"/>
          </p:cNvSpPr>
          <p:nvPr>
            <p:ph type="ftr" sz="quarter" idx="3"/>
          </p:nvPr>
        </p:nvSpPr>
        <p:spPr/>
        <p:txBody>
          <a:bodyPr/>
          <a:lstStyle/>
          <a:p>
            <a:r>
              <a:rPr lang="en-GB" smtClean="0"/>
              <a:t>RÄG 2014</a:t>
            </a:r>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838200"/>
          </a:xfrm>
        </p:spPr>
        <p:txBody>
          <a:bodyPr/>
          <a:lstStyle/>
          <a:p>
            <a:r>
              <a:rPr lang="de-AT" dirty="0" smtClean="0"/>
              <a:t>Gliederung Bilanz (§ 224 UGB) </a:t>
            </a:r>
            <a:r>
              <a:rPr lang="de-AT" dirty="0"/>
              <a:t>und Vorschriften zu einzelnen Positionen </a:t>
            </a:r>
            <a:r>
              <a:rPr lang="de-AT" dirty="0" smtClean="0"/>
              <a:t>(§ </a:t>
            </a:r>
            <a:r>
              <a:rPr lang="de-AT" dirty="0"/>
              <a:t>225 UGB</a:t>
            </a:r>
            <a:r>
              <a:rPr lang="de-AT" dirty="0" smtClean="0"/>
              <a:t>)</a:t>
            </a:r>
            <a:endParaRPr lang="de-AT" b="0" i="0" dirty="0"/>
          </a:p>
        </p:txBody>
      </p:sp>
      <p:sp>
        <p:nvSpPr>
          <p:cNvPr id="3" name="Content Placeholder 2"/>
          <p:cNvSpPr>
            <a:spLocks noGrp="1"/>
          </p:cNvSpPr>
          <p:nvPr>
            <p:ph sz="quarter" idx="15"/>
          </p:nvPr>
        </p:nvSpPr>
        <p:spPr>
          <a:xfrm>
            <a:off x="533400" y="1676400"/>
            <a:ext cx="8077200" cy="4495800"/>
          </a:xfrm>
        </p:spPr>
        <p:txBody>
          <a:bodyPr/>
          <a:lstStyle/>
          <a:p>
            <a:pPr lvl="1"/>
            <a:r>
              <a:rPr lang="de-AT" b="1" dirty="0" smtClean="0">
                <a:solidFill>
                  <a:schemeClr val="accent1"/>
                </a:solidFill>
              </a:rPr>
              <a:t>Aktivseite</a:t>
            </a:r>
          </a:p>
          <a:p>
            <a:pPr lvl="2"/>
            <a:r>
              <a:rPr lang="de-AT" dirty="0"/>
              <a:t>Gesonderter Ausweis von </a:t>
            </a:r>
            <a:r>
              <a:rPr lang="de-AT" dirty="0" smtClean="0"/>
              <a:t>„Anteilen an Mutterunternehmen“ (je nach Zweckbestimmung im AV oder UV) – </a:t>
            </a:r>
            <a:r>
              <a:rPr lang="de-AT" dirty="0" err="1" smtClean="0"/>
              <a:t>vgl</a:t>
            </a:r>
            <a:r>
              <a:rPr lang="de-AT" dirty="0" smtClean="0"/>
              <a:t> frühere Bestimmungen zu „eigenen Anteilen“</a:t>
            </a:r>
          </a:p>
          <a:p>
            <a:pPr lvl="2"/>
            <a:r>
              <a:rPr lang="de-AT" dirty="0" smtClean="0"/>
              <a:t>Neuer Posten: „D. Aktive latente Steuern“</a:t>
            </a:r>
            <a:endParaRPr lang="de-AT" dirty="0"/>
          </a:p>
          <a:p>
            <a:pPr lvl="1"/>
            <a:r>
              <a:rPr lang="de-AT" b="1" dirty="0" smtClean="0">
                <a:solidFill>
                  <a:schemeClr val="accent1"/>
                </a:solidFill>
              </a:rPr>
              <a:t>Passivseite</a:t>
            </a:r>
          </a:p>
          <a:p>
            <a:pPr lvl="2"/>
            <a:r>
              <a:rPr lang="de-AT" dirty="0" smtClean="0"/>
              <a:t>Eigene Anteile als </a:t>
            </a:r>
            <a:r>
              <a:rPr lang="de-AT" dirty="0"/>
              <a:t>Minusposten im Eigenkapital</a:t>
            </a:r>
          </a:p>
          <a:p>
            <a:pPr lvl="2"/>
            <a:r>
              <a:rPr lang="de-AT" dirty="0" smtClean="0"/>
              <a:t>Entfall </a:t>
            </a:r>
            <a:r>
              <a:rPr lang="de-AT" dirty="0"/>
              <a:t>der unversteuerten </a:t>
            </a:r>
            <a:r>
              <a:rPr lang="de-AT" dirty="0" smtClean="0"/>
              <a:t>Rücklagen</a:t>
            </a:r>
          </a:p>
          <a:p>
            <a:pPr lvl="1"/>
            <a:r>
              <a:rPr lang="de-AT" dirty="0" smtClean="0"/>
              <a:t>Angabe </a:t>
            </a:r>
            <a:r>
              <a:rPr lang="de-AT" dirty="0"/>
              <a:t>der Restlaufzeiten (&gt; 1 </a:t>
            </a:r>
            <a:r>
              <a:rPr lang="de-AT" dirty="0" smtClean="0"/>
              <a:t>Jahr bei Forderungen; &lt; 1 Jahr und &gt; 1 Jahr bei Verbindlichkeiten) </a:t>
            </a:r>
            <a:r>
              <a:rPr lang="de-AT" dirty="0"/>
              <a:t>direkt in der </a:t>
            </a:r>
            <a:r>
              <a:rPr lang="de-AT" dirty="0" smtClean="0"/>
              <a:t>Bilanz, </a:t>
            </a:r>
            <a:r>
              <a:rPr lang="de-AT" b="1" dirty="0" smtClean="0"/>
              <a:t>„Spiegel“ im Anhang nicht mehr zulässig </a:t>
            </a:r>
            <a:r>
              <a:rPr lang="de-AT" dirty="0" smtClean="0"/>
              <a:t>(außer Verbindlichkeiten &gt; 5 Jahre)</a:t>
            </a:r>
          </a:p>
          <a:p>
            <a:pPr lvl="1"/>
            <a:r>
              <a:rPr lang="de-AT" dirty="0" smtClean="0"/>
              <a:t>Anlagespiegel nur mehr im Anhang</a:t>
            </a:r>
            <a:endParaRPr lang="de-AT" dirty="0"/>
          </a:p>
          <a:p>
            <a:pPr marL="0" lvl="1" indent="0">
              <a:buNone/>
            </a:pPr>
            <a:endParaRPr lang="de-AT" sz="1600" dirty="0" smtClean="0"/>
          </a:p>
          <a:p>
            <a:pPr lvl="3"/>
            <a:endParaRPr lang="de-AT" dirty="0"/>
          </a:p>
        </p:txBody>
      </p:sp>
      <p:sp>
        <p:nvSpPr>
          <p:cNvPr id="7" name="Footer Placeholder 11"/>
          <p:cNvSpPr>
            <a:spLocks noGrp="1"/>
          </p:cNvSpPr>
          <p:nvPr>
            <p:ph type="ftr" sz="quarter" idx="18"/>
          </p:nvPr>
        </p:nvSpPr>
        <p:spPr>
          <a:xfrm>
            <a:off x="530352" y="6324600"/>
            <a:ext cx="5260848" cy="150876"/>
          </a:xfrm>
        </p:spPr>
        <p:txBody>
          <a:bodyPr/>
          <a:lstStyle/>
          <a:p>
            <a:pPr algn="l"/>
            <a:r>
              <a:rPr lang="en-GB" dirty="0"/>
              <a:t>RÄG 2014</a:t>
            </a:r>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
        <p:nvSpPr>
          <p:cNvPr id="12" name="Slide Number Placeholder 9"/>
          <p:cNvSpPr txBox="1">
            <a:spLocks/>
          </p:cNvSpPr>
          <p:nvPr/>
        </p:nvSpPr>
        <p:spPr>
          <a:xfrm>
            <a:off x="7086600" y="6477000"/>
            <a:ext cx="1527048" cy="152400"/>
          </a:xfrm>
          <a:prstGeom prst="rect">
            <a:avLst/>
          </a:prstGeom>
        </p:spPr>
        <p:txBody>
          <a:bodyPr lIns="0" tIns="0" rIns="0" bIns="0"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Slide </a:t>
            </a:r>
            <a:fld id="{8FAE2A21-86B9-453A-8A77-BC7BFEF0AE24}" type="slidenum">
              <a:rPr kumimoji="0" lang="de-AT" sz="10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de-AT"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181182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de-AT" dirty="0" smtClean="0"/>
              <a:t>Hintergrund</a:t>
            </a:r>
          </a:p>
          <a:p>
            <a:endParaRPr lang="en-GB" dirty="0"/>
          </a:p>
        </p:txBody>
      </p:sp>
      <p:sp>
        <p:nvSpPr>
          <p:cNvPr id="4" name="Slide Number Placeholder 3"/>
          <p:cNvSpPr>
            <a:spLocks noGrp="1"/>
          </p:cNvSpPr>
          <p:nvPr>
            <p:ph type="sldNum" sz="quarter" idx="12"/>
          </p:nvPr>
        </p:nvSpPr>
        <p:spPr/>
        <p:txBody>
          <a:bodyPr/>
          <a:lstStyle/>
          <a:p>
            <a:r>
              <a:rPr lang="de-AT" smtClean="0"/>
              <a:t>Slide </a:t>
            </a:r>
            <a:fld id="{8D7404F9-D70B-4D3E-AF1A-0E42A3687614}" type="slidenum">
              <a:rPr lang="de-AT" smtClean="0"/>
              <a:pPr/>
              <a:t>4</a:t>
            </a:fld>
            <a:endParaRPr lang="de-AT"/>
          </a:p>
        </p:txBody>
      </p:sp>
      <p:sp>
        <p:nvSpPr>
          <p:cNvPr id="5" name="Date Placeholder 4"/>
          <p:cNvSpPr>
            <a:spLocks noGrp="1"/>
          </p:cNvSpPr>
          <p:nvPr>
            <p:ph type="dt" sz="half" idx="14"/>
          </p:nvPr>
        </p:nvSpPr>
        <p:spPr/>
        <p:txBody>
          <a:bodyPr/>
          <a:lstStyle/>
          <a:p>
            <a:r>
              <a:rPr lang="de-DE" dirty="0" smtClean="0"/>
              <a:t>Jänner 2015</a:t>
            </a:r>
            <a:endParaRPr lang="en-GB" dirty="0"/>
          </a:p>
        </p:txBody>
      </p:sp>
      <p:sp>
        <p:nvSpPr>
          <p:cNvPr id="6" name="Footer Placeholder 5"/>
          <p:cNvSpPr>
            <a:spLocks noGrp="1"/>
          </p:cNvSpPr>
          <p:nvPr>
            <p:ph type="ftr" sz="quarter" idx="3"/>
          </p:nvPr>
        </p:nvSpPr>
        <p:spPr/>
        <p:txBody>
          <a:bodyPr/>
          <a:lstStyle/>
          <a:p>
            <a:r>
              <a:rPr lang="en-GB" smtClean="0"/>
              <a:t>RÄG 2014</a:t>
            </a:r>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Gliederung GuV (§ 231 UGB)</a:t>
            </a:r>
            <a:endParaRPr lang="de-AT" b="0" i="0" dirty="0"/>
          </a:p>
        </p:txBody>
      </p:sp>
      <p:sp>
        <p:nvSpPr>
          <p:cNvPr id="3" name="Content Placeholder 2"/>
          <p:cNvSpPr>
            <a:spLocks noGrp="1"/>
          </p:cNvSpPr>
          <p:nvPr>
            <p:ph sz="quarter" idx="15"/>
          </p:nvPr>
        </p:nvSpPr>
        <p:spPr>
          <a:xfrm>
            <a:off x="533400" y="1447800"/>
            <a:ext cx="8077200" cy="4724400"/>
          </a:xfrm>
        </p:spPr>
        <p:txBody>
          <a:bodyPr/>
          <a:lstStyle/>
          <a:p>
            <a:r>
              <a:rPr lang="de-AT" b="1" dirty="0">
                <a:solidFill>
                  <a:schemeClr val="accent1"/>
                </a:solidFill>
              </a:rPr>
              <a:t>Abschaffung des außerordentlichen </a:t>
            </a:r>
            <a:r>
              <a:rPr lang="de-AT" b="1" dirty="0" smtClean="0">
                <a:solidFill>
                  <a:schemeClr val="accent1"/>
                </a:solidFill>
              </a:rPr>
              <a:t>Ergebnisses</a:t>
            </a:r>
          </a:p>
          <a:p>
            <a:pPr lvl="1">
              <a:spcAft>
                <a:spcPts val="0"/>
              </a:spcAft>
            </a:pPr>
            <a:r>
              <a:rPr lang="de-AT" dirty="0" smtClean="0"/>
              <a:t>Stattdessen </a:t>
            </a:r>
            <a:r>
              <a:rPr lang="de-AT" dirty="0"/>
              <a:t>Anhangangabe über „</a:t>
            </a:r>
            <a:r>
              <a:rPr lang="de-AT" i="1" dirty="0"/>
              <a:t>Betrag </a:t>
            </a:r>
            <a:r>
              <a:rPr lang="de-AT" i="1" dirty="0" smtClean="0"/>
              <a:t>und Wesensart </a:t>
            </a:r>
            <a:r>
              <a:rPr lang="de-AT" i="1" dirty="0"/>
              <a:t>der einzelnen Ertrags- oder </a:t>
            </a:r>
            <a:r>
              <a:rPr lang="de-AT" i="1" dirty="0" smtClean="0"/>
              <a:t>Aufwandsposten von </a:t>
            </a:r>
            <a:r>
              <a:rPr lang="de-AT" i="1" dirty="0"/>
              <a:t>außerordentlicher Größenordnung </a:t>
            </a:r>
            <a:r>
              <a:rPr lang="de-AT" i="1" dirty="0" smtClean="0"/>
              <a:t>oder außerordentlicher </a:t>
            </a:r>
            <a:r>
              <a:rPr lang="de-AT" i="1" dirty="0"/>
              <a:t>Bedeutung</a:t>
            </a:r>
            <a:r>
              <a:rPr lang="de-AT" dirty="0" smtClean="0"/>
              <a:t>“</a:t>
            </a:r>
          </a:p>
          <a:p>
            <a:pPr marL="0" lvl="1" indent="0">
              <a:spcAft>
                <a:spcPts val="0"/>
              </a:spcAft>
              <a:buNone/>
            </a:pPr>
            <a:endParaRPr lang="de-AT" sz="800" dirty="0" smtClean="0"/>
          </a:p>
          <a:p>
            <a:pPr lvl="3">
              <a:spcAft>
                <a:spcPts val="0"/>
              </a:spcAft>
            </a:pPr>
            <a:r>
              <a:rPr lang="de-AT" dirty="0" smtClean="0"/>
              <a:t>Zwischensumme „Ergebnis der gewöhnlichen Geschäftstätigkeit (EGT)“ wird durch die Zwischensumme „Ergebnis vor Steuern“ ersetzt</a:t>
            </a:r>
          </a:p>
          <a:p>
            <a:pPr marL="274320" lvl="2" indent="0">
              <a:buNone/>
            </a:pPr>
            <a:endParaRPr lang="de-AT" sz="800" dirty="0" smtClean="0"/>
          </a:p>
          <a:p>
            <a:pPr marL="0" lvl="1" indent="0">
              <a:buNone/>
            </a:pPr>
            <a:r>
              <a:rPr lang="de-AT" b="1" dirty="0" smtClean="0">
                <a:solidFill>
                  <a:schemeClr val="accent1"/>
                </a:solidFill>
              </a:rPr>
              <a:t>Ergebnisverwendung</a:t>
            </a:r>
          </a:p>
          <a:p>
            <a:pPr lvl="1"/>
            <a:r>
              <a:rPr lang="de-AT" dirty="0" smtClean="0"/>
              <a:t>Entfall </a:t>
            </a:r>
            <a:r>
              <a:rPr lang="de-AT" dirty="0"/>
              <a:t>der unversteuerten Rücklagen</a:t>
            </a:r>
          </a:p>
          <a:p>
            <a:pPr lvl="1"/>
            <a:r>
              <a:rPr lang="de-AT" dirty="0" smtClean="0"/>
              <a:t>weiterhin </a:t>
            </a:r>
            <a:r>
              <a:rPr lang="de-AT" dirty="0"/>
              <a:t>Überleitung zum </a:t>
            </a:r>
            <a:r>
              <a:rPr lang="de-AT" dirty="0" smtClean="0"/>
              <a:t>Bilanzgewinn möglich (Wahlrecht)</a:t>
            </a:r>
          </a:p>
          <a:p>
            <a:pPr lvl="2">
              <a:spcAft>
                <a:spcPts val="0"/>
              </a:spcAft>
            </a:pPr>
            <a:r>
              <a:rPr lang="de-AT" dirty="0" smtClean="0"/>
              <a:t>alternativ: Darstellung der Ergebnisverwendung im Anhang; G&amp;V endet beim Jahresüberschuss</a:t>
            </a:r>
          </a:p>
          <a:p>
            <a:pPr marL="274320" lvl="2" indent="0">
              <a:buNone/>
            </a:pPr>
            <a:endParaRPr lang="de-AT" sz="800" dirty="0" smtClean="0"/>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
        <p:nvSpPr>
          <p:cNvPr id="12" name="Slide Number Placeholder 9"/>
          <p:cNvSpPr>
            <a:spLocks noGrp="1"/>
          </p:cNvSpPr>
          <p:nvPr>
            <p:ph type="sldNum" sz="quarter" idx="18"/>
          </p:nvPr>
        </p:nvSpPr>
        <p:spPr>
          <a:xfrm>
            <a:off x="7086600" y="6477000"/>
            <a:ext cx="1527048" cy="152400"/>
          </a:xfrm>
        </p:spPr>
        <p:txBody>
          <a:bodyPr/>
          <a:lstStyle/>
          <a:p>
            <a:r>
              <a:rPr lang="de-AT" dirty="0" smtClean="0"/>
              <a:t>Slide </a:t>
            </a:r>
            <a:fld id="{8FAE2A21-86B9-453A-8A77-BC7BFEF0AE24}" type="slidenum">
              <a:rPr lang="de-AT" smtClean="0"/>
              <a:pPr/>
              <a:t>40</a:t>
            </a:fld>
            <a:endParaRPr lang="de-AT" dirty="0"/>
          </a:p>
        </p:txBody>
      </p:sp>
    </p:spTree>
    <p:extLst>
      <p:ext uri="{BB962C8B-B14F-4D97-AF65-F5344CB8AC3E}">
        <p14:creationId xmlns:p14="http://schemas.microsoft.com/office/powerpoint/2010/main" val="11529499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Gliederung </a:t>
            </a:r>
            <a:r>
              <a:rPr lang="de-AT" dirty="0" err="1" smtClean="0"/>
              <a:t>GuV</a:t>
            </a:r>
            <a:r>
              <a:rPr lang="de-AT" dirty="0" smtClean="0"/>
              <a:t> (§ 231 UGB)</a:t>
            </a:r>
            <a:endParaRPr lang="de-AT" b="0" i="0" dirty="0"/>
          </a:p>
        </p:txBody>
      </p:sp>
      <p:sp>
        <p:nvSpPr>
          <p:cNvPr id="3" name="Content Placeholder 2"/>
          <p:cNvSpPr>
            <a:spLocks noGrp="1"/>
          </p:cNvSpPr>
          <p:nvPr>
            <p:ph sz="quarter" idx="15"/>
          </p:nvPr>
        </p:nvSpPr>
        <p:spPr>
          <a:xfrm>
            <a:off x="533400" y="1447800"/>
            <a:ext cx="8077200" cy="4724400"/>
          </a:xfrm>
        </p:spPr>
        <p:txBody>
          <a:bodyPr/>
          <a:lstStyle/>
          <a:p>
            <a:pPr marL="0" lvl="1" indent="0">
              <a:buNone/>
            </a:pPr>
            <a:r>
              <a:rPr lang="de-AT" b="1" dirty="0" smtClean="0">
                <a:solidFill>
                  <a:schemeClr val="accent1"/>
                </a:solidFill>
              </a:rPr>
              <a:t>Erleichterungen </a:t>
            </a:r>
            <a:r>
              <a:rPr lang="de-AT" b="1" dirty="0">
                <a:solidFill>
                  <a:schemeClr val="accent1"/>
                </a:solidFill>
              </a:rPr>
              <a:t>für </a:t>
            </a:r>
            <a:r>
              <a:rPr lang="de-AT" b="1" dirty="0" smtClean="0">
                <a:solidFill>
                  <a:schemeClr val="accent1"/>
                </a:solidFill>
              </a:rPr>
              <a:t>kleine Gesellschaften</a:t>
            </a:r>
          </a:p>
          <a:p>
            <a:pPr lvl="1"/>
            <a:r>
              <a:rPr lang="de-AT" dirty="0" smtClean="0"/>
              <a:t>Folgende Aufgliederungen sind nicht vorzunehmen:</a:t>
            </a:r>
          </a:p>
          <a:p>
            <a:pPr lvl="2"/>
            <a:r>
              <a:rPr lang="de-AT" dirty="0" smtClean="0"/>
              <a:t>sonstige betriebliche Erträge</a:t>
            </a:r>
          </a:p>
          <a:p>
            <a:pPr lvl="2"/>
            <a:r>
              <a:rPr lang="de-AT" dirty="0" smtClean="0"/>
              <a:t>Personalaufwand</a:t>
            </a:r>
          </a:p>
          <a:p>
            <a:pPr lvl="3"/>
            <a:r>
              <a:rPr lang="de-AT" dirty="0" smtClean="0"/>
              <a:t>Löhne und Gehälter</a:t>
            </a:r>
          </a:p>
          <a:p>
            <a:pPr lvl="3"/>
            <a:r>
              <a:rPr lang="de-AT" dirty="0" smtClean="0"/>
              <a:t>Aufwendungen für Abfertigungen und Leistungen an die betriebliche MVK</a:t>
            </a:r>
          </a:p>
          <a:p>
            <a:pPr lvl="3"/>
            <a:r>
              <a:rPr lang="de-AT" dirty="0"/>
              <a:t>Aufwendungen für gesetzlich vorgeschriebene Sozialabgaben sowie vom Entgelt abhängige Abgaben und Pflichtbeiträge</a:t>
            </a:r>
            <a:endParaRPr lang="de-AT" dirty="0" smtClean="0"/>
          </a:p>
          <a:p>
            <a:pPr lvl="2"/>
            <a:r>
              <a:rPr lang="de-AT" dirty="0" smtClean="0"/>
              <a:t>Aufgliederung der Aufwendungen aus FAV und WP des UV</a:t>
            </a:r>
          </a:p>
          <a:p>
            <a:pPr lvl="1"/>
            <a:r>
              <a:rPr lang="de-AT" dirty="0" smtClean="0"/>
              <a:t>Keine Zwischensumme „Ergebnis vor Steuern“ erforderlich</a:t>
            </a:r>
          </a:p>
          <a:p>
            <a:pPr marL="0" lvl="1" indent="0">
              <a:buNone/>
            </a:pPr>
            <a:endParaRPr lang="de-AT" b="1" dirty="0">
              <a:solidFill>
                <a:schemeClr val="accent1"/>
              </a:solidFill>
            </a:endParaRPr>
          </a:p>
        </p:txBody>
      </p:sp>
      <p:sp>
        <p:nvSpPr>
          <p:cNvPr id="10" name="Slide Number Placeholder 9"/>
          <p:cNvSpPr>
            <a:spLocks noGrp="1"/>
          </p:cNvSpPr>
          <p:nvPr>
            <p:ph type="sldNum" sz="quarter" idx="18"/>
          </p:nvPr>
        </p:nvSpPr>
        <p:spPr/>
        <p:txBody>
          <a:bodyPr/>
          <a:lstStyle/>
          <a:p>
            <a:r>
              <a:rPr lang="de-AT" dirty="0" smtClean="0"/>
              <a:t>Slide </a:t>
            </a:r>
            <a:fld id="{8FAE2A21-86B9-453A-8A77-BC7BFEF0AE24}" type="slidenum">
              <a:rPr lang="de-AT" smtClean="0"/>
              <a:pPr/>
              <a:t>41</a:t>
            </a:fld>
            <a:endParaRPr lang="de-AT" dirty="0"/>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20372207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de-AT" dirty="0" smtClean="0"/>
              <a:t>Anhang und Lagebericht</a:t>
            </a:r>
            <a:endParaRPr lang="en-US" dirty="0" smtClean="0"/>
          </a:p>
          <a:p>
            <a:endParaRPr lang="en-GB" dirty="0"/>
          </a:p>
        </p:txBody>
      </p:sp>
      <p:sp>
        <p:nvSpPr>
          <p:cNvPr id="4" name="Slide Number Placeholder 3"/>
          <p:cNvSpPr>
            <a:spLocks noGrp="1"/>
          </p:cNvSpPr>
          <p:nvPr>
            <p:ph type="sldNum" sz="quarter" idx="12"/>
          </p:nvPr>
        </p:nvSpPr>
        <p:spPr/>
        <p:txBody>
          <a:bodyPr/>
          <a:lstStyle/>
          <a:p>
            <a:r>
              <a:rPr lang="de-AT" smtClean="0"/>
              <a:t>Slide </a:t>
            </a:r>
            <a:fld id="{8D7404F9-D70B-4D3E-AF1A-0E42A3687614}" type="slidenum">
              <a:rPr lang="de-AT" smtClean="0"/>
              <a:pPr/>
              <a:t>42</a:t>
            </a:fld>
            <a:endParaRPr lang="de-AT"/>
          </a:p>
        </p:txBody>
      </p:sp>
      <p:sp>
        <p:nvSpPr>
          <p:cNvPr id="5" name="Date Placeholder 4"/>
          <p:cNvSpPr>
            <a:spLocks noGrp="1"/>
          </p:cNvSpPr>
          <p:nvPr>
            <p:ph type="dt" sz="half" idx="14"/>
          </p:nvPr>
        </p:nvSpPr>
        <p:spPr/>
        <p:txBody>
          <a:bodyPr/>
          <a:lstStyle/>
          <a:p>
            <a:r>
              <a:rPr lang="de-DE" dirty="0" smtClean="0"/>
              <a:t>Jänner 2015</a:t>
            </a:r>
            <a:endParaRPr lang="en-GB" dirty="0"/>
          </a:p>
        </p:txBody>
      </p:sp>
      <p:sp>
        <p:nvSpPr>
          <p:cNvPr id="6" name="Footer Placeholder 5"/>
          <p:cNvSpPr>
            <a:spLocks noGrp="1"/>
          </p:cNvSpPr>
          <p:nvPr>
            <p:ph type="ftr" sz="quarter" idx="3"/>
          </p:nvPr>
        </p:nvSpPr>
        <p:spPr/>
        <p:txBody>
          <a:bodyPr/>
          <a:lstStyle/>
          <a:p>
            <a:r>
              <a:rPr lang="en-GB" smtClean="0"/>
              <a:t>RÄG 2014</a:t>
            </a:r>
            <a:endParaRPr lang="en-GB"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Neue Regelungstechnik der Anhangangaben </a:t>
            </a:r>
            <a:endParaRPr lang="en-US" dirty="0"/>
          </a:p>
        </p:txBody>
      </p:sp>
      <p:sp>
        <p:nvSpPr>
          <p:cNvPr id="5" name="Slide Number Placeholder 4"/>
          <p:cNvSpPr>
            <a:spLocks noGrp="1"/>
          </p:cNvSpPr>
          <p:nvPr>
            <p:ph type="sldNum" sz="quarter" idx="18"/>
          </p:nvPr>
        </p:nvSpPr>
        <p:spPr/>
        <p:txBody>
          <a:bodyPr/>
          <a:lstStyle/>
          <a:p>
            <a:r>
              <a:rPr lang="de-AT" smtClean="0">
                <a:solidFill>
                  <a:srgbClr val="000000"/>
                </a:solidFill>
              </a:rPr>
              <a:t>Slide </a:t>
            </a:r>
            <a:fld id="{8FAE2A21-86B9-453A-8A77-BC7BFEF0AE24}" type="slidenum">
              <a:rPr lang="de-AT" smtClean="0">
                <a:solidFill>
                  <a:srgbClr val="000000"/>
                </a:solidFill>
              </a:rPr>
              <a:pPr/>
              <a:t>43</a:t>
            </a:fld>
            <a:endParaRPr lang="de-AT" dirty="0">
              <a:solidFill>
                <a:srgbClr val="000000"/>
              </a:solidFill>
            </a:endParaRPr>
          </a:p>
        </p:txBody>
      </p:sp>
      <p:sp>
        <p:nvSpPr>
          <p:cNvPr id="6" name="Footer Placeholder 5"/>
          <p:cNvSpPr>
            <a:spLocks noGrp="1"/>
          </p:cNvSpPr>
          <p:nvPr>
            <p:ph type="ftr" sz="quarter" idx="3"/>
          </p:nvPr>
        </p:nvSpPr>
        <p:spPr/>
        <p:txBody>
          <a:bodyPr/>
          <a:lstStyle/>
          <a:p>
            <a:r>
              <a:rPr lang="en-GB" smtClean="0">
                <a:solidFill>
                  <a:srgbClr val="000000"/>
                </a:solidFill>
              </a:rPr>
              <a:t>RÄG 2014 </a:t>
            </a:r>
            <a:endParaRPr lang="en-GB" dirty="0">
              <a:solidFill>
                <a:srgbClr val="000000"/>
              </a:solidFill>
            </a:endParaRPr>
          </a:p>
        </p:txBody>
      </p:sp>
      <p:sp>
        <p:nvSpPr>
          <p:cNvPr id="9" name="TextBox 8"/>
          <p:cNvSpPr txBox="1"/>
          <p:nvPr/>
        </p:nvSpPr>
        <p:spPr>
          <a:xfrm>
            <a:off x="971600" y="1772816"/>
            <a:ext cx="2160240" cy="936104"/>
          </a:xfrm>
          <a:prstGeom prst="rect">
            <a:avLst/>
          </a:prstGeom>
          <a:noFill/>
        </p:spPr>
        <p:txBody>
          <a:bodyPr vert="horz" wrap="square" lIns="0" tIns="0" rIns="0" bIns="0" rtlCol="0">
            <a:noAutofit/>
          </a:bodyPr>
          <a:lstStyle/>
          <a:p>
            <a:pPr indent="-274320">
              <a:spcAft>
                <a:spcPts val="900"/>
              </a:spcAft>
            </a:pPr>
            <a:endParaRPr lang="en-US" sz="2000" dirty="0" err="1" smtClean="0">
              <a:latin typeface="Georgia" pitchFamily="18" charset="0"/>
            </a:endParaRPr>
          </a:p>
        </p:txBody>
      </p:sp>
      <p:sp>
        <p:nvSpPr>
          <p:cNvPr id="10" name="TextBox 9"/>
          <p:cNvSpPr txBox="1"/>
          <p:nvPr/>
        </p:nvSpPr>
        <p:spPr>
          <a:xfrm>
            <a:off x="1124000" y="1925216"/>
            <a:ext cx="2160240" cy="936104"/>
          </a:xfrm>
          <a:prstGeom prst="rect">
            <a:avLst/>
          </a:prstGeom>
          <a:noFill/>
        </p:spPr>
        <p:txBody>
          <a:bodyPr vert="horz" wrap="square" lIns="0" tIns="0" rIns="0" bIns="0" rtlCol="0">
            <a:noAutofit/>
          </a:bodyPr>
          <a:lstStyle/>
          <a:p>
            <a:pPr indent="-274320">
              <a:spcAft>
                <a:spcPts val="900"/>
              </a:spcAft>
            </a:pPr>
            <a:endParaRPr lang="en-US" sz="2000" dirty="0" err="1" smtClean="0">
              <a:latin typeface="Georgia" pitchFamily="18" charset="0"/>
            </a:endParaRPr>
          </a:p>
        </p:txBody>
      </p:sp>
      <p:sp>
        <p:nvSpPr>
          <p:cNvPr id="12" name="Rectangle 11"/>
          <p:cNvSpPr/>
          <p:nvPr/>
        </p:nvSpPr>
        <p:spPr bwMode="ltGray">
          <a:xfrm>
            <a:off x="971600" y="1772816"/>
            <a:ext cx="3600400" cy="864096"/>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solidFill>
                  <a:schemeClr val="bg1"/>
                </a:solidFill>
                <a:latin typeface="Georgia" pitchFamily="18" charset="0"/>
              </a:rPr>
              <a:t>Derzeitiges System</a:t>
            </a:r>
          </a:p>
          <a:p>
            <a:pPr algn="ctr"/>
            <a:r>
              <a:rPr lang="de-AT" dirty="0" smtClean="0">
                <a:solidFill>
                  <a:schemeClr val="bg1"/>
                </a:solidFill>
                <a:latin typeface="Georgia" pitchFamily="18" charset="0"/>
              </a:rPr>
              <a:t>= Top-Down-Konzept</a:t>
            </a:r>
            <a:endParaRPr lang="en-US" dirty="0" err="1" smtClean="0">
              <a:solidFill>
                <a:schemeClr val="bg1"/>
              </a:solidFill>
              <a:latin typeface="Georgia" pitchFamily="18" charset="0"/>
            </a:endParaRPr>
          </a:p>
        </p:txBody>
      </p:sp>
      <p:sp>
        <p:nvSpPr>
          <p:cNvPr id="13" name="Rectangle 12"/>
          <p:cNvSpPr/>
          <p:nvPr/>
        </p:nvSpPr>
        <p:spPr bwMode="ltGray">
          <a:xfrm>
            <a:off x="5004048" y="1772816"/>
            <a:ext cx="3600400" cy="864096"/>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solidFill>
                  <a:schemeClr val="bg1"/>
                </a:solidFill>
                <a:latin typeface="Georgia" pitchFamily="18" charset="0"/>
              </a:rPr>
              <a:t>Neues System</a:t>
            </a:r>
          </a:p>
          <a:p>
            <a:pPr algn="ctr"/>
            <a:r>
              <a:rPr lang="de-AT" dirty="0" smtClean="0">
                <a:solidFill>
                  <a:schemeClr val="bg1"/>
                </a:solidFill>
                <a:latin typeface="Georgia" pitchFamily="18" charset="0"/>
              </a:rPr>
              <a:t>= </a:t>
            </a:r>
            <a:r>
              <a:rPr lang="de-AT" dirty="0" err="1" smtClean="0">
                <a:solidFill>
                  <a:schemeClr val="bg1"/>
                </a:solidFill>
                <a:latin typeface="Georgia" pitchFamily="18" charset="0"/>
              </a:rPr>
              <a:t>Bottom</a:t>
            </a:r>
            <a:r>
              <a:rPr lang="de-AT" dirty="0" smtClean="0">
                <a:solidFill>
                  <a:schemeClr val="bg1"/>
                </a:solidFill>
                <a:latin typeface="Georgia" pitchFamily="18" charset="0"/>
              </a:rPr>
              <a:t>-</a:t>
            </a:r>
            <a:r>
              <a:rPr lang="de-AT" dirty="0" err="1" smtClean="0">
                <a:solidFill>
                  <a:schemeClr val="bg1"/>
                </a:solidFill>
                <a:latin typeface="Georgia" pitchFamily="18" charset="0"/>
              </a:rPr>
              <a:t>Up</a:t>
            </a:r>
            <a:r>
              <a:rPr lang="de-AT" dirty="0" smtClean="0">
                <a:solidFill>
                  <a:schemeClr val="bg1"/>
                </a:solidFill>
                <a:latin typeface="Georgia" pitchFamily="18" charset="0"/>
              </a:rPr>
              <a:t>-Konzept</a:t>
            </a:r>
            <a:endParaRPr lang="en-US" dirty="0" err="1" smtClean="0">
              <a:solidFill>
                <a:schemeClr val="bg1"/>
              </a:solidFill>
              <a:latin typeface="Georgia" pitchFamily="18" charset="0"/>
            </a:endParaRPr>
          </a:p>
        </p:txBody>
      </p:sp>
      <p:sp>
        <p:nvSpPr>
          <p:cNvPr id="15" name="Rectangle 14"/>
          <p:cNvSpPr/>
          <p:nvPr/>
        </p:nvSpPr>
        <p:spPr bwMode="ltGray">
          <a:xfrm>
            <a:off x="899592" y="2636912"/>
            <a:ext cx="3672408" cy="2592288"/>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dirty="0" smtClean="0">
                <a:solidFill>
                  <a:schemeClr val="tx1"/>
                </a:solidFill>
                <a:latin typeface="Georgia" pitchFamily="18" charset="0"/>
              </a:rPr>
              <a:t>Angaben für </a:t>
            </a:r>
            <a:r>
              <a:rPr lang="de-AT" b="1" dirty="0" smtClean="0">
                <a:solidFill>
                  <a:schemeClr val="tx1"/>
                </a:solidFill>
                <a:latin typeface="Georgia" pitchFamily="18" charset="0"/>
              </a:rPr>
              <a:t>große</a:t>
            </a:r>
            <a:r>
              <a:rPr lang="de-AT" dirty="0" smtClean="0">
                <a:solidFill>
                  <a:schemeClr val="tx1"/>
                </a:solidFill>
                <a:latin typeface="Georgia" pitchFamily="18" charset="0"/>
              </a:rPr>
              <a:t> </a:t>
            </a:r>
            <a:r>
              <a:rPr lang="de-AT" b="1" dirty="0" smtClean="0">
                <a:solidFill>
                  <a:schemeClr val="tx1"/>
                </a:solidFill>
                <a:latin typeface="Georgia" pitchFamily="18" charset="0"/>
              </a:rPr>
              <a:t>Gesellschaften</a:t>
            </a:r>
            <a:r>
              <a:rPr lang="de-AT" dirty="0" smtClean="0">
                <a:solidFill>
                  <a:schemeClr val="tx1"/>
                </a:solidFill>
                <a:latin typeface="Georgia" pitchFamily="18" charset="0"/>
              </a:rPr>
              <a:t> werden als Ausgangspunkt genommen.</a:t>
            </a:r>
          </a:p>
          <a:p>
            <a:endParaRPr lang="de-AT" dirty="0" smtClean="0">
              <a:solidFill>
                <a:schemeClr val="tx1"/>
              </a:solidFill>
              <a:latin typeface="Georgia" pitchFamily="18" charset="0"/>
            </a:endParaRPr>
          </a:p>
          <a:p>
            <a:r>
              <a:rPr lang="de-AT" u="sng" dirty="0" smtClean="0">
                <a:solidFill>
                  <a:schemeClr val="tx1"/>
                </a:solidFill>
                <a:latin typeface="Georgia" pitchFamily="18" charset="0"/>
              </a:rPr>
              <a:t>Größenabhängige Erleichterungen</a:t>
            </a:r>
          </a:p>
          <a:p>
            <a:r>
              <a:rPr lang="de-AT" dirty="0" smtClean="0">
                <a:solidFill>
                  <a:schemeClr val="tx1"/>
                </a:solidFill>
                <a:latin typeface="Georgia" pitchFamily="18" charset="0"/>
              </a:rPr>
              <a:t>Für mittlere und kleine Gesell-schaften sind </a:t>
            </a:r>
            <a:r>
              <a:rPr lang="de-AT" b="1" dirty="0" smtClean="0">
                <a:solidFill>
                  <a:schemeClr val="tx1"/>
                </a:solidFill>
                <a:latin typeface="Georgia" pitchFamily="18" charset="0"/>
              </a:rPr>
              <a:t>Erleichterungen </a:t>
            </a:r>
            <a:r>
              <a:rPr lang="de-AT" dirty="0" smtClean="0">
                <a:solidFill>
                  <a:schemeClr val="tx1"/>
                </a:solidFill>
                <a:latin typeface="Georgia" pitchFamily="18" charset="0"/>
              </a:rPr>
              <a:t>vorgesehen.</a:t>
            </a:r>
            <a:endParaRPr lang="en-US" dirty="0" err="1" smtClean="0">
              <a:solidFill>
                <a:schemeClr val="tx1"/>
              </a:solidFill>
              <a:latin typeface="Georgia" pitchFamily="18" charset="0"/>
            </a:endParaRPr>
          </a:p>
        </p:txBody>
      </p:sp>
      <p:sp>
        <p:nvSpPr>
          <p:cNvPr id="16" name="Rectangle 15"/>
          <p:cNvSpPr/>
          <p:nvPr/>
        </p:nvSpPr>
        <p:spPr bwMode="ltGray">
          <a:xfrm>
            <a:off x="4932040" y="2636912"/>
            <a:ext cx="3672408" cy="2592288"/>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dirty="0" smtClean="0">
                <a:solidFill>
                  <a:schemeClr val="tx1"/>
                </a:solidFill>
                <a:latin typeface="Georgia" pitchFamily="18" charset="0"/>
              </a:rPr>
              <a:t>Angaben für </a:t>
            </a:r>
            <a:r>
              <a:rPr lang="de-AT" b="1" dirty="0" smtClean="0">
                <a:solidFill>
                  <a:schemeClr val="tx1"/>
                </a:solidFill>
                <a:latin typeface="Georgia" pitchFamily="18" charset="0"/>
              </a:rPr>
              <a:t>kleine </a:t>
            </a:r>
            <a:r>
              <a:rPr lang="de-AT" dirty="0" smtClean="0">
                <a:solidFill>
                  <a:schemeClr val="tx1"/>
                </a:solidFill>
                <a:latin typeface="Georgia" pitchFamily="18" charset="0"/>
              </a:rPr>
              <a:t>Gesellschaften</a:t>
            </a:r>
            <a:r>
              <a:rPr lang="de-AT" b="1" dirty="0" smtClean="0">
                <a:solidFill>
                  <a:schemeClr val="tx1"/>
                </a:solidFill>
                <a:latin typeface="Georgia" pitchFamily="18" charset="0"/>
              </a:rPr>
              <a:t> </a:t>
            </a:r>
            <a:r>
              <a:rPr lang="de-AT" dirty="0" smtClean="0">
                <a:solidFill>
                  <a:schemeClr val="tx1"/>
                </a:solidFill>
                <a:latin typeface="Georgia" pitchFamily="18" charset="0"/>
              </a:rPr>
              <a:t>werden als Ausgangspunkt genommen.</a:t>
            </a:r>
          </a:p>
          <a:p>
            <a:endParaRPr lang="de-AT" dirty="0" smtClean="0">
              <a:solidFill>
                <a:schemeClr val="tx1"/>
              </a:solidFill>
              <a:latin typeface="Georgia" pitchFamily="18" charset="0"/>
            </a:endParaRPr>
          </a:p>
          <a:p>
            <a:r>
              <a:rPr lang="de-AT" u="sng" dirty="0" smtClean="0">
                <a:solidFill>
                  <a:schemeClr val="tx1"/>
                </a:solidFill>
                <a:latin typeface="Georgia" pitchFamily="18" charset="0"/>
              </a:rPr>
              <a:t>Größenabhängige Erweiterungen</a:t>
            </a:r>
          </a:p>
          <a:p>
            <a:r>
              <a:rPr lang="de-AT" dirty="0" smtClean="0">
                <a:solidFill>
                  <a:schemeClr val="tx1"/>
                </a:solidFill>
                <a:latin typeface="Georgia" pitchFamily="18" charset="0"/>
              </a:rPr>
              <a:t>Für mittlere und große Gesell-schaften sind </a:t>
            </a:r>
            <a:r>
              <a:rPr lang="de-AT" b="1" dirty="0" smtClean="0">
                <a:solidFill>
                  <a:schemeClr val="tx1"/>
                </a:solidFill>
                <a:latin typeface="Georgia" pitchFamily="18" charset="0"/>
              </a:rPr>
              <a:t>Erweiterungen </a:t>
            </a:r>
            <a:r>
              <a:rPr lang="de-AT" dirty="0" smtClean="0">
                <a:solidFill>
                  <a:schemeClr val="tx1"/>
                </a:solidFill>
                <a:latin typeface="Georgia" pitchFamily="18" charset="0"/>
              </a:rPr>
              <a:t>vorgesehen.</a:t>
            </a:r>
            <a:endParaRPr lang="en-US" dirty="0" err="1" smtClean="0">
              <a:solidFill>
                <a:schemeClr val="tx1"/>
              </a:solidFill>
              <a:latin typeface="Georgia" pitchFamily="18" charset="0"/>
            </a:endParaRPr>
          </a:p>
        </p:txBody>
      </p:sp>
      <p:sp>
        <p:nvSpPr>
          <p:cNvPr id="17" name="TextBox 16"/>
          <p:cNvSpPr txBox="1"/>
          <p:nvPr/>
        </p:nvSpPr>
        <p:spPr>
          <a:xfrm>
            <a:off x="683568" y="5517232"/>
            <a:ext cx="8064896" cy="648072"/>
          </a:xfrm>
          <a:prstGeom prst="rect">
            <a:avLst/>
          </a:prstGeom>
          <a:noFill/>
        </p:spPr>
        <p:txBody>
          <a:bodyPr vert="horz" wrap="square" lIns="0" tIns="0" rIns="0" bIns="0" rtlCol="0">
            <a:noAutofit/>
          </a:bodyPr>
          <a:lstStyle/>
          <a:p>
            <a:pPr indent="-274320">
              <a:spcAft>
                <a:spcPts val="900"/>
              </a:spcAft>
            </a:pPr>
            <a:r>
              <a:rPr lang="de-AT" sz="2000" dirty="0" smtClean="0">
                <a:latin typeface="Georgia" pitchFamily="18" charset="0"/>
                <a:sym typeface="Wingdings" pitchFamily="2" charset="2"/>
              </a:rPr>
              <a:t> Ziel: </a:t>
            </a:r>
            <a:r>
              <a:rPr lang="de-AT" sz="2000" b="1" dirty="0" smtClean="0">
                <a:latin typeface="Georgia" pitchFamily="18" charset="0"/>
              </a:rPr>
              <a:t>Vollharmonisierung</a:t>
            </a:r>
            <a:r>
              <a:rPr lang="de-AT" sz="2000" dirty="0" smtClean="0">
                <a:latin typeface="Georgia" pitchFamily="18" charset="0"/>
              </a:rPr>
              <a:t> von Angaben kleiner Unternehmen</a:t>
            </a:r>
            <a:endParaRPr lang="en-US" sz="2000" dirty="0" err="1" smtClean="0">
              <a:latin typeface="Georgia" pitchFamily="18" charset="0"/>
            </a:endParaRPr>
          </a:p>
        </p:txBody>
      </p:sp>
      <p:sp>
        <p:nvSpPr>
          <p:cNvPr id="14"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Zusätzliche Anhangangaben</a:t>
            </a:r>
            <a:endParaRPr lang="de-AT" b="0" i="0" dirty="0"/>
          </a:p>
        </p:txBody>
      </p:sp>
      <p:sp>
        <p:nvSpPr>
          <p:cNvPr id="3" name="Content Placeholder 2"/>
          <p:cNvSpPr>
            <a:spLocks noGrp="1"/>
          </p:cNvSpPr>
          <p:nvPr>
            <p:ph sz="quarter" idx="15"/>
          </p:nvPr>
        </p:nvSpPr>
        <p:spPr>
          <a:xfrm>
            <a:off x="533400" y="1600200"/>
            <a:ext cx="8077200" cy="4572000"/>
          </a:xfrm>
        </p:spPr>
        <p:txBody>
          <a:bodyPr/>
          <a:lstStyle/>
          <a:p>
            <a:pPr lvl="1"/>
            <a:r>
              <a:rPr lang="de-AT" sz="1800" dirty="0" smtClean="0"/>
              <a:t>Aufwands- </a:t>
            </a:r>
            <a:r>
              <a:rPr lang="de-AT" sz="1800" dirty="0"/>
              <a:t>und Ertragsposten von </a:t>
            </a:r>
            <a:r>
              <a:rPr lang="de-AT" sz="1800" dirty="0" smtClean="0"/>
              <a:t>außerordentlicher Größenordnung </a:t>
            </a:r>
            <a:r>
              <a:rPr lang="de-AT" sz="1800" dirty="0"/>
              <a:t>oder Bedeutung </a:t>
            </a:r>
            <a:endParaRPr lang="de-AT" sz="1800" dirty="0" smtClean="0"/>
          </a:p>
          <a:p>
            <a:pPr lvl="1"/>
            <a:r>
              <a:rPr lang="de-AT" sz="1800" dirty="0" smtClean="0"/>
              <a:t>Ergebnisverwendung </a:t>
            </a:r>
            <a:r>
              <a:rPr lang="de-AT" sz="1800" dirty="0"/>
              <a:t>(Art. 17 Abs. 1 </a:t>
            </a:r>
            <a:r>
              <a:rPr lang="de-AT" sz="1800" dirty="0" err="1"/>
              <a:t>lit</a:t>
            </a:r>
            <a:r>
              <a:rPr lang="de-AT" sz="1800" dirty="0"/>
              <a:t>. o „</a:t>
            </a:r>
            <a:r>
              <a:rPr lang="de-AT" sz="1800" i="1" dirty="0" err="1"/>
              <a:t>proposed</a:t>
            </a:r>
            <a:r>
              <a:rPr lang="de-AT" sz="1800" i="1" dirty="0"/>
              <a:t> </a:t>
            </a:r>
            <a:r>
              <a:rPr lang="de-AT" sz="1800" i="1" dirty="0" err="1" smtClean="0"/>
              <a:t>appropriation</a:t>
            </a:r>
            <a:r>
              <a:rPr lang="de-AT" sz="1800" i="1" dirty="0" smtClean="0"/>
              <a:t> of </a:t>
            </a:r>
            <a:r>
              <a:rPr lang="de-AT" sz="1800" i="1" dirty="0" err="1"/>
              <a:t>profit</a:t>
            </a:r>
            <a:r>
              <a:rPr lang="de-AT" sz="1800" i="1" dirty="0"/>
              <a:t> </a:t>
            </a:r>
            <a:r>
              <a:rPr lang="de-AT" sz="1800" i="1" dirty="0" err="1"/>
              <a:t>or</a:t>
            </a:r>
            <a:r>
              <a:rPr lang="de-AT" sz="1800" i="1" dirty="0"/>
              <a:t> </a:t>
            </a:r>
            <a:r>
              <a:rPr lang="de-AT" sz="1800" i="1" dirty="0" err="1"/>
              <a:t>treatment</a:t>
            </a:r>
            <a:r>
              <a:rPr lang="de-AT" sz="1800" i="1" dirty="0"/>
              <a:t> of </a:t>
            </a:r>
            <a:r>
              <a:rPr lang="de-AT" sz="1800" i="1" dirty="0" err="1"/>
              <a:t>loss</a:t>
            </a:r>
            <a:r>
              <a:rPr lang="de-AT" sz="1800" dirty="0"/>
              <a:t>“; bisher § 277 Abs. 1 </a:t>
            </a:r>
            <a:r>
              <a:rPr lang="de-AT" sz="1800" dirty="0" smtClean="0"/>
              <a:t>UGB)</a:t>
            </a:r>
            <a:endParaRPr lang="de-AT" sz="1800" dirty="0"/>
          </a:p>
          <a:p>
            <a:pPr lvl="1"/>
            <a:r>
              <a:rPr lang="de-AT" sz="1800" dirty="0" smtClean="0"/>
              <a:t>Art und finanzielle Auswirkungen </a:t>
            </a:r>
            <a:r>
              <a:rPr lang="de-AT" sz="1800" dirty="0"/>
              <a:t>wesentlicher Ereignisse nach Ende des </a:t>
            </a:r>
            <a:r>
              <a:rPr lang="de-AT" sz="1800" dirty="0" smtClean="0"/>
              <a:t>Geschäftsjahres (</a:t>
            </a:r>
            <a:r>
              <a:rPr lang="de-AT" sz="1800" dirty="0"/>
              <a:t>Art. 17 Abs. 1 </a:t>
            </a:r>
            <a:r>
              <a:rPr lang="de-AT" sz="1800" dirty="0" err="1"/>
              <a:t>lit</a:t>
            </a:r>
            <a:r>
              <a:rPr lang="de-AT" sz="1800" dirty="0"/>
              <a:t>. q) – früher </a:t>
            </a:r>
            <a:r>
              <a:rPr lang="de-AT" sz="1800" dirty="0" smtClean="0"/>
              <a:t>Lagebericht</a:t>
            </a:r>
          </a:p>
          <a:p>
            <a:pPr marL="68580" indent="-342900">
              <a:buFont typeface="Arial" panose="020B0604020202020204" pitchFamily="34" charset="0"/>
              <a:buChar char="•"/>
            </a:pPr>
            <a:r>
              <a:rPr lang="de-AT" sz="1800" dirty="0" smtClean="0"/>
              <a:t>Latente Steuern:</a:t>
            </a:r>
          </a:p>
          <a:p>
            <a:pPr marL="617220" lvl="2" indent="-342900">
              <a:buFont typeface="Arial" panose="020B0604020202020204" pitchFamily="34" charset="0"/>
              <a:buChar char="•"/>
            </a:pPr>
            <a:r>
              <a:rPr lang="de-AT" sz="1800" dirty="0" smtClean="0"/>
              <a:t>Differenzen oder steuerliche Verlustvorträge, auf denen die Latenzen beruhen</a:t>
            </a:r>
          </a:p>
          <a:p>
            <a:pPr marL="617220" lvl="2" indent="-342900">
              <a:buFont typeface="Arial" panose="020B0604020202020204" pitchFamily="34" charset="0"/>
              <a:buChar char="•"/>
            </a:pPr>
            <a:r>
              <a:rPr lang="de-AT" sz="1800" dirty="0" smtClean="0"/>
              <a:t>Steuersätze, mit denen die Bewertung erfolgt ist</a:t>
            </a:r>
          </a:p>
          <a:p>
            <a:pPr marL="617220" lvl="2" indent="-342900">
              <a:buFont typeface="Arial" panose="020B0604020202020204" pitchFamily="34" charset="0"/>
              <a:buChar char="•"/>
            </a:pPr>
            <a:r>
              <a:rPr lang="de-AT" sz="1800" dirty="0" smtClean="0"/>
              <a:t>Bewegungen der latenten Steuersalden im Laufe des GJ</a:t>
            </a:r>
          </a:p>
          <a:p>
            <a:pPr marL="617220" lvl="2" indent="-342900">
              <a:buFont typeface="Arial" panose="020B0604020202020204" pitchFamily="34" charset="0"/>
              <a:buChar char="•"/>
            </a:pPr>
            <a:r>
              <a:rPr lang="de-AT" sz="1800" dirty="0" smtClean="0"/>
              <a:t>bei Aktivierung von Verlustvorträgen: Hinweise auf ein zukünftiges zu versteuerndes Einkommen</a:t>
            </a:r>
            <a:endParaRPr lang="pl-PL" sz="1800" dirty="0"/>
          </a:p>
          <a:p>
            <a:pPr indent="92075"/>
            <a:endParaRPr lang="de-AT" dirty="0"/>
          </a:p>
          <a:p>
            <a:pPr indent="92075"/>
            <a:endParaRPr lang="de-AT" i="1" dirty="0"/>
          </a:p>
          <a:p>
            <a:pPr lvl="1"/>
            <a:endParaRPr lang="de-AT" dirty="0"/>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44</a:t>
            </a:fld>
            <a:endParaRPr lang="de-AT"/>
          </a:p>
        </p:txBody>
      </p:sp>
      <p:sp>
        <p:nvSpPr>
          <p:cNvPr id="11" name="Date Placeholder 10"/>
          <p:cNvSpPr>
            <a:spLocks noGrp="1"/>
          </p:cNvSpPr>
          <p:nvPr>
            <p:ph type="dt" sz="half" idx="16"/>
          </p:nvPr>
        </p:nvSpPr>
        <p:spPr/>
        <p:txBody>
          <a:bodyPr/>
          <a:lstStyle/>
          <a:p>
            <a:r>
              <a:rPr lang="de-DE" dirty="0" smtClean="0"/>
              <a:t>November 2014</a:t>
            </a:r>
            <a:endParaRPr lang="de-AT" dirty="0"/>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Tree>
    <p:extLst>
      <p:ext uri="{BB962C8B-B14F-4D97-AF65-F5344CB8AC3E}">
        <p14:creationId xmlns:p14="http://schemas.microsoft.com/office/powerpoint/2010/main" val="28686774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Lagebericht</a:t>
            </a:r>
            <a:r>
              <a:rPr lang="en-GB" dirty="0" smtClean="0"/>
              <a:t> (§ 243 UGB)</a:t>
            </a:r>
            <a:endParaRPr lang="en-US" dirty="0"/>
          </a:p>
        </p:txBody>
      </p:sp>
      <p:sp>
        <p:nvSpPr>
          <p:cNvPr id="3" name="Content Placeholder 2"/>
          <p:cNvSpPr>
            <a:spLocks noGrp="1"/>
          </p:cNvSpPr>
          <p:nvPr>
            <p:ph sz="quarter" idx="15"/>
          </p:nvPr>
        </p:nvSpPr>
        <p:spPr/>
        <p:txBody>
          <a:bodyPr/>
          <a:lstStyle/>
          <a:p>
            <a:pPr lvl="1">
              <a:spcAft>
                <a:spcPts val="1200"/>
              </a:spcAft>
            </a:pPr>
            <a:r>
              <a:rPr lang="de-AT" dirty="0" smtClean="0"/>
              <a:t>Im Wesentlichen gibt es zwei Änderungen/Verschiebungen</a:t>
            </a:r>
          </a:p>
          <a:p>
            <a:pPr lvl="2">
              <a:spcAft>
                <a:spcPts val="1200"/>
              </a:spcAft>
            </a:pPr>
            <a:r>
              <a:rPr lang="de-AT" u="sng" dirty="0" smtClean="0"/>
              <a:t>Neu</a:t>
            </a:r>
            <a:r>
              <a:rPr lang="de-AT" dirty="0" smtClean="0"/>
              <a:t> im Lagebericht: Angaben zu eigenen Aktien kommen in den Lagebericht</a:t>
            </a:r>
            <a:endParaRPr lang="de-AT" sz="900" dirty="0" smtClean="0"/>
          </a:p>
          <a:p>
            <a:pPr lvl="2"/>
            <a:r>
              <a:rPr lang="de-AT" u="sng" dirty="0" smtClean="0"/>
              <a:t>Wegfall</a:t>
            </a:r>
            <a:r>
              <a:rPr lang="de-AT" dirty="0" smtClean="0"/>
              <a:t> im Lagebericht: Wesentliche Ereignisse nach dem Abschlussstichtag sind nun im Anhang darzustellen</a:t>
            </a:r>
          </a:p>
          <a:p>
            <a:pPr lvl="2"/>
            <a:endParaRPr lang="de-AT" dirty="0" smtClean="0"/>
          </a:p>
          <a:p>
            <a:pPr marL="266700" lvl="2" indent="-266700">
              <a:buFont typeface="Arial" pitchFamily="34" charset="0"/>
              <a:buChar char="•"/>
            </a:pPr>
            <a:r>
              <a:rPr lang="de-AT" u="sng" dirty="0" smtClean="0"/>
              <a:t>Beachte</a:t>
            </a:r>
            <a:r>
              <a:rPr lang="de-AT" dirty="0" smtClean="0"/>
              <a:t>: Auch Aktiengesellschaften, die </a:t>
            </a:r>
            <a:r>
              <a:rPr lang="de-AT" dirty="0" err="1" smtClean="0"/>
              <a:t>Kleinstkapitalgesellschaften</a:t>
            </a:r>
            <a:r>
              <a:rPr lang="de-AT" dirty="0" smtClean="0"/>
              <a:t> sind, haben einen Lagebericht aufzustellen. </a:t>
            </a:r>
          </a:p>
          <a:p>
            <a:endParaRPr lang="en-US" dirty="0"/>
          </a:p>
        </p:txBody>
      </p:sp>
      <p:sp>
        <p:nvSpPr>
          <p:cNvPr id="5" name="Slide Number Placeholder 4"/>
          <p:cNvSpPr>
            <a:spLocks noGrp="1"/>
          </p:cNvSpPr>
          <p:nvPr>
            <p:ph type="sldNum" sz="quarter" idx="18"/>
          </p:nvPr>
        </p:nvSpPr>
        <p:spPr/>
        <p:txBody>
          <a:bodyPr/>
          <a:lstStyle/>
          <a:p>
            <a:r>
              <a:rPr lang="de-AT" smtClean="0">
                <a:solidFill>
                  <a:srgbClr val="000000"/>
                </a:solidFill>
              </a:rPr>
              <a:t>Slide </a:t>
            </a:r>
            <a:fld id="{8FAE2A21-86B9-453A-8A77-BC7BFEF0AE24}" type="slidenum">
              <a:rPr lang="de-AT" smtClean="0">
                <a:solidFill>
                  <a:srgbClr val="000000"/>
                </a:solidFill>
              </a:rPr>
              <a:pPr/>
              <a:t>45</a:t>
            </a:fld>
            <a:endParaRPr lang="de-AT" dirty="0">
              <a:solidFill>
                <a:srgbClr val="000000"/>
              </a:solidFill>
            </a:endParaRPr>
          </a:p>
        </p:txBody>
      </p:sp>
      <p:sp>
        <p:nvSpPr>
          <p:cNvPr id="6" name="Footer Placeholder 5"/>
          <p:cNvSpPr>
            <a:spLocks noGrp="1"/>
          </p:cNvSpPr>
          <p:nvPr>
            <p:ph type="ftr" sz="quarter" idx="3"/>
          </p:nvPr>
        </p:nvSpPr>
        <p:spPr/>
        <p:txBody>
          <a:bodyPr/>
          <a:lstStyle/>
          <a:p>
            <a:r>
              <a:rPr lang="en-GB" smtClean="0">
                <a:solidFill>
                  <a:srgbClr val="000000"/>
                </a:solidFill>
              </a:rPr>
              <a:t>RÄG 2014 </a:t>
            </a:r>
            <a:endParaRPr lang="en-GB" dirty="0">
              <a:solidFill>
                <a:srgbClr val="000000"/>
              </a:solidFill>
            </a:endParaRPr>
          </a:p>
        </p:txBody>
      </p:sp>
      <p:sp>
        <p:nvSpPr>
          <p:cNvPr id="7"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err="1" smtClean="0"/>
              <a:t>Konzern</a:t>
            </a:r>
            <a:endParaRPr lang="en-GB" dirty="0"/>
          </a:p>
        </p:txBody>
      </p:sp>
      <p:sp>
        <p:nvSpPr>
          <p:cNvPr id="5" name="Slide Number Placeholder 4"/>
          <p:cNvSpPr>
            <a:spLocks noGrp="1"/>
          </p:cNvSpPr>
          <p:nvPr>
            <p:ph type="sldNum" sz="quarter" idx="12"/>
          </p:nvPr>
        </p:nvSpPr>
        <p:spPr/>
        <p:txBody>
          <a:bodyPr/>
          <a:lstStyle/>
          <a:p>
            <a:r>
              <a:rPr lang="de-AT" smtClean="0"/>
              <a:t>Slide </a:t>
            </a:r>
            <a:fld id="{8FAE2A21-86B9-453A-8A77-BC7BFEF0AE24}" type="slidenum">
              <a:rPr lang="de-AT" smtClean="0"/>
              <a:pPr/>
              <a:t>46</a:t>
            </a:fld>
            <a:endParaRPr lang="de-AT" dirty="0"/>
          </a:p>
        </p:txBody>
      </p:sp>
      <p:sp>
        <p:nvSpPr>
          <p:cNvPr id="4" name="Date Placeholder 3"/>
          <p:cNvSpPr>
            <a:spLocks noGrp="1"/>
          </p:cNvSpPr>
          <p:nvPr>
            <p:ph type="dt" sz="half" idx="14"/>
          </p:nvPr>
        </p:nvSpPr>
        <p:spPr/>
        <p:txBody>
          <a:bodyPr/>
          <a:lstStyle/>
          <a:p>
            <a:r>
              <a:rPr lang="de-DE" dirty="0" smtClean="0"/>
              <a:t>Jänner 2015</a:t>
            </a:r>
            <a:endParaRPr lang="de-AT" dirty="0"/>
          </a:p>
        </p:txBody>
      </p:sp>
      <p:sp>
        <p:nvSpPr>
          <p:cNvPr id="6" name="Footer Placeholder 5"/>
          <p:cNvSpPr>
            <a:spLocks noGrp="1"/>
          </p:cNvSpPr>
          <p:nvPr>
            <p:ph type="ftr" sz="quarter" idx="3"/>
          </p:nvPr>
        </p:nvSpPr>
        <p:spPr/>
        <p:txBody>
          <a:bodyPr/>
          <a:lstStyle/>
          <a:p>
            <a:r>
              <a:rPr lang="en-GB" smtClean="0"/>
              <a:t>RÄG 2014 </a:t>
            </a:r>
            <a:endParaRPr lang="en-GB"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Konzernabschluss</a:t>
            </a:r>
            <a:endParaRPr lang="de-AT" b="0" i="0" dirty="0"/>
          </a:p>
        </p:txBody>
      </p:sp>
      <p:sp>
        <p:nvSpPr>
          <p:cNvPr id="3" name="Content Placeholder 2"/>
          <p:cNvSpPr>
            <a:spLocks noGrp="1"/>
          </p:cNvSpPr>
          <p:nvPr>
            <p:ph sz="quarter" idx="15"/>
          </p:nvPr>
        </p:nvSpPr>
        <p:spPr>
          <a:xfrm>
            <a:off x="533400" y="1447800"/>
            <a:ext cx="8229600" cy="4724400"/>
          </a:xfrm>
        </p:spPr>
        <p:txBody>
          <a:bodyPr/>
          <a:lstStyle/>
          <a:p>
            <a:pPr>
              <a:spcAft>
                <a:spcPts val="400"/>
              </a:spcAft>
            </a:pPr>
            <a:r>
              <a:rPr lang="de-AT" b="1" dirty="0" smtClean="0">
                <a:solidFill>
                  <a:schemeClr val="tx2"/>
                </a:solidFill>
              </a:rPr>
              <a:t>Anpassung der Größenklassen für den Konzern</a:t>
            </a:r>
          </a:p>
          <a:p>
            <a:pPr lvl="1">
              <a:spcAft>
                <a:spcPts val="600"/>
              </a:spcAft>
            </a:pPr>
            <a:r>
              <a:rPr lang="de-AT" dirty="0" smtClean="0"/>
              <a:t>Anhebung der Schwellenwerte für die Ausnahme von der Konsolidierung für mittlere Gruppen (§ 246 </a:t>
            </a:r>
            <a:r>
              <a:rPr lang="de-AT" dirty="0" err="1" smtClean="0"/>
              <a:t>Abs</a:t>
            </a:r>
            <a:r>
              <a:rPr lang="de-AT" dirty="0" smtClean="0"/>
              <a:t> 1 Z 1 &amp; 2 UGB)</a:t>
            </a:r>
          </a:p>
          <a:p>
            <a:pPr lvl="1">
              <a:spcAft>
                <a:spcPts val="600"/>
              </a:spcAft>
            </a:pPr>
            <a:endParaRPr lang="de-AT" dirty="0" smtClean="0"/>
          </a:p>
          <a:p>
            <a:pPr marL="0" lvl="1">
              <a:spcAft>
                <a:spcPts val="600"/>
              </a:spcAft>
              <a:buNone/>
            </a:pPr>
            <a:r>
              <a:rPr lang="de-AT" b="1" dirty="0" smtClean="0">
                <a:solidFill>
                  <a:schemeClr val="tx2"/>
                </a:solidFill>
              </a:rPr>
              <a:t>Konsolidierungspflicht (§ 244 UGB)</a:t>
            </a:r>
          </a:p>
          <a:p>
            <a:pPr lvl="1">
              <a:spcAft>
                <a:spcPts val="600"/>
              </a:spcAft>
            </a:pPr>
            <a:r>
              <a:rPr lang="de-AT" dirty="0" smtClean="0"/>
              <a:t>Entfall </a:t>
            </a:r>
            <a:r>
              <a:rPr lang="de-AT" dirty="0"/>
              <a:t>des Beteiligungserfordernisses bei Konsolidierungspflicht </a:t>
            </a:r>
            <a:r>
              <a:rPr lang="de-AT" dirty="0" smtClean="0"/>
              <a:t>aufgrund einheitlicher Leitung</a:t>
            </a:r>
          </a:p>
          <a:p>
            <a:pPr lvl="1">
              <a:spcAft>
                <a:spcPts val="600"/>
              </a:spcAft>
            </a:pPr>
            <a:endParaRPr lang="de-AT" sz="1000" dirty="0" smtClean="0"/>
          </a:p>
          <a:p>
            <a:pPr marL="0" lvl="1">
              <a:spcAft>
                <a:spcPts val="600"/>
              </a:spcAft>
              <a:buNone/>
            </a:pPr>
            <a:r>
              <a:rPr lang="de-AT" b="1" dirty="0" err="1" smtClean="0">
                <a:solidFill>
                  <a:schemeClr val="tx2"/>
                </a:solidFill>
              </a:rPr>
              <a:t>Befreiungsbestimmungen</a:t>
            </a:r>
            <a:r>
              <a:rPr lang="de-AT" b="1" dirty="0" smtClean="0">
                <a:solidFill>
                  <a:schemeClr val="tx2"/>
                </a:solidFill>
              </a:rPr>
              <a:t> </a:t>
            </a:r>
          </a:p>
          <a:p>
            <a:pPr lvl="1">
              <a:spcAft>
                <a:spcPts val="600"/>
              </a:spcAft>
            </a:pPr>
            <a:r>
              <a:rPr lang="de-AT" dirty="0" smtClean="0"/>
              <a:t>Befreiung nach § 245 </a:t>
            </a:r>
            <a:r>
              <a:rPr lang="de-AT" dirty="0" err="1" smtClean="0"/>
              <a:t>Abs</a:t>
            </a:r>
            <a:r>
              <a:rPr lang="de-AT" dirty="0" smtClean="0"/>
              <a:t> 1 UGB (MU ist in befreienden KA einbezogen):</a:t>
            </a:r>
          </a:p>
          <a:p>
            <a:pPr lvl="2">
              <a:spcAft>
                <a:spcPts val="600"/>
              </a:spcAft>
            </a:pPr>
            <a:r>
              <a:rPr lang="de-AT" dirty="0" smtClean="0"/>
              <a:t>Bei 100%-Tochter</a:t>
            </a:r>
          </a:p>
          <a:p>
            <a:pPr lvl="2">
              <a:spcAft>
                <a:spcPts val="600"/>
              </a:spcAft>
            </a:pPr>
            <a:r>
              <a:rPr lang="de-AT" dirty="0" err="1" smtClean="0"/>
              <a:t>Mind</a:t>
            </a:r>
            <a:r>
              <a:rPr lang="de-AT" dirty="0" smtClean="0"/>
              <a:t> 90%-Tochter und die anderen Anteilsinhaber stimmen zu</a:t>
            </a:r>
          </a:p>
          <a:p>
            <a:pPr lvl="2">
              <a:spcAft>
                <a:spcPts val="600"/>
              </a:spcAft>
            </a:pPr>
            <a:endParaRPr lang="de-AT" dirty="0" smtClean="0">
              <a:solidFill>
                <a:srgbClr val="FF0000"/>
              </a:solidFill>
            </a:endParaRPr>
          </a:p>
        </p:txBody>
      </p:sp>
      <p:sp>
        <p:nvSpPr>
          <p:cNvPr id="7" name="Footer Placeholder 5"/>
          <p:cNvSpPr>
            <a:spLocks noGrp="1"/>
          </p:cNvSpPr>
          <p:nvPr>
            <p:ph type="ftr" sz="quarter" idx="3"/>
          </p:nvPr>
        </p:nvSpPr>
        <p:spPr>
          <a:xfrm>
            <a:off x="530352" y="6324600"/>
            <a:ext cx="5260848" cy="150876"/>
          </a:xfrm>
        </p:spPr>
        <p:txBody>
          <a:bodyPr/>
          <a:lstStyle/>
          <a:p>
            <a:r>
              <a:rPr lang="en-GB" dirty="0" smtClean="0"/>
              <a:t>RÄG 2014</a:t>
            </a:r>
            <a:endParaRPr lang="en-GB" dirty="0"/>
          </a:p>
        </p:txBody>
      </p:sp>
      <p:sp>
        <p:nvSpPr>
          <p:cNvPr id="8"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
        <p:nvSpPr>
          <p:cNvPr id="9" name="Slide Number Placeholder 9"/>
          <p:cNvSpPr>
            <a:spLocks noGrp="1"/>
          </p:cNvSpPr>
          <p:nvPr>
            <p:ph type="sldNum" sz="quarter" idx="18"/>
          </p:nvPr>
        </p:nvSpPr>
        <p:spPr>
          <a:xfrm>
            <a:off x="7086600" y="6477000"/>
            <a:ext cx="1527048" cy="152400"/>
          </a:xfrm>
        </p:spPr>
        <p:txBody>
          <a:bodyPr/>
          <a:lstStyle/>
          <a:p>
            <a:r>
              <a:rPr lang="de-AT" dirty="0" smtClean="0"/>
              <a:t>Slide </a:t>
            </a:r>
            <a:fld id="{8FAE2A21-86B9-453A-8A77-BC7BFEF0AE24}" type="slidenum">
              <a:rPr lang="de-AT" smtClean="0"/>
              <a:pPr/>
              <a:t>47</a:t>
            </a:fld>
            <a:endParaRPr lang="de-AT" dirty="0"/>
          </a:p>
        </p:txBody>
      </p:sp>
    </p:spTree>
    <p:extLst>
      <p:ext uri="{BB962C8B-B14F-4D97-AF65-F5344CB8AC3E}">
        <p14:creationId xmlns:p14="http://schemas.microsoft.com/office/powerpoint/2010/main" val="111323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Konzernabschluss</a:t>
            </a:r>
            <a:endParaRPr lang="de-AT" b="0" i="0" dirty="0"/>
          </a:p>
        </p:txBody>
      </p:sp>
      <p:sp>
        <p:nvSpPr>
          <p:cNvPr id="3" name="Content Placeholder 2"/>
          <p:cNvSpPr>
            <a:spLocks noGrp="1"/>
          </p:cNvSpPr>
          <p:nvPr>
            <p:ph sz="quarter" idx="15"/>
          </p:nvPr>
        </p:nvSpPr>
        <p:spPr>
          <a:xfrm>
            <a:off x="533400" y="1371600"/>
            <a:ext cx="8077200" cy="4648200"/>
          </a:xfrm>
        </p:spPr>
        <p:txBody>
          <a:bodyPr/>
          <a:lstStyle/>
          <a:p>
            <a:pPr marL="0" lvl="1">
              <a:spcAft>
                <a:spcPts val="600"/>
              </a:spcAft>
              <a:buNone/>
            </a:pPr>
            <a:r>
              <a:rPr lang="de-AT" b="1" dirty="0" smtClean="0">
                <a:solidFill>
                  <a:schemeClr val="tx2"/>
                </a:solidFill>
              </a:rPr>
              <a:t>Befreiungsbestimmungen (Fortsetzung)</a:t>
            </a:r>
          </a:p>
          <a:p>
            <a:pPr lvl="2">
              <a:spcAft>
                <a:spcPts val="600"/>
              </a:spcAft>
            </a:pPr>
            <a:r>
              <a:rPr lang="de-AT" dirty="0" smtClean="0"/>
              <a:t>Befreiung in allen anderen Fällen, wenn nicht Minderheit oder AR Aufstellung verlangt</a:t>
            </a:r>
          </a:p>
          <a:p>
            <a:pPr lvl="2">
              <a:spcAft>
                <a:spcPts val="600"/>
              </a:spcAft>
            </a:pPr>
            <a:r>
              <a:rPr lang="de-AT" dirty="0" smtClean="0"/>
              <a:t>Keine Befreiung, wenn es sich um eine PIE handelt</a:t>
            </a:r>
          </a:p>
          <a:p>
            <a:pPr lvl="1"/>
            <a:r>
              <a:rPr lang="de-AT" dirty="0" smtClean="0"/>
              <a:t>Befreiung </a:t>
            </a:r>
            <a:r>
              <a:rPr lang="de-AT" dirty="0"/>
              <a:t>bei Konzernabschlüssen außerhalb der </a:t>
            </a:r>
            <a:r>
              <a:rPr lang="de-AT" dirty="0" smtClean="0"/>
              <a:t>EU/des EWR:</a:t>
            </a:r>
          </a:p>
          <a:p>
            <a:pPr lvl="2"/>
            <a:r>
              <a:rPr lang="de-AT" dirty="0" smtClean="0"/>
              <a:t>bisher in </a:t>
            </a:r>
            <a:r>
              <a:rPr lang="de-AT" dirty="0" err="1" smtClean="0"/>
              <a:t>Befreiungsverordnung</a:t>
            </a:r>
            <a:r>
              <a:rPr lang="de-AT" dirty="0" smtClean="0"/>
              <a:t> geregelt, neu in § 245 </a:t>
            </a:r>
            <a:r>
              <a:rPr lang="de-AT" dirty="0" err="1" smtClean="0"/>
              <a:t>Abs</a:t>
            </a:r>
            <a:r>
              <a:rPr lang="de-AT" dirty="0" smtClean="0"/>
              <a:t> 2 UGB</a:t>
            </a:r>
            <a:endParaRPr lang="de-AT" dirty="0"/>
          </a:p>
          <a:p>
            <a:pPr lvl="2"/>
            <a:r>
              <a:rPr lang="de-AT" dirty="0" smtClean="0"/>
              <a:t>diverse Voraussetzungen (Einbezug des MU und aller TU, Befreiender KA im Einklang mit Bilanz-Richtlinie aufgestellt, Prüfung durch Abschlussprüfer, …)</a:t>
            </a:r>
            <a:endParaRPr lang="de-AT" dirty="0"/>
          </a:p>
          <a:p>
            <a:pPr lvl="1"/>
            <a:r>
              <a:rPr lang="de-AT" dirty="0" smtClean="0"/>
              <a:t>Neu: Regelung, wonach nach Wegfall der </a:t>
            </a:r>
            <a:r>
              <a:rPr lang="de-AT" dirty="0" err="1" smtClean="0"/>
              <a:t>Befreiungsvoraussetzungen</a:t>
            </a:r>
            <a:r>
              <a:rPr lang="de-AT" dirty="0" smtClean="0"/>
              <a:t> noch zwei weitere Jahre kein KA aufgestellt werden muss, gilt nicht mehr</a:t>
            </a:r>
          </a:p>
        </p:txBody>
      </p:sp>
      <p:sp>
        <p:nvSpPr>
          <p:cNvPr id="7" name="Footer Placeholder 5"/>
          <p:cNvSpPr>
            <a:spLocks noGrp="1"/>
          </p:cNvSpPr>
          <p:nvPr>
            <p:ph type="ftr" sz="quarter" idx="3"/>
          </p:nvPr>
        </p:nvSpPr>
        <p:spPr>
          <a:xfrm>
            <a:off x="530352" y="6324600"/>
            <a:ext cx="5260848" cy="150876"/>
          </a:xfrm>
        </p:spPr>
        <p:txBody>
          <a:bodyPr/>
          <a:lstStyle/>
          <a:p>
            <a:r>
              <a:rPr lang="en-GB" dirty="0" smtClean="0"/>
              <a:t>RÄG 2014</a:t>
            </a:r>
            <a:endParaRPr lang="en-GB" dirty="0"/>
          </a:p>
        </p:txBody>
      </p:sp>
      <p:sp>
        <p:nvSpPr>
          <p:cNvPr id="8"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
        <p:nvSpPr>
          <p:cNvPr id="9" name="Slide Number Placeholder 9"/>
          <p:cNvSpPr>
            <a:spLocks noGrp="1"/>
          </p:cNvSpPr>
          <p:nvPr>
            <p:ph type="sldNum" sz="quarter" idx="18"/>
          </p:nvPr>
        </p:nvSpPr>
        <p:spPr/>
        <p:txBody>
          <a:bodyPr/>
          <a:lstStyle/>
          <a:p>
            <a:r>
              <a:rPr lang="de-AT" dirty="0" smtClean="0"/>
              <a:t>Slide </a:t>
            </a:r>
            <a:fld id="{8FAE2A21-86B9-453A-8A77-BC7BFEF0AE24}" type="slidenum">
              <a:rPr lang="de-AT" smtClean="0"/>
              <a:pPr/>
              <a:t>48</a:t>
            </a:fld>
            <a:endParaRPr lang="de-AT" dirty="0"/>
          </a:p>
        </p:txBody>
      </p:sp>
    </p:spTree>
    <p:extLst>
      <p:ext uri="{BB962C8B-B14F-4D97-AF65-F5344CB8AC3E}">
        <p14:creationId xmlns:p14="http://schemas.microsoft.com/office/powerpoint/2010/main" val="12613252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Konzernabschluss</a:t>
            </a:r>
            <a:endParaRPr lang="de-AT" b="0" i="0" dirty="0"/>
          </a:p>
        </p:txBody>
      </p:sp>
      <p:sp>
        <p:nvSpPr>
          <p:cNvPr id="3" name="Content Placeholder 2"/>
          <p:cNvSpPr>
            <a:spLocks noGrp="1"/>
          </p:cNvSpPr>
          <p:nvPr>
            <p:ph sz="quarter" idx="15"/>
          </p:nvPr>
        </p:nvSpPr>
        <p:spPr>
          <a:xfrm>
            <a:off x="533400" y="1524000"/>
            <a:ext cx="8077200" cy="4648200"/>
          </a:xfrm>
        </p:spPr>
        <p:txBody>
          <a:bodyPr/>
          <a:lstStyle/>
          <a:p>
            <a:r>
              <a:rPr lang="de-AT" b="1" dirty="0" smtClean="0">
                <a:solidFill>
                  <a:schemeClr val="tx2"/>
                </a:solidFill>
              </a:rPr>
              <a:t>Verzicht auf die Einbeziehung (§ 249 UGB)</a:t>
            </a:r>
          </a:p>
          <a:p>
            <a:pPr lvl="1">
              <a:spcAft>
                <a:spcPts val="1200"/>
              </a:spcAft>
            </a:pPr>
            <a:endParaRPr lang="de-AT" dirty="0" smtClean="0"/>
          </a:p>
          <a:p>
            <a:pPr lvl="1">
              <a:spcAft>
                <a:spcPts val="1200"/>
              </a:spcAft>
            </a:pPr>
            <a:r>
              <a:rPr lang="de-AT" dirty="0" smtClean="0"/>
              <a:t>Neues Wahlrecht zum Einbezug eines Tochterunternehmens in den Konzernabschluss, wenn die Anteile ausschließlich zum Zwecke der Weiterveräußerung gehalten werden</a:t>
            </a:r>
          </a:p>
          <a:p>
            <a:pPr lvl="2"/>
            <a:r>
              <a:rPr lang="de-AT" dirty="0" smtClean="0"/>
              <a:t>bislang schon hM, dass bei kurzfristiger Veräußerungsabsicht aus Gründen der Effizienz von einem Einbezug in den Konzernabschluss Abstand genommen werden kann</a:t>
            </a:r>
          </a:p>
          <a:p>
            <a:pPr lvl="1"/>
            <a:r>
              <a:rPr lang="de-AT" dirty="0" smtClean="0"/>
              <a:t>Wird ein Tochterunternehmen nicht in den Konzernabschluss einbezogen, weil es nicht wesentlich ist, muss dieser Umstand fortan nicht mehr im Anhang angegeben und begründet werden! </a:t>
            </a:r>
            <a:endParaRPr lang="de-AT" dirty="0"/>
          </a:p>
        </p:txBody>
      </p:sp>
      <p:sp>
        <p:nvSpPr>
          <p:cNvPr id="10" name="Slide Number Placeholder 9"/>
          <p:cNvSpPr>
            <a:spLocks noGrp="1"/>
          </p:cNvSpPr>
          <p:nvPr>
            <p:ph type="sldNum" sz="quarter" idx="18"/>
          </p:nvPr>
        </p:nvSpPr>
        <p:spPr/>
        <p:txBody>
          <a:bodyPr/>
          <a:lstStyle/>
          <a:p>
            <a:r>
              <a:rPr lang="de-AT" dirty="0" smtClean="0"/>
              <a:t>Slide </a:t>
            </a:r>
            <a:fld id="{8FAE2A21-86B9-453A-8A77-BC7BFEF0AE24}" type="slidenum">
              <a:rPr lang="de-AT" smtClean="0"/>
              <a:pPr/>
              <a:t>49</a:t>
            </a:fld>
            <a:endParaRPr lang="de-AT" dirty="0"/>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897333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Hintergrund – national</a:t>
            </a:r>
            <a:br>
              <a:rPr lang="de-AT" dirty="0" smtClean="0"/>
            </a:br>
            <a:endParaRPr lang="de-AT" b="0" i="0" dirty="0"/>
          </a:p>
        </p:txBody>
      </p:sp>
      <p:sp>
        <p:nvSpPr>
          <p:cNvPr id="3" name="Content Placeholder 2"/>
          <p:cNvSpPr>
            <a:spLocks noGrp="1"/>
          </p:cNvSpPr>
          <p:nvPr>
            <p:ph sz="quarter" idx="15"/>
          </p:nvPr>
        </p:nvSpPr>
        <p:spPr>
          <a:xfrm>
            <a:off x="533400" y="1447800"/>
            <a:ext cx="8305800" cy="4724400"/>
          </a:xfrm>
        </p:spPr>
        <p:txBody>
          <a:bodyPr/>
          <a:lstStyle/>
          <a:p>
            <a:pPr lvl="1"/>
            <a:r>
              <a:rPr lang="de-AT" dirty="0" smtClean="0"/>
              <a:t>Beschluss des Ministerrates vom 26. März 2008</a:t>
            </a:r>
          </a:p>
          <a:p>
            <a:pPr lvl="1"/>
            <a:endParaRPr lang="de-AT" sz="1000" dirty="0" smtClean="0"/>
          </a:p>
          <a:p>
            <a:pPr lvl="2"/>
            <a:r>
              <a:rPr lang="de-AT" dirty="0" smtClean="0"/>
              <a:t>Modernisierung und Vereinheitlichung der Rechnungslegung:</a:t>
            </a:r>
          </a:p>
          <a:p>
            <a:pPr lvl="3"/>
            <a:r>
              <a:rPr lang="de-AT" dirty="0" smtClean="0"/>
              <a:t>Annäherung von EStG, UGB und IFRS </a:t>
            </a:r>
          </a:p>
          <a:p>
            <a:pPr lvl="4"/>
            <a:r>
              <a:rPr lang="de-AT" dirty="0" smtClean="0"/>
              <a:t>Senkung der Verwaltungskosten</a:t>
            </a:r>
          </a:p>
          <a:p>
            <a:pPr lvl="4">
              <a:buNone/>
            </a:pPr>
            <a:endParaRPr lang="de-AT" sz="1000" dirty="0" smtClean="0"/>
          </a:p>
          <a:p>
            <a:pPr lvl="2"/>
            <a:r>
              <a:rPr lang="de-AT" dirty="0" smtClean="0"/>
              <a:t>AFRAC-Diskussionspapier „</a:t>
            </a:r>
            <a:r>
              <a:rPr lang="de-AT" i="1" dirty="0" smtClean="0"/>
              <a:t>Modernisierung der Rechnungslegung</a:t>
            </a:r>
            <a:r>
              <a:rPr lang="de-AT" dirty="0" smtClean="0"/>
              <a:t>“</a:t>
            </a:r>
          </a:p>
          <a:p>
            <a:pPr lvl="2"/>
            <a:endParaRPr lang="de-AT" sz="1000" dirty="0" smtClean="0"/>
          </a:p>
          <a:p>
            <a:pPr lvl="2"/>
            <a:r>
              <a:rPr lang="de-AT" dirty="0" smtClean="0"/>
              <a:t>Rechnungslegungs-Änderungsgesetz (RÄG) 2010</a:t>
            </a:r>
          </a:p>
          <a:p>
            <a:pPr lvl="3"/>
            <a:r>
              <a:rPr lang="de-AT" dirty="0" smtClean="0"/>
              <a:t>erste Angleichung durch Streichung von Wahlrechten</a:t>
            </a:r>
          </a:p>
          <a:p>
            <a:pPr lvl="3"/>
            <a:r>
              <a:rPr lang="de-AT" dirty="0" smtClean="0"/>
              <a:t>Ankündigung weiterer Maßnahmen in den Materialien zur RV</a:t>
            </a:r>
          </a:p>
          <a:p>
            <a:pPr lvl="3">
              <a:buNone/>
            </a:pPr>
            <a:endParaRPr lang="de-AT" dirty="0" smtClean="0"/>
          </a:p>
          <a:p>
            <a:endParaRPr lang="de-AT" b="1" dirty="0" smtClean="0">
              <a:solidFill>
                <a:schemeClr val="tx2"/>
              </a:solidFill>
            </a:endParaRPr>
          </a:p>
        </p:txBody>
      </p:sp>
      <p:sp>
        <p:nvSpPr>
          <p:cNvPr id="10" name="Slide Number Placeholder 9"/>
          <p:cNvSpPr>
            <a:spLocks noGrp="1"/>
          </p:cNvSpPr>
          <p:nvPr>
            <p:ph type="sldNum" sz="quarter" idx="18"/>
          </p:nvPr>
        </p:nvSpPr>
        <p:spPr/>
        <p:txBody>
          <a:bodyPr/>
          <a:lstStyle/>
          <a:p>
            <a:r>
              <a:rPr lang="de-AT" dirty="0" smtClean="0"/>
              <a:t>Slide </a:t>
            </a:r>
            <a:fld id="{8FAE2A21-86B9-453A-8A77-BC7BFEF0AE24}" type="slidenum">
              <a:rPr lang="de-AT" smtClean="0"/>
              <a:pPr/>
              <a:t>5</a:t>
            </a:fld>
            <a:endParaRPr lang="de-AT" dirty="0"/>
          </a:p>
        </p:txBody>
      </p:sp>
      <p:sp>
        <p:nvSpPr>
          <p:cNvPr id="8" name="Footer Placeholder 5"/>
          <p:cNvSpPr>
            <a:spLocks noGrp="1"/>
          </p:cNvSpPr>
          <p:nvPr>
            <p:ph type="ftr" sz="quarter" idx="3"/>
          </p:nvPr>
        </p:nvSpPr>
        <p:spPr>
          <a:xfrm>
            <a:off x="530352" y="6324600"/>
            <a:ext cx="5260848" cy="150876"/>
          </a:xfrm>
        </p:spPr>
        <p:txBody>
          <a:bodyPr/>
          <a:lstStyle/>
          <a:p>
            <a:r>
              <a:rPr lang="en-GB" dirty="0" smtClean="0"/>
              <a:t>RÄG 2014</a:t>
            </a:r>
            <a:endParaRPr lang="en-GB" dirty="0"/>
          </a:p>
        </p:txBody>
      </p:sp>
      <p:sp>
        <p:nvSpPr>
          <p:cNvPr id="11"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222890263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Konzernabschluss – Konsolidierung</a:t>
            </a:r>
            <a:endParaRPr lang="de-AT" b="0" i="0" dirty="0"/>
          </a:p>
        </p:txBody>
      </p:sp>
      <p:sp>
        <p:nvSpPr>
          <p:cNvPr id="3" name="Content Placeholder 2"/>
          <p:cNvSpPr>
            <a:spLocks noGrp="1"/>
          </p:cNvSpPr>
          <p:nvPr>
            <p:ph sz="quarter" idx="15"/>
          </p:nvPr>
        </p:nvSpPr>
        <p:spPr>
          <a:xfrm>
            <a:off x="533400" y="1600200"/>
            <a:ext cx="8077200" cy="4572000"/>
          </a:xfrm>
        </p:spPr>
        <p:txBody>
          <a:bodyPr/>
          <a:lstStyle/>
          <a:p>
            <a:pPr marL="0" lvl="1">
              <a:spcAft>
                <a:spcPts val="0"/>
              </a:spcAft>
              <a:buNone/>
            </a:pPr>
            <a:r>
              <a:rPr lang="de-AT" b="1" dirty="0" smtClean="0">
                <a:solidFill>
                  <a:schemeClr val="tx2"/>
                </a:solidFill>
              </a:rPr>
              <a:t>Kapitalkonsolidierung (§ 254 UGB)</a:t>
            </a:r>
          </a:p>
          <a:p>
            <a:pPr marL="0" lvl="1">
              <a:spcAft>
                <a:spcPts val="0"/>
              </a:spcAft>
              <a:buNone/>
            </a:pPr>
            <a:endParaRPr lang="de-AT" b="1" dirty="0" smtClean="0">
              <a:solidFill>
                <a:schemeClr val="tx2"/>
              </a:solidFill>
            </a:endParaRPr>
          </a:p>
          <a:p>
            <a:pPr lvl="1">
              <a:spcAft>
                <a:spcPts val="0"/>
              </a:spcAft>
            </a:pPr>
            <a:r>
              <a:rPr lang="de-AT" dirty="0" smtClean="0"/>
              <a:t>Abschaffung </a:t>
            </a:r>
            <a:r>
              <a:rPr lang="de-AT" dirty="0"/>
              <a:t>der </a:t>
            </a:r>
            <a:r>
              <a:rPr lang="de-AT" b="1" dirty="0"/>
              <a:t>Buchwertmethode</a:t>
            </a:r>
            <a:r>
              <a:rPr lang="de-AT" dirty="0"/>
              <a:t> bei </a:t>
            </a:r>
            <a:r>
              <a:rPr lang="de-AT" dirty="0" smtClean="0"/>
              <a:t>der Vollkonsolidierung</a:t>
            </a:r>
            <a:r>
              <a:rPr lang="de-AT" dirty="0"/>
              <a:t>; </a:t>
            </a:r>
            <a:endParaRPr lang="de-AT" dirty="0" smtClean="0"/>
          </a:p>
          <a:p>
            <a:pPr lvl="2">
              <a:spcAft>
                <a:spcPts val="1200"/>
              </a:spcAft>
            </a:pPr>
            <a:r>
              <a:rPr lang="de-AT" dirty="0"/>
              <a:t>Übergangsbestimmung: bestehende Konsolidierung nach Buchwertmethode kann beibehalten werden</a:t>
            </a:r>
            <a:r>
              <a:rPr lang="de-AT" dirty="0" smtClean="0"/>
              <a:t>.</a:t>
            </a:r>
          </a:p>
          <a:p>
            <a:pPr lvl="2"/>
            <a:r>
              <a:rPr lang="de-AT" dirty="0" smtClean="0"/>
              <a:t>EB zur RV enthalten die Klarstellung, dass auch bei der Neubewertungsmethode ein passiver Unterschiedsbetrag entstehen kann, wenn die AK des Mutterunternehmens unter dem buchmäßigen Eigenkapital des Tochterunternehmens liegen!</a:t>
            </a:r>
          </a:p>
          <a:p>
            <a:pPr lvl="3"/>
            <a:r>
              <a:rPr lang="de-AT" dirty="0" smtClean="0"/>
              <a:t>bislang strittig</a:t>
            </a:r>
          </a:p>
          <a:p>
            <a:pPr lvl="2">
              <a:buNone/>
            </a:pPr>
            <a:endParaRPr lang="de-AT" sz="1000" dirty="0" smtClean="0"/>
          </a:p>
        </p:txBody>
      </p:sp>
      <p:sp>
        <p:nvSpPr>
          <p:cNvPr id="10" name="Slide Number Placeholder 9"/>
          <p:cNvSpPr>
            <a:spLocks noGrp="1"/>
          </p:cNvSpPr>
          <p:nvPr>
            <p:ph type="sldNum" sz="quarter" idx="18"/>
          </p:nvPr>
        </p:nvSpPr>
        <p:spPr/>
        <p:txBody>
          <a:bodyPr/>
          <a:lstStyle/>
          <a:p>
            <a:r>
              <a:rPr lang="de-AT" smtClean="0"/>
              <a:t>Slide </a:t>
            </a:r>
            <a:fld id="{8FAE2A21-86B9-453A-8A77-BC7BFEF0AE24}" type="slidenum">
              <a:rPr lang="de-AT" smtClean="0"/>
              <a:pPr/>
              <a:t>50</a:t>
            </a:fld>
            <a:endParaRPr lang="de-AT"/>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8"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37352160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de-AT" dirty="0" smtClean="0"/>
              <a:t>Assoziierte Unternehmen (§ 263 UGB)</a:t>
            </a:r>
            <a:endParaRPr lang="de-AT" dirty="0"/>
          </a:p>
        </p:txBody>
      </p:sp>
      <p:sp>
        <p:nvSpPr>
          <p:cNvPr id="3" name="Content Placeholder 2"/>
          <p:cNvSpPr>
            <a:spLocks noGrp="1"/>
          </p:cNvSpPr>
          <p:nvPr>
            <p:ph sz="quarter" idx="15"/>
          </p:nvPr>
        </p:nvSpPr>
        <p:spPr/>
        <p:txBody>
          <a:bodyPr/>
          <a:lstStyle/>
          <a:p>
            <a:pPr marL="273600" lvl="2">
              <a:spcAft>
                <a:spcPts val="600"/>
              </a:spcAft>
              <a:buNone/>
            </a:pPr>
            <a:r>
              <a:rPr lang="de-AT" b="1" dirty="0" smtClean="0">
                <a:solidFill>
                  <a:schemeClr val="accent1"/>
                </a:solidFill>
              </a:rPr>
              <a:t>§ 263 </a:t>
            </a:r>
            <a:r>
              <a:rPr lang="de-AT" b="1" dirty="0" err="1" smtClean="0">
                <a:solidFill>
                  <a:schemeClr val="accent1"/>
                </a:solidFill>
              </a:rPr>
              <a:t>Abs</a:t>
            </a:r>
            <a:r>
              <a:rPr lang="de-AT" b="1" dirty="0" smtClean="0">
                <a:solidFill>
                  <a:schemeClr val="accent1"/>
                </a:solidFill>
              </a:rPr>
              <a:t> 1</a:t>
            </a:r>
          </a:p>
          <a:p>
            <a:pPr marL="273600" lvl="2">
              <a:spcAft>
                <a:spcPts val="600"/>
              </a:spcAft>
              <a:buFont typeface="Arial" panose="020B0604020202020204" pitchFamily="34" charset="0"/>
              <a:buChar char="•"/>
            </a:pPr>
            <a:r>
              <a:rPr lang="de-AT" dirty="0" smtClean="0"/>
              <a:t>Die </a:t>
            </a:r>
            <a:r>
              <a:rPr lang="de-AT" dirty="0">
                <a:solidFill>
                  <a:schemeClr val="accent1"/>
                </a:solidFill>
              </a:rPr>
              <a:t>Beteiligung an einem assoziierten Unternehmen </a:t>
            </a:r>
            <a:r>
              <a:rPr lang="de-AT" dirty="0"/>
              <a:t>ist in der Konzernbilanz unter einem besonderen Posten mit entsprechender Bezeichnung </a:t>
            </a:r>
            <a:r>
              <a:rPr lang="de-AT" dirty="0" smtClean="0"/>
              <a:t>auszuweisen (Begriff „angeschlossenes“ Unternehmen entfällt)</a:t>
            </a:r>
            <a:endParaRPr lang="de-AT" dirty="0"/>
          </a:p>
          <a:p>
            <a:endParaRPr lang="de-AT" sz="1800" dirty="0"/>
          </a:p>
          <a:p>
            <a:pPr marL="273600" lvl="2">
              <a:spcAft>
                <a:spcPts val="600"/>
              </a:spcAft>
              <a:buNone/>
            </a:pPr>
            <a:r>
              <a:rPr lang="de-AT" b="1" dirty="0">
                <a:solidFill>
                  <a:schemeClr val="accent1"/>
                </a:solidFill>
              </a:rPr>
              <a:t>§ 263 </a:t>
            </a:r>
            <a:r>
              <a:rPr lang="de-AT" b="1" dirty="0" err="1" smtClean="0">
                <a:solidFill>
                  <a:schemeClr val="accent1"/>
                </a:solidFill>
              </a:rPr>
              <a:t>Abs</a:t>
            </a:r>
            <a:r>
              <a:rPr lang="de-AT" b="1" dirty="0" smtClean="0">
                <a:solidFill>
                  <a:schemeClr val="accent1"/>
                </a:solidFill>
              </a:rPr>
              <a:t> 2</a:t>
            </a:r>
            <a:endParaRPr lang="de-AT" b="1" dirty="0" smtClean="0"/>
          </a:p>
          <a:p>
            <a:pPr marL="273600" lvl="2">
              <a:spcAft>
                <a:spcPts val="600"/>
              </a:spcAft>
              <a:buFont typeface="Arial" panose="020B0604020202020204" pitchFamily="34" charset="0"/>
              <a:buChar char="•"/>
            </a:pPr>
            <a:r>
              <a:rPr lang="de-AT" dirty="0" smtClean="0"/>
              <a:t>Sofern </a:t>
            </a:r>
            <a:r>
              <a:rPr lang="de-AT" dirty="0"/>
              <a:t>eine Beteiligung an einem assoziierten Unternehmen </a:t>
            </a:r>
            <a:r>
              <a:rPr lang="de-AT" dirty="0">
                <a:solidFill>
                  <a:schemeClr val="accent1"/>
                </a:solidFill>
              </a:rPr>
              <a:t>nicht wesentlich </a:t>
            </a:r>
            <a:r>
              <a:rPr lang="de-AT" dirty="0" smtClean="0"/>
              <a:t>(Verweis auf </a:t>
            </a:r>
            <a:r>
              <a:rPr lang="de-AT" dirty="0" smtClean="0">
                <a:solidFill>
                  <a:schemeClr val="accent1"/>
                </a:solidFill>
              </a:rPr>
              <a:t>§ </a:t>
            </a:r>
            <a:r>
              <a:rPr lang="de-AT" dirty="0">
                <a:solidFill>
                  <a:schemeClr val="accent1"/>
                </a:solidFill>
              </a:rPr>
              <a:t>189a Z 10</a:t>
            </a:r>
            <a:r>
              <a:rPr lang="de-AT" dirty="0"/>
              <a:t>) ist, </a:t>
            </a:r>
            <a:r>
              <a:rPr lang="de-AT" dirty="0" smtClean="0"/>
              <a:t>brauchen </a:t>
            </a:r>
            <a:r>
              <a:rPr lang="de-AT" dirty="0" smtClean="0">
                <a:solidFill>
                  <a:schemeClr val="accent1"/>
                </a:solidFill>
              </a:rPr>
              <a:t>§ 263 </a:t>
            </a:r>
            <a:r>
              <a:rPr lang="de-AT" dirty="0" err="1" smtClean="0">
                <a:solidFill>
                  <a:schemeClr val="accent1"/>
                </a:solidFill>
              </a:rPr>
              <a:t>Abs</a:t>
            </a:r>
            <a:r>
              <a:rPr lang="de-AT" dirty="0" smtClean="0">
                <a:solidFill>
                  <a:schemeClr val="accent1"/>
                </a:solidFill>
              </a:rPr>
              <a:t> </a:t>
            </a:r>
            <a:r>
              <a:rPr lang="de-AT" dirty="0">
                <a:solidFill>
                  <a:schemeClr val="accent1"/>
                </a:solidFill>
              </a:rPr>
              <a:t>1 </a:t>
            </a:r>
            <a:r>
              <a:rPr lang="de-AT" dirty="0"/>
              <a:t>sowie </a:t>
            </a:r>
            <a:r>
              <a:rPr lang="de-AT" dirty="0">
                <a:solidFill>
                  <a:schemeClr val="accent1"/>
                </a:solidFill>
              </a:rPr>
              <a:t>§ 264 nicht angewendet</a:t>
            </a:r>
            <a:r>
              <a:rPr lang="de-AT" dirty="0"/>
              <a:t> </a:t>
            </a:r>
            <a:r>
              <a:rPr lang="de-AT" dirty="0" smtClean="0"/>
              <a:t>werden (unveränderte Klarstellung)</a:t>
            </a:r>
            <a:endParaRPr lang="de-AT" dirty="0"/>
          </a:p>
        </p:txBody>
      </p:sp>
      <p:sp>
        <p:nvSpPr>
          <p:cNvPr id="6" name="Footer Placeholder 5"/>
          <p:cNvSpPr>
            <a:spLocks noGrp="1"/>
          </p:cNvSpPr>
          <p:nvPr>
            <p:ph type="ftr" sz="quarter" idx="18"/>
          </p:nvPr>
        </p:nvSpPr>
        <p:spPr>
          <a:xfrm>
            <a:off x="530352" y="6324600"/>
            <a:ext cx="5260848" cy="150876"/>
          </a:xfrm>
        </p:spPr>
        <p:txBody>
          <a:bodyPr/>
          <a:lstStyle/>
          <a:p>
            <a:pPr algn="l"/>
            <a:r>
              <a:rPr lang="en-GB" dirty="0"/>
              <a:t>RÄG 2014</a:t>
            </a:r>
          </a:p>
        </p:txBody>
      </p:sp>
      <p:sp>
        <p:nvSpPr>
          <p:cNvPr id="7" name="Slide Number Placeholder 4"/>
          <p:cNvSpPr txBox="1">
            <a:spLocks/>
          </p:cNvSpPr>
          <p:nvPr/>
        </p:nvSpPr>
        <p:spPr>
          <a:xfrm>
            <a:off x="7086600" y="6477000"/>
            <a:ext cx="1527048" cy="152400"/>
          </a:xfrm>
          <a:prstGeom prst="rect">
            <a:avLst/>
          </a:prstGeom>
        </p:spPr>
        <p:txBody>
          <a:bodyPr lIns="0" tIns="0" rIns="0" bIns="0"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Slide </a:t>
            </a:r>
            <a:fld id="{8FAE2A21-86B9-453A-8A77-BC7BFEF0AE24}" type="slidenum">
              <a:rPr kumimoji="0" lang="de-AT" sz="10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de-AT"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8"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14112247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de-AT" dirty="0" smtClean="0"/>
              <a:t>Wertansatz der Beteiligung an assoziierten Unternehmen und Behandlung des Unterschiedsbetrags (§ 264 UGB)</a:t>
            </a:r>
            <a:endParaRPr lang="de-AT" dirty="0"/>
          </a:p>
        </p:txBody>
      </p:sp>
      <p:sp>
        <p:nvSpPr>
          <p:cNvPr id="3" name="Content Placeholder 2"/>
          <p:cNvSpPr>
            <a:spLocks noGrp="1"/>
          </p:cNvSpPr>
          <p:nvPr>
            <p:ph sz="quarter" idx="15"/>
          </p:nvPr>
        </p:nvSpPr>
        <p:spPr>
          <a:xfrm>
            <a:off x="533400" y="1981200"/>
            <a:ext cx="8077200" cy="4419600"/>
          </a:xfrm>
        </p:spPr>
        <p:txBody>
          <a:bodyPr/>
          <a:lstStyle/>
          <a:p>
            <a:pPr marL="273600" lvl="2">
              <a:spcAft>
                <a:spcPts val="600"/>
              </a:spcAft>
              <a:buFont typeface="Arial" panose="020B0604020202020204" pitchFamily="34" charset="0"/>
              <a:buChar char="•"/>
            </a:pPr>
            <a:r>
              <a:rPr lang="de-AT" dirty="0"/>
              <a:t>Ansatz </a:t>
            </a:r>
            <a:r>
              <a:rPr lang="de-AT" dirty="0">
                <a:solidFill>
                  <a:schemeClr val="accent1"/>
                </a:solidFill>
              </a:rPr>
              <a:t>Beteiligung </a:t>
            </a:r>
            <a:r>
              <a:rPr lang="de-AT" dirty="0"/>
              <a:t>an einem assoziierten Unternehmen </a:t>
            </a:r>
            <a:r>
              <a:rPr lang="de-AT" dirty="0">
                <a:solidFill>
                  <a:schemeClr val="accent1"/>
                </a:solidFill>
              </a:rPr>
              <a:t>in Konzernbilanz mit Buchwert</a:t>
            </a:r>
            <a:r>
              <a:rPr lang="de-AT" dirty="0"/>
              <a:t> </a:t>
            </a:r>
            <a:r>
              <a:rPr lang="de-AT" dirty="0" smtClean="0"/>
              <a:t>bei erstmaligem Ansatz und </a:t>
            </a:r>
            <a:r>
              <a:rPr lang="de-AT" dirty="0" smtClean="0">
                <a:solidFill>
                  <a:schemeClr val="accent1"/>
                </a:solidFill>
              </a:rPr>
              <a:t>Equity-Bewertung </a:t>
            </a:r>
            <a:r>
              <a:rPr lang="de-AT" dirty="0" smtClean="0"/>
              <a:t>bei Folgebilanzierung</a:t>
            </a:r>
          </a:p>
          <a:p>
            <a:pPr marL="547200" lvl="2">
              <a:spcAft>
                <a:spcPts val="600"/>
              </a:spcAft>
              <a:buFont typeface="Symbol" panose="05050102010706020507" pitchFamily="18" charset="2"/>
              <a:buChar char="-"/>
            </a:pPr>
            <a:r>
              <a:rPr lang="de-AT" dirty="0" smtClean="0">
                <a:solidFill>
                  <a:schemeClr val="accent1"/>
                </a:solidFill>
                <a:sym typeface="Wingdings" panose="05000000000000000000" pitchFamily="2" charset="2"/>
              </a:rPr>
              <a:t>Unterschiedsbetrag</a:t>
            </a:r>
            <a:r>
              <a:rPr lang="de-AT" dirty="0" smtClean="0">
                <a:sym typeface="Wingdings" panose="05000000000000000000" pitchFamily="2" charset="2"/>
              </a:rPr>
              <a:t> </a:t>
            </a:r>
            <a:r>
              <a:rPr lang="de-AT" dirty="0">
                <a:sym typeface="Wingdings" panose="05000000000000000000" pitchFamily="2" charset="2"/>
              </a:rPr>
              <a:t>zwischen Buchwert und anteiligem </a:t>
            </a:r>
            <a:r>
              <a:rPr lang="de-AT" dirty="0" smtClean="0">
                <a:sym typeface="Wingdings" panose="05000000000000000000" pitchFamily="2" charset="2"/>
              </a:rPr>
              <a:t>Eigenkapital </a:t>
            </a:r>
            <a:r>
              <a:rPr lang="de-AT" dirty="0">
                <a:sym typeface="Wingdings" panose="05000000000000000000" pitchFamily="2" charset="2"/>
              </a:rPr>
              <a:t>des assoziierten Unternehmens </a:t>
            </a:r>
            <a:r>
              <a:rPr lang="de-AT" dirty="0" smtClean="0">
                <a:sym typeface="Wingdings" panose="05000000000000000000" pitchFamily="2" charset="2"/>
              </a:rPr>
              <a:t>ist bei </a:t>
            </a:r>
            <a:r>
              <a:rPr lang="de-AT" dirty="0" smtClean="0">
                <a:solidFill>
                  <a:schemeClr val="accent1"/>
                </a:solidFill>
                <a:sym typeface="Wingdings" panose="05000000000000000000" pitchFamily="2" charset="2"/>
              </a:rPr>
              <a:t>erstmaliger Anwendung </a:t>
            </a:r>
            <a:r>
              <a:rPr lang="de-AT" dirty="0">
                <a:sym typeface="Wingdings" panose="05000000000000000000" pitchFamily="2" charset="2"/>
              </a:rPr>
              <a:t>in der </a:t>
            </a:r>
            <a:r>
              <a:rPr lang="de-AT" dirty="0">
                <a:solidFill>
                  <a:schemeClr val="accent1"/>
                </a:solidFill>
                <a:sym typeface="Wingdings" panose="05000000000000000000" pitchFamily="2" charset="2"/>
              </a:rPr>
              <a:t>Konzernbilanz oder </a:t>
            </a:r>
            <a:r>
              <a:rPr lang="de-AT" dirty="0">
                <a:sym typeface="Wingdings" panose="05000000000000000000" pitchFamily="2" charset="2"/>
              </a:rPr>
              <a:t>im </a:t>
            </a:r>
            <a:r>
              <a:rPr lang="de-AT" dirty="0">
                <a:solidFill>
                  <a:schemeClr val="accent1"/>
                </a:solidFill>
                <a:sym typeface="Wingdings" panose="05000000000000000000" pitchFamily="2" charset="2"/>
              </a:rPr>
              <a:t>Konzernanhang</a:t>
            </a:r>
            <a:r>
              <a:rPr lang="de-AT" dirty="0">
                <a:sym typeface="Wingdings" panose="05000000000000000000" pitchFamily="2" charset="2"/>
              </a:rPr>
              <a:t> </a:t>
            </a:r>
            <a:r>
              <a:rPr lang="de-AT" b="1" dirty="0">
                <a:solidFill>
                  <a:schemeClr val="accent1"/>
                </a:solidFill>
                <a:sym typeface="Wingdings" panose="05000000000000000000" pitchFamily="2" charset="2"/>
              </a:rPr>
              <a:t>gesondert </a:t>
            </a:r>
            <a:r>
              <a:rPr lang="de-AT" b="1" dirty="0" smtClean="0">
                <a:solidFill>
                  <a:schemeClr val="accent1"/>
                </a:solidFill>
                <a:sym typeface="Wingdings" panose="05000000000000000000" pitchFamily="2" charset="2"/>
              </a:rPr>
              <a:t>auszuweisen</a:t>
            </a:r>
            <a:endParaRPr lang="de-AT" dirty="0">
              <a:sym typeface="Wingdings" panose="05000000000000000000" pitchFamily="2" charset="2"/>
            </a:endParaRPr>
          </a:p>
          <a:p>
            <a:endParaRPr lang="de-AT" sz="1800" dirty="0">
              <a:sym typeface="Wingdings" panose="05000000000000000000" pitchFamily="2" charset="2"/>
            </a:endParaRPr>
          </a:p>
          <a:p>
            <a:pPr marL="273600" lvl="2">
              <a:spcAft>
                <a:spcPts val="600"/>
              </a:spcAft>
              <a:buFont typeface="Arial" panose="020B0604020202020204" pitchFamily="34" charset="0"/>
              <a:buChar char="•"/>
            </a:pPr>
            <a:r>
              <a:rPr lang="de-AT" dirty="0"/>
              <a:t>Der zugeordnete </a:t>
            </a:r>
            <a:r>
              <a:rPr lang="de-AT" dirty="0">
                <a:solidFill>
                  <a:schemeClr val="accent1"/>
                </a:solidFill>
              </a:rPr>
              <a:t>Unterschiedsbetrag </a:t>
            </a:r>
            <a:r>
              <a:rPr lang="de-AT" dirty="0" smtClean="0"/>
              <a:t>ist </a:t>
            </a:r>
            <a:r>
              <a:rPr lang="de-AT" dirty="0"/>
              <a:t>entsprechend der </a:t>
            </a:r>
            <a:r>
              <a:rPr lang="de-AT" dirty="0">
                <a:sym typeface="Wingdings" panose="05000000000000000000" pitchFamily="2" charset="2"/>
              </a:rPr>
              <a:t>Behandlung der Wertansätze </a:t>
            </a:r>
            <a:r>
              <a:rPr lang="de-AT" dirty="0" smtClean="0">
                <a:sym typeface="Wingdings" panose="05000000000000000000" pitchFamily="2" charset="2"/>
              </a:rPr>
              <a:t>des Vermögens </a:t>
            </a:r>
            <a:r>
              <a:rPr lang="de-AT" dirty="0" err="1" smtClean="0">
                <a:sym typeface="Wingdings" panose="05000000000000000000" pitchFamily="2" charset="2"/>
              </a:rPr>
              <a:t>bzw</a:t>
            </a:r>
            <a:r>
              <a:rPr lang="de-AT" dirty="0" smtClean="0">
                <a:sym typeface="Wingdings" panose="05000000000000000000" pitchFamily="2" charset="2"/>
              </a:rPr>
              <a:t> der Schulden beim assoziierten Unternehmen </a:t>
            </a:r>
            <a:r>
              <a:rPr lang="de-AT" dirty="0" smtClean="0">
                <a:solidFill>
                  <a:schemeClr val="accent1"/>
                </a:solidFill>
              </a:rPr>
              <a:t>fortzuführen</a:t>
            </a:r>
            <a:r>
              <a:rPr lang="de-AT" dirty="0">
                <a:solidFill>
                  <a:schemeClr val="accent1"/>
                </a:solidFill>
              </a:rPr>
              <a:t>, abzuschreiben oder </a:t>
            </a:r>
            <a:r>
              <a:rPr lang="de-AT" dirty="0" smtClean="0">
                <a:solidFill>
                  <a:schemeClr val="accent1"/>
                </a:solidFill>
              </a:rPr>
              <a:t>aufzulösen</a:t>
            </a:r>
            <a:r>
              <a:rPr lang="de-AT" dirty="0" smtClean="0"/>
              <a:t>. </a:t>
            </a:r>
            <a:r>
              <a:rPr lang="de-AT" dirty="0" smtClean="0">
                <a:solidFill>
                  <a:schemeClr val="accent1"/>
                </a:solidFill>
              </a:rPr>
              <a:t>Verbleibender Unterschiedsbetrag </a:t>
            </a:r>
            <a:r>
              <a:rPr lang="de-AT" dirty="0" smtClean="0"/>
              <a:t>ist </a:t>
            </a:r>
            <a:r>
              <a:rPr lang="de-AT" dirty="0" smtClean="0">
                <a:solidFill>
                  <a:schemeClr val="accent1"/>
                </a:solidFill>
              </a:rPr>
              <a:t>Firmenwert </a:t>
            </a:r>
            <a:r>
              <a:rPr lang="de-AT" dirty="0" smtClean="0"/>
              <a:t>(Behandlung nach § 261)</a:t>
            </a:r>
          </a:p>
        </p:txBody>
      </p:sp>
      <p:sp>
        <p:nvSpPr>
          <p:cNvPr id="6" name="Footer Placeholder 5"/>
          <p:cNvSpPr>
            <a:spLocks noGrp="1"/>
          </p:cNvSpPr>
          <p:nvPr>
            <p:ph type="ftr" sz="quarter" idx="18"/>
          </p:nvPr>
        </p:nvSpPr>
        <p:spPr>
          <a:xfrm>
            <a:off x="530352" y="6324600"/>
            <a:ext cx="5260848" cy="150876"/>
          </a:xfrm>
        </p:spPr>
        <p:txBody>
          <a:bodyPr/>
          <a:lstStyle/>
          <a:p>
            <a:pPr algn="l"/>
            <a:r>
              <a:rPr lang="en-GB" dirty="0"/>
              <a:t>RÄG 2014</a:t>
            </a:r>
          </a:p>
        </p:txBody>
      </p:sp>
      <p:sp>
        <p:nvSpPr>
          <p:cNvPr id="7" name="Slide Number Placeholder 4"/>
          <p:cNvSpPr txBox="1">
            <a:spLocks/>
          </p:cNvSpPr>
          <p:nvPr/>
        </p:nvSpPr>
        <p:spPr>
          <a:xfrm>
            <a:off x="7086600" y="6477000"/>
            <a:ext cx="1527048" cy="152400"/>
          </a:xfrm>
          <a:prstGeom prst="rect">
            <a:avLst/>
          </a:prstGeom>
        </p:spPr>
        <p:txBody>
          <a:bodyPr lIns="0" tIns="0" rIns="0" bIns="0"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Slide </a:t>
            </a:r>
            <a:fld id="{8FAE2A21-86B9-453A-8A77-BC7BFEF0AE24}" type="slidenum">
              <a:rPr kumimoji="0" lang="de-AT" sz="10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de-AT"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8"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12076619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de-AT" dirty="0" smtClean="0"/>
              <a:t>Behandlung des Unterschiedsbetrages aus der Kapitalkonsolidierung (§ 261 UGB)</a:t>
            </a:r>
            <a:endParaRPr lang="de-AT" dirty="0"/>
          </a:p>
        </p:txBody>
      </p:sp>
      <p:sp>
        <p:nvSpPr>
          <p:cNvPr id="3" name="Content Placeholder 2"/>
          <p:cNvSpPr>
            <a:spLocks noGrp="1"/>
          </p:cNvSpPr>
          <p:nvPr>
            <p:ph sz="quarter" idx="15"/>
          </p:nvPr>
        </p:nvSpPr>
        <p:spPr>
          <a:xfrm>
            <a:off x="533400" y="2057400"/>
            <a:ext cx="8077200" cy="4419600"/>
          </a:xfrm>
        </p:spPr>
        <p:txBody>
          <a:bodyPr/>
          <a:lstStyle/>
          <a:p>
            <a:pPr marL="273600" lvl="2">
              <a:spcAft>
                <a:spcPts val="600"/>
              </a:spcAft>
              <a:buFont typeface="Arial" panose="020B0604020202020204" pitchFamily="34" charset="0"/>
              <a:buChar char="•"/>
            </a:pPr>
            <a:r>
              <a:rPr lang="de-AT" dirty="0" smtClean="0">
                <a:solidFill>
                  <a:schemeClr val="accent1"/>
                </a:solidFill>
                <a:sym typeface="Wingdings" panose="05000000000000000000" pitchFamily="2" charset="2"/>
              </a:rPr>
              <a:t>Bisher</a:t>
            </a:r>
            <a:r>
              <a:rPr lang="de-AT" dirty="0" smtClean="0"/>
              <a:t>: Ein aus der </a:t>
            </a:r>
            <a:r>
              <a:rPr lang="de-AT" dirty="0" smtClean="0">
                <a:solidFill>
                  <a:schemeClr val="accent1"/>
                </a:solidFill>
                <a:sym typeface="Wingdings" panose="05000000000000000000" pitchFamily="2" charset="2"/>
              </a:rPr>
              <a:t>Kapitalkonsolidierung</a:t>
            </a:r>
            <a:r>
              <a:rPr lang="de-AT" dirty="0" smtClean="0"/>
              <a:t> entstehender </a:t>
            </a:r>
            <a:r>
              <a:rPr lang="de-AT" dirty="0" smtClean="0">
                <a:solidFill>
                  <a:schemeClr val="accent1"/>
                </a:solidFill>
                <a:sym typeface="Wingdings" panose="05000000000000000000" pitchFamily="2" charset="2"/>
              </a:rPr>
              <a:t>Unterschiedsbetrag</a:t>
            </a:r>
            <a:r>
              <a:rPr lang="de-AT" dirty="0" smtClean="0"/>
              <a:t> konnte bisher wahlweise auf </a:t>
            </a:r>
            <a:r>
              <a:rPr lang="de-AT" dirty="0" smtClean="0">
                <a:solidFill>
                  <a:schemeClr val="accent1"/>
                </a:solidFill>
                <a:sym typeface="Wingdings" panose="05000000000000000000" pitchFamily="2" charset="2"/>
              </a:rPr>
              <a:t>höchstens fünf Jahre oder </a:t>
            </a:r>
            <a:r>
              <a:rPr lang="de-AT" dirty="0" smtClean="0"/>
              <a:t>– soweit dieser einem derivativen Firmenwert entsprach – </a:t>
            </a:r>
            <a:r>
              <a:rPr lang="de-AT" dirty="0" smtClean="0">
                <a:solidFill>
                  <a:schemeClr val="accent1"/>
                </a:solidFill>
                <a:sym typeface="Wingdings" panose="05000000000000000000" pitchFamily="2" charset="2"/>
              </a:rPr>
              <a:t>planmäßig auf die Jahre verteilt </a:t>
            </a:r>
            <a:r>
              <a:rPr lang="de-AT" dirty="0" smtClean="0"/>
              <a:t>abgeschrieben werden, in denen er </a:t>
            </a:r>
            <a:r>
              <a:rPr lang="de-AT" dirty="0" smtClean="0">
                <a:solidFill>
                  <a:schemeClr val="accent1"/>
                </a:solidFill>
                <a:sym typeface="Wingdings" panose="05000000000000000000" pitchFamily="2" charset="2"/>
              </a:rPr>
              <a:t>voraussichtlich genutzt wird</a:t>
            </a:r>
          </a:p>
          <a:p>
            <a:pPr marL="547200" lvl="2">
              <a:spcAft>
                <a:spcPts val="600"/>
              </a:spcAft>
              <a:buNone/>
            </a:pPr>
            <a:endParaRPr lang="de-AT" dirty="0">
              <a:sym typeface="Wingdings" panose="05000000000000000000" pitchFamily="2" charset="2"/>
            </a:endParaRPr>
          </a:p>
          <a:p>
            <a:pPr marL="273600" lvl="2">
              <a:spcAft>
                <a:spcPts val="600"/>
              </a:spcAft>
              <a:buFont typeface="Arial" panose="020B0604020202020204" pitchFamily="34" charset="0"/>
              <a:buChar char="•"/>
            </a:pPr>
            <a:r>
              <a:rPr lang="de-AT" dirty="0" smtClean="0">
                <a:solidFill>
                  <a:schemeClr val="accent1"/>
                </a:solidFill>
                <a:sym typeface="Wingdings" panose="05000000000000000000" pitchFamily="2" charset="2"/>
              </a:rPr>
              <a:t>Neu</a:t>
            </a:r>
            <a:r>
              <a:rPr lang="de-AT" dirty="0" smtClean="0"/>
              <a:t>: § 261 UGB schreibt </a:t>
            </a:r>
            <a:r>
              <a:rPr lang="de-AT" dirty="0" smtClean="0">
                <a:solidFill>
                  <a:schemeClr val="accent1"/>
                </a:solidFill>
                <a:sym typeface="Wingdings" panose="05000000000000000000" pitchFamily="2" charset="2"/>
              </a:rPr>
              <a:t>zwingend</a:t>
            </a:r>
            <a:r>
              <a:rPr lang="de-AT" dirty="0" smtClean="0"/>
              <a:t> vor, dass sich die </a:t>
            </a:r>
            <a:r>
              <a:rPr lang="de-AT" dirty="0" smtClean="0">
                <a:solidFill>
                  <a:schemeClr val="accent1"/>
                </a:solidFill>
                <a:sym typeface="Wingdings" panose="05000000000000000000" pitchFamily="2" charset="2"/>
              </a:rPr>
              <a:t>Abschreibung</a:t>
            </a:r>
            <a:r>
              <a:rPr lang="de-AT" dirty="0" smtClean="0"/>
              <a:t> des auszuweisenden Geschäfts- </a:t>
            </a:r>
            <a:r>
              <a:rPr lang="de-AT" dirty="0" err="1" smtClean="0"/>
              <a:t>bzw</a:t>
            </a:r>
            <a:r>
              <a:rPr lang="de-AT" dirty="0" smtClean="0"/>
              <a:t> Firmenwertes </a:t>
            </a:r>
            <a:r>
              <a:rPr lang="de-AT" dirty="0" smtClean="0">
                <a:solidFill>
                  <a:schemeClr val="accent1"/>
                </a:solidFill>
                <a:sym typeface="Wingdings" panose="05000000000000000000" pitchFamily="2" charset="2"/>
              </a:rPr>
              <a:t>nach § 203 </a:t>
            </a:r>
            <a:r>
              <a:rPr lang="de-AT" dirty="0" err="1" smtClean="0">
                <a:solidFill>
                  <a:schemeClr val="accent1"/>
                </a:solidFill>
                <a:sym typeface="Wingdings" panose="05000000000000000000" pitchFamily="2" charset="2"/>
              </a:rPr>
              <a:t>Abs</a:t>
            </a:r>
            <a:r>
              <a:rPr lang="de-AT" dirty="0" smtClean="0">
                <a:solidFill>
                  <a:schemeClr val="accent1"/>
                </a:solidFill>
                <a:sym typeface="Wingdings" panose="05000000000000000000" pitchFamily="2" charset="2"/>
              </a:rPr>
              <a:t> 5 UGB </a:t>
            </a:r>
            <a:r>
              <a:rPr lang="de-AT" dirty="0" smtClean="0"/>
              <a:t>zu richten hat (planmäßige Verteilung auf die </a:t>
            </a:r>
            <a:r>
              <a:rPr lang="de-AT" dirty="0" smtClean="0">
                <a:solidFill>
                  <a:schemeClr val="accent1"/>
                </a:solidFill>
                <a:sym typeface="Wingdings" panose="05000000000000000000" pitchFamily="2" charset="2"/>
              </a:rPr>
              <a:t>Jahre</a:t>
            </a:r>
            <a:r>
              <a:rPr lang="de-AT" dirty="0" smtClean="0"/>
              <a:t>, in denen er </a:t>
            </a:r>
            <a:r>
              <a:rPr lang="de-AT" dirty="0" smtClean="0">
                <a:solidFill>
                  <a:schemeClr val="accent1"/>
                </a:solidFill>
                <a:sym typeface="Wingdings" panose="05000000000000000000" pitchFamily="2" charset="2"/>
              </a:rPr>
              <a:t>voraussichtlich genutzt wird</a:t>
            </a:r>
            <a:r>
              <a:rPr lang="de-AT" dirty="0" smtClean="0"/>
              <a:t>)</a:t>
            </a:r>
          </a:p>
        </p:txBody>
      </p:sp>
      <p:sp>
        <p:nvSpPr>
          <p:cNvPr id="6" name="Footer Placeholder 5"/>
          <p:cNvSpPr>
            <a:spLocks noGrp="1"/>
          </p:cNvSpPr>
          <p:nvPr>
            <p:ph type="ftr" sz="quarter" idx="18"/>
          </p:nvPr>
        </p:nvSpPr>
        <p:spPr>
          <a:xfrm>
            <a:off x="530352" y="6324600"/>
            <a:ext cx="5260848" cy="150876"/>
          </a:xfrm>
        </p:spPr>
        <p:txBody>
          <a:bodyPr/>
          <a:lstStyle/>
          <a:p>
            <a:pPr algn="l"/>
            <a:r>
              <a:rPr lang="en-GB" dirty="0"/>
              <a:t>RÄG 2014</a:t>
            </a:r>
          </a:p>
        </p:txBody>
      </p:sp>
      <p:sp>
        <p:nvSpPr>
          <p:cNvPr id="7" name="Slide Number Placeholder 4"/>
          <p:cNvSpPr txBox="1">
            <a:spLocks/>
          </p:cNvSpPr>
          <p:nvPr/>
        </p:nvSpPr>
        <p:spPr>
          <a:xfrm>
            <a:off x="7086600" y="6477000"/>
            <a:ext cx="1527048" cy="152400"/>
          </a:xfrm>
          <a:prstGeom prst="rect">
            <a:avLst/>
          </a:prstGeom>
        </p:spPr>
        <p:txBody>
          <a:bodyPr lIns="0" tIns="0" rIns="0" bIns="0" anchor="t"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Slide </a:t>
            </a:r>
            <a:fld id="{8FAE2A21-86B9-453A-8A77-BC7BFEF0AE24}" type="slidenum">
              <a:rPr kumimoji="0" lang="de-AT" sz="10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de-AT"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8"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120766196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Konzernanhang &amp; -lagebericht</a:t>
            </a:r>
            <a:endParaRPr lang="de-AT" b="0" i="0" dirty="0"/>
          </a:p>
        </p:txBody>
      </p:sp>
      <p:sp>
        <p:nvSpPr>
          <p:cNvPr id="3" name="Content Placeholder 2"/>
          <p:cNvSpPr>
            <a:spLocks noGrp="1"/>
          </p:cNvSpPr>
          <p:nvPr>
            <p:ph sz="quarter" idx="15"/>
          </p:nvPr>
        </p:nvSpPr>
        <p:spPr>
          <a:xfrm>
            <a:off x="533400" y="1752600"/>
            <a:ext cx="8305800" cy="4495800"/>
          </a:xfrm>
        </p:spPr>
        <p:txBody>
          <a:bodyPr/>
          <a:lstStyle/>
          <a:p>
            <a:pPr lvl="1">
              <a:spcAft>
                <a:spcPts val="1200"/>
              </a:spcAft>
            </a:pPr>
            <a:r>
              <a:rPr lang="de-AT" dirty="0" smtClean="0"/>
              <a:t>Sprachliche Adaptierungen und Verweisanpassungen für den Konzernanhang</a:t>
            </a:r>
          </a:p>
          <a:p>
            <a:pPr lvl="1">
              <a:spcAft>
                <a:spcPts val="1200"/>
              </a:spcAft>
            </a:pPr>
            <a:r>
              <a:rPr lang="de-AT" dirty="0" smtClean="0"/>
              <a:t>Wie beim Lagebericht keine grundlegenden Änderungen für den Konzernlagebericht– ebenso sprachliche Anpassungen sowie Verschiebungen vom Anhang in den Lagebericht </a:t>
            </a:r>
            <a:r>
              <a:rPr lang="de-AT" dirty="0" err="1" smtClean="0"/>
              <a:t>bzw</a:t>
            </a:r>
            <a:r>
              <a:rPr lang="de-AT" dirty="0" smtClean="0"/>
              <a:t> umgekehrt</a:t>
            </a:r>
          </a:p>
          <a:p>
            <a:pPr lvl="1"/>
            <a:r>
              <a:rPr lang="de-AT" dirty="0" smtClean="0"/>
              <a:t>Neu für den Konzernlagebericht: Eingehen auf „für das Verständnis der Lage der in den KA einbezogenen Unternehmen wesentliche Zweigniederlassungen des MU und der TU“</a:t>
            </a:r>
          </a:p>
          <a:p>
            <a:pPr lvl="1"/>
            <a:endParaRPr lang="de-AT" dirty="0" smtClean="0"/>
          </a:p>
          <a:p>
            <a:pPr lvl="1"/>
            <a:endParaRPr lang="de-AT" dirty="0" smtClean="0"/>
          </a:p>
          <a:p>
            <a:pPr lvl="3">
              <a:buNone/>
            </a:pPr>
            <a:endParaRPr lang="de-AT" dirty="0" smtClean="0"/>
          </a:p>
          <a:p>
            <a:endParaRPr lang="de-AT" b="1" dirty="0" smtClean="0">
              <a:solidFill>
                <a:schemeClr val="tx2"/>
              </a:solidFill>
            </a:endParaRPr>
          </a:p>
        </p:txBody>
      </p:sp>
      <p:sp>
        <p:nvSpPr>
          <p:cNvPr id="10" name="Slide Number Placeholder 9"/>
          <p:cNvSpPr>
            <a:spLocks noGrp="1"/>
          </p:cNvSpPr>
          <p:nvPr>
            <p:ph type="sldNum" sz="quarter" idx="18"/>
          </p:nvPr>
        </p:nvSpPr>
        <p:spPr/>
        <p:txBody>
          <a:bodyPr/>
          <a:lstStyle/>
          <a:p>
            <a:r>
              <a:rPr lang="de-AT" dirty="0" smtClean="0">
                <a:solidFill>
                  <a:srgbClr val="000000"/>
                </a:solidFill>
              </a:rPr>
              <a:t>Slide </a:t>
            </a:r>
            <a:fld id="{8FAE2A21-86B9-453A-8A77-BC7BFEF0AE24}" type="slidenum">
              <a:rPr lang="de-AT" smtClean="0">
                <a:solidFill>
                  <a:srgbClr val="000000"/>
                </a:solidFill>
              </a:rPr>
              <a:pPr/>
              <a:t>54</a:t>
            </a:fld>
            <a:endParaRPr lang="de-AT" dirty="0">
              <a:solidFill>
                <a:srgbClr val="000000"/>
              </a:solidFill>
            </a:endParaRPr>
          </a:p>
        </p:txBody>
      </p:sp>
      <p:sp>
        <p:nvSpPr>
          <p:cNvPr id="8" name="Footer Placeholder 5"/>
          <p:cNvSpPr>
            <a:spLocks noGrp="1"/>
          </p:cNvSpPr>
          <p:nvPr>
            <p:ph type="ftr" sz="quarter" idx="3"/>
          </p:nvPr>
        </p:nvSpPr>
        <p:spPr>
          <a:xfrm>
            <a:off x="530352" y="6324600"/>
            <a:ext cx="5260848" cy="150876"/>
          </a:xfrm>
        </p:spPr>
        <p:txBody>
          <a:bodyPr/>
          <a:lstStyle/>
          <a:p>
            <a:r>
              <a:rPr lang="en-GB" dirty="0" smtClean="0">
                <a:solidFill>
                  <a:srgbClr val="000000"/>
                </a:solidFill>
              </a:rPr>
              <a:t>RÄG 2014</a:t>
            </a:r>
            <a:endParaRPr lang="en-GB" dirty="0">
              <a:solidFill>
                <a:srgbClr val="000000"/>
              </a:solidFill>
            </a:endParaRPr>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19090360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de-AT" dirty="0" smtClean="0"/>
              <a:t>Sonstiges</a:t>
            </a:r>
            <a:endParaRPr lang="en-GB" dirty="0"/>
          </a:p>
        </p:txBody>
      </p:sp>
      <p:sp>
        <p:nvSpPr>
          <p:cNvPr id="4" name="Slide Number Placeholder 3"/>
          <p:cNvSpPr>
            <a:spLocks noGrp="1"/>
          </p:cNvSpPr>
          <p:nvPr>
            <p:ph type="sldNum" sz="quarter" idx="12"/>
          </p:nvPr>
        </p:nvSpPr>
        <p:spPr/>
        <p:txBody>
          <a:bodyPr/>
          <a:lstStyle/>
          <a:p>
            <a:r>
              <a:rPr lang="de-AT" smtClean="0"/>
              <a:t>Slide </a:t>
            </a:r>
            <a:fld id="{8D7404F9-D70B-4D3E-AF1A-0E42A3687614}" type="slidenum">
              <a:rPr lang="de-AT" smtClean="0"/>
              <a:pPr/>
              <a:t>55</a:t>
            </a:fld>
            <a:endParaRPr lang="de-AT"/>
          </a:p>
        </p:txBody>
      </p:sp>
      <p:sp>
        <p:nvSpPr>
          <p:cNvPr id="5" name="Date Placeholder 4"/>
          <p:cNvSpPr>
            <a:spLocks noGrp="1"/>
          </p:cNvSpPr>
          <p:nvPr>
            <p:ph type="dt" sz="half" idx="14"/>
          </p:nvPr>
        </p:nvSpPr>
        <p:spPr/>
        <p:txBody>
          <a:bodyPr/>
          <a:lstStyle/>
          <a:p>
            <a:r>
              <a:rPr lang="de-DE" dirty="0" smtClean="0"/>
              <a:t>Jänner 2015</a:t>
            </a:r>
            <a:endParaRPr lang="en-GB" dirty="0"/>
          </a:p>
        </p:txBody>
      </p:sp>
      <p:sp>
        <p:nvSpPr>
          <p:cNvPr id="6" name="Footer Placeholder 5"/>
          <p:cNvSpPr>
            <a:spLocks noGrp="1"/>
          </p:cNvSpPr>
          <p:nvPr>
            <p:ph type="ftr" sz="quarter" idx="3"/>
          </p:nvPr>
        </p:nvSpPr>
        <p:spPr/>
        <p:txBody>
          <a:bodyPr/>
          <a:lstStyle/>
          <a:p>
            <a:r>
              <a:rPr lang="en-GB" smtClean="0"/>
              <a:t>RÄG 2014</a:t>
            </a:r>
            <a:endParaRPr lang="en-GB"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de-AT" dirty="0" smtClean="0"/>
              <a:t>Sonstige Neuerungen</a:t>
            </a:r>
            <a:endParaRPr lang="en-GB" dirty="0"/>
          </a:p>
        </p:txBody>
      </p:sp>
      <p:sp>
        <p:nvSpPr>
          <p:cNvPr id="8" name="Content Placeholder 7"/>
          <p:cNvSpPr>
            <a:spLocks noGrp="1"/>
          </p:cNvSpPr>
          <p:nvPr>
            <p:ph sz="quarter" idx="15"/>
          </p:nvPr>
        </p:nvSpPr>
        <p:spPr>
          <a:xfrm>
            <a:off x="533400" y="1447800"/>
            <a:ext cx="8229600" cy="4419600"/>
          </a:xfrm>
        </p:spPr>
        <p:txBody>
          <a:bodyPr/>
          <a:lstStyle/>
          <a:p>
            <a:pPr lvl="1">
              <a:spcAft>
                <a:spcPts val="600"/>
              </a:spcAft>
            </a:pPr>
            <a:r>
              <a:rPr lang="de-AT" dirty="0" smtClean="0"/>
              <a:t>(Konsolidierter) Bericht über Zahlungen an staatliche Stellen</a:t>
            </a:r>
          </a:p>
          <a:p>
            <a:pPr lvl="2">
              <a:spcAft>
                <a:spcPts val="300"/>
              </a:spcAft>
            </a:pPr>
            <a:r>
              <a:rPr lang="de-AT" sz="1800" dirty="0" smtClean="0"/>
              <a:t>Große Gesellschaften und PIEs, die in der mineralgewinnenden Industrie oder auf dem Gebiet des Holzeinschlags in Primärwäldern tätig sind</a:t>
            </a:r>
          </a:p>
          <a:p>
            <a:pPr lvl="2">
              <a:spcAft>
                <a:spcPts val="1200"/>
              </a:spcAft>
            </a:pPr>
            <a:r>
              <a:rPr lang="de-AT" sz="1800" dirty="0" smtClean="0"/>
              <a:t>Angabe von Geld- und Sachleistungen, die für diese Tätigkeit an staatliche Stellen geleistet werden</a:t>
            </a:r>
          </a:p>
          <a:p>
            <a:pPr lvl="1">
              <a:spcAft>
                <a:spcPts val="1200"/>
              </a:spcAft>
            </a:pPr>
            <a:r>
              <a:rPr lang="de-AT" dirty="0" smtClean="0"/>
              <a:t>Konsolidierter Corporate Governance Bericht</a:t>
            </a:r>
          </a:p>
          <a:p>
            <a:pPr lvl="1">
              <a:spcAft>
                <a:spcPts val="600"/>
              </a:spcAft>
            </a:pPr>
            <a:r>
              <a:rPr lang="de-AT" dirty="0" smtClean="0"/>
              <a:t>Bestätigungsvermerk</a:t>
            </a:r>
          </a:p>
          <a:p>
            <a:pPr lvl="2">
              <a:spcAft>
                <a:spcPts val="300"/>
              </a:spcAft>
            </a:pPr>
            <a:r>
              <a:rPr lang="de-AT" sz="1800" dirty="0" smtClean="0"/>
              <a:t>Uneingeschränktes, eingeschränktes oder negatives Prüfungsurteil</a:t>
            </a:r>
          </a:p>
          <a:p>
            <a:pPr lvl="2">
              <a:spcAft>
                <a:spcPts val="300"/>
              </a:spcAft>
            </a:pPr>
            <a:r>
              <a:rPr lang="de-AT" sz="1800" dirty="0" smtClean="0"/>
              <a:t>Erklärung zu etwaigen Unsicherheiten, die erhebliche Zweifel an der Fähigkeit des Unternehmens zur Fortführung der Tätigkeit aufwerfen können</a:t>
            </a:r>
          </a:p>
          <a:p>
            <a:pPr lvl="2">
              <a:spcAft>
                <a:spcPts val="0"/>
              </a:spcAft>
            </a:pPr>
            <a:r>
              <a:rPr lang="de-AT" sz="1800" dirty="0" smtClean="0"/>
              <a:t>Lagebericht: Zusätzlich Urteil darüber, ob LB nach den gesetzlichen Anforderungen aufgestellt wurde und Erklärung, ob angesichts der bei der Prüfung gewonnenen Erkenntnisse wesentliche fehlerhafte Angaben im Lagebericht festgestellt wurden</a:t>
            </a:r>
          </a:p>
          <a:p>
            <a:pPr lvl="2"/>
            <a:endParaRPr lang="de-AT" dirty="0" smtClean="0"/>
          </a:p>
          <a:p>
            <a:pPr lvl="1"/>
            <a:endParaRPr lang="de-AT" dirty="0" smtClean="0"/>
          </a:p>
          <a:p>
            <a:pPr lvl="2"/>
            <a:endParaRPr lang="de-AT" dirty="0" smtClean="0"/>
          </a:p>
          <a:p>
            <a:endParaRPr lang="en-GB" dirty="0"/>
          </a:p>
        </p:txBody>
      </p:sp>
      <p:sp>
        <p:nvSpPr>
          <p:cNvPr id="4" name="Slide Number Placeholder 3"/>
          <p:cNvSpPr>
            <a:spLocks noGrp="1"/>
          </p:cNvSpPr>
          <p:nvPr>
            <p:ph type="sldNum" sz="quarter" idx="18"/>
          </p:nvPr>
        </p:nvSpPr>
        <p:spPr/>
        <p:txBody>
          <a:bodyPr/>
          <a:lstStyle/>
          <a:p>
            <a:r>
              <a:rPr lang="de-AT" smtClean="0"/>
              <a:t>Slide </a:t>
            </a:r>
            <a:fld id="{8D7404F9-D70B-4D3E-AF1A-0E42A3687614}" type="slidenum">
              <a:rPr lang="de-AT" smtClean="0"/>
              <a:pPr/>
              <a:t>56</a:t>
            </a:fld>
            <a:endParaRPr lang="de-AT"/>
          </a:p>
        </p:txBody>
      </p:sp>
      <p:sp>
        <p:nvSpPr>
          <p:cNvPr id="6" name="Footer Placeholder 5"/>
          <p:cNvSpPr>
            <a:spLocks noGrp="1"/>
          </p:cNvSpPr>
          <p:nvPr>
            <p:ph type="ftr" sz="quarter" idx="3"/>
          </p:nvPr>
        </p:nvSpPr>
        <p:spPr/>
        <p:txBody>
          <a:bodyPr/>
          <a:lstStyle/>
          <a:p>
            <a:r>
              <a:rPr lang="en-GB"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de-AT" dirty="0" smtClean="0"/>
              <a:t>Sonstige Neuerungen</a:t>
            </a:r>
            <a:endParaRPr lang="en-GB" dirty="0"/>
          </a:p>
        </p:txBody>
      </p:sp>
      <p:sp>
        <p:nvSpPr>
          <p:cNvPr id="8" name="Content Placeholder 7"/>
          <p:cNvSpPr>
            <a:spLocks noGrp="1"/>
          </p:cNvSpPr>
          <p:nvPr>
            <p:ph sz="quarter" idx="15"/>
          </p:nvPr>
        </p:nvSpPr>
        <p:spPr>
          <a:xfrm>
            <a:off x="533400" y="1600200"/>
            <a:ext cx="8229600" cy="4572000"/>
          </a:xfrm>
        </p:spPr>
        <p:txBody>
          <a:bodyPr/>
          <a:lstStyle/>
          <a:p>
            <a:pPr lvl="1">
              <a:spcAft>
                <a:spcPts val="600"/>
              </a:spcAft>
            </a:pPr>
            <a:r>
              <a:rPr lang="de-AT" dirty="0" smtClean="0"/>
              <a:t>Offenlegung</a:t>
            </a:r>
          </a:p>
          <a:p>
            <a:pPr lvl="2">
              <a:spcAft>
                <a:spcPts val="600"/>
              </a:spcAft>
            </a:pPr>
            <a:r>
              <a:rPr lang="de-AT" dirty="0" smtClean="0"/>
              <a:t>Einreichung des Vorschlags zur Verwendung des Ergebnisses entfällt (nunmehr </a:t>
            </a:r>
            <a:r>
              <a:rPr lang="de-AT" dirty="0" err="1" smtClean="0"/>
              <a:t>Anhangangabe</a:t>
            </a:r>
            <a:r>
              <a:rPr lang="de-AT" dirty="0" smtClean="0"/>
              <a:t>)</a:t>
            </a:r>
          </a:p>
          <a:p>
            <a:pPr lvl="2">
              <a:spcAft>
                <a:spcPts val="600"/>
              </a:spcAft>
            </a:pPr>
            <a:r>
              <a:rPr lang="de-AT" dirty="0" err="1" smtClean="0"/>
              <a:t>Kleinstkapitalgesellschaften</a:t>
            </a:r>
            <a:r>
              <a:rPr lang="de-AT" dirty="0" smtClean="0"/>
              <a:t> müssen nur verkürzte Bilanz einreichen</a:t>
            </a:r>
          </a:p>
          <a:p>
            <a:pPr lvl="2">
              <a:spcAft>
                <a:spcPts val="600"/>
              </a:spcAft>
            </a:pPr>
            <a:r>
              <a:rPr lang="de-AT" dirty="0" smtClean="0"/>
              <a:t>Konzern: Bei Inanspruchnahme der Befreiungsbestimmung des § 245 Abs 1 UGB ist der befreiende ausländische KA in deutscher oder in internationalen Finanzkreisen gebräuchlicher (=Englisch) Sprache zu hinterlegen</a:t>
            </a:r>
          </a:p>
          <a:p>
            <a:pPr lvl="1">
              <a:spcAft>
                <a:spcPts val="600"/>
              </a:spcAft>
            </a:pPr>
            <a:r>
              <a:rPr lang="de-AT" dirty="0" smtClean="0"/>
              <a:t>Zwangsstrafen</a:t>
            </a:r>
          </a:p>
          <a:p>
            <a:pPr lvl="2">
              <a:spcAft>
                <a:spcPts val="600"/>
              </a:spcAft>
            </a:pPr>
            <a:r>
              <a:rPr lang="de-AT" dirty="0" smtClean="0"/>
              <a:t>Erleichterungen für </a:t>
            </a:r>
            <a:r>
              <a:rPr lang="de-AT" dirty="0" err="1" smtClean="0"/>
              <a:t>Kleinstkapitalgesellschaften</a:t>
            </a:r>
            <a:endParaRPr lang="de-AT" dirty="0" smtClean="0"/>
          </a:p>
          <a:p>
            <a:pPr lvl="2">
              <a:spcAft>
                <a:spcPts val="600"/>
              </a:spcAft>
            </a:pPr>
            <a:r>
              <a:rPr lang="de-AT" dirty="0" smtClean="0"/>
              <a:t>Frist von mindestens 6 Wochen bis zum Erlass einer erneuten Zwangsstrafverfügung für selben Bilanzstichtag</a:t>
            </a:r>
          </a:p>
          <a:p>
            <a:pPr lvl="2">
              <a:spcAft>
                <a:spcPts val="600"/>
              </a:spcAft>
            </a:pPr>
            <a:r>
              <a:rPr lang="de-AT" dirty="0" smtClean="0"/>
              <a:t>(Grundsätzlich) Keine Zwangsstrafen in der Insolvenz</a:t>
            </a:r>
          </a:p>
          <a:p>
            <a:pPr lvl="2"/>
            <a:endParaRPr lang="de-AT" dirty="0" smtClean="0"/>
          </a:p>
          <a:p>
            <a:pPr lvl="1"/>
            <a:endParaRPr lang="de-AT" dirty="0" smtClean="0"/>
          </a:p>
          <a:p>
            <a:pPr lvl="2"/>
            <a:endParaRPr lang="de-AT" dirty="0" smtClean="0"/>
          </a:p>
          <a:p>
            <a:endParaRPr lang="en-GB" dirty="0"/>
          </a:p>
        </p:txBody>
      </p:sp>
      <p:sp>
        <p:nvSpPr>
          <p:cNvPr id="4" name="Slide Number Placeholder 3"/>
          <p:cNvSpPr>
            <a:spLocks noGrp="1"/>
          </p:cNvSpPr>
          <p:nvPr>
            <p:ph type="sldNum" sz="quarter" idx="18"/>
          </p:nvPr>
        </p:nvSpPr>
        <p:spPr/>
        <p:txBody>
          <a:bodyPr/>
          <a:lstStyle/>
          <a:p>
            <a:r>
              <a:rPr lang="de-AT" smtClean="0"/>
              <a:t>Slide </a:t>
            </a:r>
            <a:fld id="{8D7404F9-D70B-4D3E-AF1A-0E42A3687614}" type="slidenum">
              <a:rPr lang="de-AT" smtClean="0"/>
              <a:pPr/>
              <a:t>57</a:t>
            </a:fld>
            <a:endParaRPr lang="de-AT"/>
          </a:p>
        </p:txBody>
      </p:sp>
      <p:sp>
        <p:nvSpPr>
          <p:cNvPr id="6" name="Footer Placeholder 5"/>
          <p:cNvSpPr>
            <a:spLocks noGrp="1"/>
          </p:cNvSpPr>
          <p:nvPr>
            <p:ph type="ftr" sz="quarter" idx="3"/>
          </p:nvPr>
        </p:nvSpPr>
        <p:spPr/>
        <p:txBody>
          <a:bodyPr/>
          <a:lstStyle/>
          <a:p>
            <a:r>
              <a:rPr lang="en-GB" dirty="0"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Vielen Dank für die Aufmerksamkeit!</a:t>
            </a:r>
            <a:endParaRPr lang="de-AT" dirty="0"/>
          </a:p>
        </p:txBody>
      </p:sp>
      <p:sp>
        <p:nvSpPr>
          <p:cNvPr id="3" name="Text Placeholder 2"/>
          <p:cNvSpPr>
            <a:spLocks noGrp="1"/>
          </p:cNvSpPr>
          <p:nvPr>
            <p:ph type="body" sz="quarter" idx="10"/>
          </p:nvPr>
        </p:nvSpPr>
        <p:spPr/>
        <p:txBody>
          <a:bodyPr/>
          <a:lstStyle/>
          <a:p>
            <a:r>
              <a:rPr lang="de-AT" dirty="0" smtClean="0"/>
              <a:t/>
            </a:r>
            <a:br>
              <a:rPr lang="de-AT" dirty="0" smtClean="0"/>
            </a:br>
            <a:r>
              <a:rPr lang="de-AT" dirty="0" smtClean="0"/>
              <a:t/>
            </a:r>
            <a:br>
              <a:rPr lang="de-AT" dirty="0" smtClean="0"/>
            </a:br>
            <a:r>
              <a:rPr lang="de-AT" dirty="0" smtClean="0"/>
              <a:t/>
            </a:r>
            <a:br>
              <a:rPr lang="de-AT" dirty="0" smtClean="0"/>
            </a:br>
            <a:r>
              <a:rPr lang="de-AT" dirty="0" smtClean="0"/>
              <a:t/>
            </a:r>
            <a:br>
              <a:rPr lang="de-AT" dirty="0" smtClean="0"/>
            </a:br>
            <a:endParaRPr lang="de-AT" dirty="0" smtClean="0"/>
          </a:p>
          <a:p>
            <a:endParaRPr lang="de-AT" dirty="0" smtClean="0"/>
          </a:p>
          <a:p>
            <a:endParaRPr lang="de-AT" dirty="0" smtClean="0"/>
          </a:p>
          <a:p>
            <a:r>
              <a:rPr lang="de-AT" dirty="0" smtClean="0"/>
              <a:t>© 2014 </a:t>
            </a:r>
            <a:r>
              <a:rPr lang="de-AT" dirty="0" err="1" smtClean="0"/>
              <a:t>PwC</a:t>
            </a:r>
            <a:r>
              <a:rPr lang="de-AT" dirty="0" smtClean="0"/>
              <a:t> Wirtschaftsprüfung GmbH. All </a:t>
            </a:r>
            <a:r>
              <a:rPr lang="de-AT" dirty="0" err="1" smtClean="0"/>
              <a:t>rights</a:t>
            </a:r>
            <a:r>
              <a:rPr lang="de-AT" dirty="0" smtClean="0"/>
              <a:t> </a:t>
            </a:r>
            <a:r>
              <a:rPr lang="de-AT" dirty="0" err="1" smtClean="0"/>
              <a:t>reserved</a:t>
            </a:r>
            <a:r>
              <a:rPr lang="de-AT" dirty="0" smtClean="0"/>
              <a:t>. In </a:t>
            </a:r>
            <a:r>
              <a:rPr lang="de-AT" dirty="0" err="1" smtClean="0"/>
              <a:t>this</a:t>
            </a:r>
            <a:r>
              <a:rPr lang="de-AT" dirty="0" smtClean="0"/>
              <a:t> </a:t>
            </a:r>
            <a:r>
              <a:rPr lang="de-AT" dirty="0" err="1" smtClean="0"/>
              <a:t>document</a:t>
            </a:r>
            <a:r>
              <a:rPr lang="de-AT" dirty="0" smtClean="0"/>
              <a:t>, “</a:t>
            </a:r>
            <a:r>
              <a:rPr lang="de-AT" dirty="0" err="1" smtClean="0"/>
              <a:t>PwC</a:t>
            </a:r>
            <a:r>
              <a:rPr lang="de-AT" dirty="0" smtClean="0"/>
              <a:t>” </a:t>
            </a:r>
            <a:r>
              <a:rPr lang="de-AT" dirty="0" err="1" smtClean="0"/>
              <a:t>refers</a:t>
            </a:r>
            <a:r>
              <a:rPr lang="de-AT" dirty="0" smtClean="0"/>
              <a:t> </a:t>
            </a:r>
            <a:r>
              <a:rPr lang="de-AT" dirty="0" err="1" smtClean="0"/>
              <a:t>to</a:t>
            </a:r>
            <a:r>
              <a:rPr lang="de-AT" dirty="0" smtClean="0"/>
              <a:t> </a:t>
            </a:r>
            <a:r>
              <a:rPr lang="de-AT" dirty="0" err="1" smtClean="0"/>
              <a:t>PwC</a:t>
            </a:r>
            <a:r>
              <a:rPr lang="de-AT" dirty="0" smtClean="0"/>
              <a:t> Wirtschaftsprüfung GmbH </a:t>
            </a:r>
            <a:r>
              <a:rPr lang="de-AT" dirty="0" err="1" smtClean="0"/>
              <a:t>which</a:t>
            </a:r>
            <a:r>
              <a:rPr lang="de-AT" dirty="0" smtClean="0"/>
              <a:t> </a:t>
            </a:r>
            <a:r>
              <a:rPr lang="de-AT" dirty="0" err="1" smtClean="0"/>
              <a:t>is</a:t>
            </a:r>
            <a:r>
              <a:rPr lang="de-AT" dirty="0" smtClean="0"/>
              <a:t> a </a:t>
            </a:r>
            <a:r>
              <a:rPr lang="de-AT" dirty="0" err="1" smtClean="0"/>
              <a:t>member</a:t>
            </a:r>
            <a:r>
              <a:rPr lang="de-AT" dirty="0" smtClean="0"/>
              <a:t> firm of PricewaterhouseCoopers International Limited, </a:t>
            </a:r>
            <a:r>
              <a:rPr lang="de-AT" dirty="0" err="1" smtClean="0"/>
              <a:t>each</a:t>
            </a:r>
            <a:r>
              <a:rPr lang="de-AT" dirty="0" smtClean="0"/>
              <a:t> </a:t>
            </a:r>
            <a:r>
              <a:rPr lang="de-AT" dirty="0" err="1" smtClean="0"/>
              <a:t>member</a:t>
            </a:r>
            <a:r>
              <a:rPr lang="de-AT" dirty="0" smtClean="0"/>
              <a:t> firm of </a:t>
            </a:r>
            <a:r>
              <a:rPr lang="de-AT" dirty="0" err="1" smtClean="0"/>
              <a:t>which</a:t>
            </a:r>
            <a:r>
              <a:rPr lang="de-AT" dirty="0" smtClean="0"/>
              <a:t> </a:t>
            </a:r>
            <a:r>
              <a:rPr lang="de-AT" dirty="0" err="1" smtClean="0"/>
              <a:t>is</a:t>
            </a:r>
            <a:r>
              <a:rPr lang="de-AT" dirty="0" smtClean="0"/>
              <a:t> a separate legal </a:t>
            </a:r>
            <a:r>
              <a:rPr lang="de-AT" dirty="0" err="1" smtClean="0"/>
              <a:t>entity</a:t>
            </a:r>
            <a:r>
              <a:rPr lang="de-AT" dirty="0" smtClean="0"/>
              <a:t>. </a:t>
            </a:r>
          </a:p>
          <a:p>
            <a:pPr lvl="0"/>
            <a:endParaRPr lang="de-AT" dirty="0" smtClean="0"/>
          </a:p>
        </p:txBody>
      </p:sp>
      <p:pic>
        <p:nvPicPr>
          <p:cNvPr id="4" name="Picture 2"/>
          <p:cNvPicPr>
            <a:picLocks noChangeAspect="1" noChangeArrowheads="1"/>
          </p:cNvPicPr>
          <p:nvPr/>
        </p:nvPicPr>
        <p:blipFill>
          <a:blip r:embed="rId3" cstate="print"/>
          <a:srcRect/>
          <a:stretch>
            <a:fillRect/>
          </a:stretch>
        </p:blipFill>
        <p:spPr bwMode="auto">
          <a:xfrm>
            <a:off x="1752600" y="1905000"/>
            <a:ext cx="5327333" cy="3140393"/>
          </a:xfrm>
          <a:prstGeom prst="rect">
            <a:avLst/>
          </a:prstGeom>
          <a:noFill/>
          <a:ln w="9525">
            <a:noFill/>
            <a:miter lim="800000"/>
            <a:headEnd/>
            <a:tailEnd/>
          </a:ln>
        </p:spPr>
      </p:pic>
    </p:spTree>
    <p:extLst>
      <p:ext uri="{BB962C8B-B14F-4D97-AF65-F5344CB8AC3E}">
        <p14:creationId xmlns:p14="http://schemas.microsoft.com/office/powerpoint/2010/main" val="2842231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Hintergrund – europarechtlich</a:t>
            </a:r>
            <a:br>
              <a:rPr lang="de-AT" dirty="0" smtClean="0"/>
            </a:br>
            <a:endParaRPr lang="de-AT" b="0" i="0" dirty="0"/>
          </a:p>
        </p:txBody>
      </p:sp>
      <p:sp>
        <p:nvSpPr>
          <p:cNvPr id="3" name="Content Placeholder 2"/>
          <p:cNvSpPr>
            <a:spLocks noGrp="1"/>
          </p:cNvSpPr>
          <p:nvPr>
            <p:ph sz="quarter" idx="15"/>
          </p:nvPr>
        </p:nvSpPr>
        <p:spPr>
          <a:xfrm>
            <a:off x="533400" y="1447800"/>
            <a:ext cx="8382000" cy="4724400"/>
          </a:xfrm>
        </p:spPr>
        <p:txBody>
          <a:bodyPr/>
          <a:lstStyle/>
          <a:p>
            <a:pPr lvl="1">
              <a:spcAft>
                <a:spcPts val="600"/>
              </a:spcAft>
            </a:pPr>
            <a:r>
              <a:rPr lang="de-AT" dirty="0" smtClean="0"/>
              <a:t>Bilanz-RL 2013/34/EU vom 26. Juni 2013</a:t>
            </a:r>
          </a:p>
          <a:p>
            <a:pPr lvl="2">
              <a:spcAft>
                <a:spcPts val="600"/>
              </a:spcAft>
            </a:pPr>
            <a:endParaRPr lang="de-AT" sz="800" dirty="0" smtClean="0"/>
          </a:p>
          <a:p>
            <a:pPr lvl="2">
              <a:spcAft>
                <a:spcPts val="600"/>
              </a:spcAft>
            </a:pPr>
            <a:r>
              <a:rPr lang="de-AT" dirty="0" smtClean="0"/>
              <a:t>Aufhebung der vierten (78/660/EWG) und siebenten (83/349/EWG) gesellschaftsrechtlichen Richtlinie</a:t>
            </a:r>
          </a:p>
          <a:p>
            <a:pPr lvl="2">
              <a:spcAft>
                <a:spcPts val="600"/>
              </a:spcAft>
            </a:pPr>
            <a:endParaRPr lang="de-AT" sz="800" dirty="0" smtClean="0"/>
          </a:p>
          <a:p>
            <a:pPr lvl="2">
              <a:spcAft>
                <a:spcPts val="600"/>
              </a:spcAft>
            </a:pPr>
            <a:r>
              <a:rPr lang="de-AT" dirty="0" smtClean="0"/>
              <a:t>Umsetzung bis 20. Juli 2015 </a:t>
            </a:r>
          </a:p>
          <a:p>
            <a:pPr lvl="3">
              <a:spcAft>
                <a:spcPts val="600"/>
              </a:spcAft>
            </a:pPr>
            <a:r>
              <a:rPr lang="de-AT" dirty="0" smtClean="0"/>
              <a:t>Anwendung für GJ, die ab dem 1. Jänner 2016 beginnen</a:t>
            </a:r>
          </a:p>
          <a:p>
            <a:pPr lvl="2">
              <a:spcAft>
                <a:spcPts val="600"/>
              </a:spcAft>
            </a:pPr>
            <a:endParaRPr lang="de-AT" sz="800" dirty="0" smtClean="0"/>
          </a:p>
          <a:p>
            <a:pPr lvl="2">
              <a:spcAft>
                <a:spcPts val="600"/>
              </a:spcAft>
            </a:pPr>
            <a:r>
              <a:rPr lang="de-AT" dirty="0" smtClean="0"/>
              <a:t>Zielsetzungen:</a:t>
            </a:r>
          </a:p>
          <a:p>
            <a:pPr lvl="3">
              <a:spcAft>
                <a:spcPts val="600"/>
              </a:spcAft>
            </a:pPr>
            <a:r>
              <a:rPr lang="de-AT" sz="1700" dirty="0" smtClean="0"/>
              <a:t>Reduzierung des Verwaltungsaufwands für kleine Unternehmen durch Vereinfachung der Bilanzierungsvorschriften</a:t>
            </a:r>
          </a:p>
          <a:p>
            <a:pPr lvl="3">
              <a:spcAft>
                <a:spcPts val="600"/>
              </a:spcAft>
            </a:pPr>
            <a:r>
              <a:rPr lang="de-AT" sz="1700" dirty="0" smtClean="0"/>
              <a:t>Schaffung von mehr Transparenz und Verbesserung der Vergleichbarkeit von Abschlüssen</a:t>
            </a:r>
          </a:p>
          <a:p>
            <a:pPr lvl="3">
              <a:spcAft>
                <a:spcPts val="600"/>
              </a:spcAft>
            </a:pPr>
            <a:r>
              <a:rPr lang="de-AT" sz="1700" dirty="0" smtClean="0"/>
              <a:t>weitere Annäherung an die Vorschriften der IFRS</a:t>
            </a:r>
          </a:p>
          <a:p>
            <a:pPr lvl="3">
              <a:spcAft>
                <a:spcPts val="600"/>
              </a:spcAft>
            </a:pPr>
            <a:r>
              <a:rPr lang="de-AT" sz="1700" dirty="0" smtClean="0"/>
              <a:t>nur mehr eine Richtlinie</a:t>
            </a:r>
          </a:p>
          <a:p>
            <a:pPr lvl="3"/>
            <a:endParaRPr lang="de-AT" dirty="0" smtClean="0"/>
          </a:p>
          <a:p>
            <a:pPr lvl="2"/>
            <a:endParaRPr lang="de-AT" dirty="0" smtClean="0"/>
          </a:p>
        </p:txBody>
      </p:sp>
      <p:sp>
        <p:nvSpPr>
          <p:cNvPr id="10" name="Slide Number Placeholder 9"/>
          <p:cNvSpPr>
            <a:spLocks noGrp="1"/>
          </p:cNvSpPr>
          <p:nvPr>
            <p:ph type="sldNum" sz="quarter" idx="18"/>
          </p:nvPr>
        </p:nvSpPr>
        <p:spPr/>
        <p:txBody>
          <a:bodyPr/>
          <a:lstStyle/>
          <a:p>
            <a:r>
              <a:rPr lang="de-AT" dirty="0" smtClean="0"/>
              <a:t>Slide </a:t>
            </a:r>
            <a:fld id="{8FAE2A21-86B9-453A-8A77-BC7BFEF0AE24}" type="slidenum">
              <a:rPr lang="de-AT" smtClean="0"/>
              <a:pPr/>
              <a:t>6</a:t>
            </a:fld>
            <a:endParaRPr lang="de-AT" dirty="0"/>
          </a:p>
        </p:txBody>
      </p:sp>
      <p:sp>
        <p:nvSpPr>
          <p:cNvPr id="9" name="Footer Placeholder 5"/>
          <p:cNvSpPr>
            <a:spLocks noGrp="1"/>
          </p:cNvSpPr>
          <p:nvPr>
            <p:ph type="ftr" sz="quarter" idx="4294967295"/>
          </p:nvPr>
        </p:nvSpPr>
        <p:spPr>
          <a:xfrm>
            <a:off x="530225" y="6324600"/>
            <a:ext cx="5260975" cy="150813"/>
          </a:xfrm>
        </p:spPr>
        <p:txBody>
          <a:bodyPr/>
          <a:lstStyle/>
          <a:p>
            <a:r>
              <a:rPr lang="en-GB" dirty="0" smtClean="0"/>
              <a:t>RÄG 2014 </a:t>
            </a:r>
            <a:endParaRPr lang="en-GB" dirty="0"/>
          </a:p>
        </p:txBody>
      </p:sp>
      <p:sp>
        <p:nvSpPr>
          <p:cNvPr id="11"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2840103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de-AT" dirty="0" smtClean="0"/>
              <a:t>Allgemeine Rechnungslegungsvorschriften</a:t>
            </a:r>
          </a:p>
          <a:p>
            <a:endParaRPr lang="en-GB" dirty="0"/>
          </a:p>
        </p:txBody>
      </p:sp>
      <p:sp>
        <p:nvSpPr>
          <p:cNvPr id="4" name="Slide Number Placeholder 3"/>
          <p:cNvSpPr>
            <a:spLocks noGrp="1"/>
          </p:cNvSpPr>
          <p:nvPr>
            <p:ph type="sldNum" sz="quarter" idx="12"/>
          </p:nvPr>
        </p:nvSpPr>
        <p:spPr/>
        <p:txBody>
          <a:bodyPr/>
          <a:lstStyle/>
          <a:p>
            <a:r>
              <a:rPr lang="de-AT" smtClean="0"/>
              <a:t>Slide </a:t>
            </a:r>
            <a:fld id="{8D7404F9-D70B-4D3E-AF1A-0E42A3687614}" type="slidenum">
              <a:rPr lang="de-AT" smtClean="0"/>
              <a:pPr/>
              <a:t>7</a:t>
            </a:fld>
            <a:endParaRPr lang="de-AT"/>
          </a:p>
        </p:txBody>
      </p:sp>
      <p:sp>
        <p:nvSpPr>
          <p:cNvPr id="5" name="Date Placeholder 4"/>
          <p:cNvSpPr>
            <a:spLocks noGrp="1"/>
          </p:cNvSpPr>
          <p:nvPr>
            <p:ph type="dt" sz="half" idx="14"/>
          </p:nvPr>
        </p:nvSpPr>
        <p:spPr/>
        <p:txBody>
          <a:bodyPr/>
          <a:lstStyle/>
          <a:p>
            <a:r>
              <a:rPr lang="de-DE" dirty="0" smtClean="0"/>
              <a:t>Jänner 2015</a:t>
            </a:r>
            <a:endParaRPr lang="en-GB" dirty="0"/>
          </a:p>
        </p:txBody>
      </p:sp>
      <p:sp>
        <p:nvSpPr>
          <p:cNvPr id="6" name="Footer Placeholder 5"/>
          <p:cNvSpPr>
            <a:spLocks noGrp="1"/>
          </p:cNvSpPr>
          <p:nvPr>
            <p:ph type="ftr" sz="quarter" idx="3"/>
          </p:nvPr>
        </p:nvSpPr>
        <p:spPr/>
        <p:txBody>
          <a:bodyPr/>
          <a:lstStyle/>
          <a:p>
            <a:r>
              <a:rPr lang="en-GB" smtClean="0"/>
              <a:t>RÄG 2014</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de-AT" dirty="0" smtClean="0"/>
              <a:t>Allgemeine Rechnungslegungsvorschriften</a:t>
            </a:r>
            <a:endParaRPr lang="de-AT" dirty="0"/>
          </a:p>
        </p:txBody>
      </p:sp>
      <p:sp>
        <p:nvSpPr>
          <p:cNvPr id="8" name="Content Placeholder 7"/>
          <p:cNvSpPr>
            <a:spLocks noGrp="1"/>
          </p:cNvSpPr>
          <p:nvPr>
            <p:ph sz="quarter" idx="15"/>
          </p:nvPr>
        </p:nvSpPr>
        <p:spPr>
          <a:xfrm>
            <a:off x="533400" y="1447800"/>
            <a:ext cx="8077200" cy="4419600"/>
          </a:xfrm>
        </p:spPr>
        <p:txBody>
          <a:bodyPr/>
          <a:lstStyle/>
          <a:p>
            <a:pPr>
              <a:spcAft>
                <a:spcPts val="400"/>
              </a:spcAft>
            </a:pPr>
            <a:r>
              <a:rPr lang="de-AT" b="1" dirty="0" smtClean="0">
                <a:solidFill>
                  <a:schemeClr val="tx2"/>
                </a:solidFill>
              </a:rPr>
              <a:t>Rechnungslegungspflicht (§ 189 UGB)</a:t>
            </a:r>
          </a:p>
          <a:p>
            <a:pPr>
              <a:spcAft>
                <a:spcPts val="400"/>
              </a:spcAft>
            </a:pPr>
            <a:endParaRPr lang="de-AT" sz="1200" b="1" dirty="0" smtClean="0">
              <a:solidFill>
                <a:schemeClr val="tx2"/>
              </a:solidFill>
            </a:endParaRPr>
          </a:p>
          <a:p>
            <a:pPr lvl="1">
              <a:spcAft>
                <a:spcPts val="1200"/>
              </a:spcAft>
            </a:pPr>
            <a:r>
              <a:rPr lang="de-AT" dirty="0" smtClean="0"/>
              <a:t>Neu: Rechnungslegungspflicht für kapitalistische Personengesellschaften, wenn </a:t>
            </a:r>
            <a:r>
              <a:rPr lang="de-AT" dirty="0" smtClean="0">
                <a:solidFill>
                  <a:schemeClr val="accent1"/>
                </a:solidFill>
              </a:rPr>
              <a:t>alle unmittelbaren oder mittelbaren Gesellschafter </a:t>
            </a:r>
            <a:r>
              <a:rPr lang="de-AT" dirty="0" smtClean="0"/>
              <a:t>GmbH oder AG sind oder über eine vergleichbare (ausländische) Rechtsform verfügen </a:t>
            </a:r>
            <a:r>
              <a:rPr lang="de-AT" dirty="0" smtClean="0">
                <a:sym typeface="Wingdings" pitchFamily="2" charset="2"/>
              </a:rPr>
              <a:t> </a:t>
            </a:r>
          </a:p>
          <a:p>
            <a:pPr lvl="2"/>
            <a:r>
              <a:rPr lang="de-AT" dirty="0" smtClean="0">
                <a:sym typeface="Wingdings" pitchFamily="2" charset="2"/>
              </a:rPr>
              <a:t>Erfordernis der unternehmerischen Tätigkeit gefallen</a:t>
            </a:r>
          </a:p>
          <a:p>
            <a:pPr lvl="2"/>
            <a:r>
              <a:rPr lang="de-AT" dirty="0" smtClean="0">
                <a:sym typeface="Wingdings" pitchFamily="2" charset="2"/>
              </a:rPr>
              <a:t>gilt nur bei Kapitalgesellschaften iSd RL</a:t>
            </a:r>
          </a:p>
          <a:p>
            <a:pPr lvl="2">
              <a:spcAft>
                <a:spcPts val="1200"/>
              </a:spcAft>
            </a:pPr>
            <a:r>
              <a:rPr lang="de-AT" dirty="0" smtClean="0">
                <a:sym typeface="Wingdings" pitchFamily="2" charset="2"/>
              </a:rPr>
              <a:t>Unternehmerische Tätigkeit weiterhin von Relevanz, wenn Komplementär keine von der RL erfasste Kapitalgesellschaft ist (zB Verein, Genossenschaft)</a:t>
            </a:r>
          </a:p>
          <a:p>
            <a:pPr lvl="1">
              <a:spcAft>
                <a:spcPts val="400"/>
              </a:spcAft>
            </a:pPr>
            <a:r>
              <a:rPr lang="de-AT" dirty="0" smtClean="0"/>
              <a:t>Verweis </a:t>
            </a:r>
            <a:r>
              <a:rPr lang="de-AT" dirty="0"/>
              <a:t>auf die Anwendbarkeit der Abs 4 – 7 des § 229 UGB (Bestimmungen über gebundene Rücklagen) </a:t>
            </a:r>
            <a:r>
              <a:rPr lang="de-AT" dirty="0" smtClean="0"/>
              <a:t>entfällt (keine </a:t>
            </a:r>
            <a:r>
              <a:rPr lang="de-AT" dirty="0"/>
              <a:t>gebundene Rücklage</a:t>
            </a:r>
            <a:r>
              <a:rPr lang="de-AT" b="1" dirty="0"/>
              <a:t>; </a:t>
            </a:r>
            <a:r>
              <a:rPr lang="de-AT" dirty="0"/>
              <a:t>bisher aus dem Gesetz heraus unklar)</a:t>
            </a:r>
          </a:p>
          <a:p>
            <a:pPr lvl="1">
              <a:spcAft>
                <a:spcPts val="400"/>
              </a:spcAft>
            </a:pPr>
            <a:endParaRPr lang="de-AT" dirty="0" smtClean="0">
              <a:sym typeface="Wingdings" pitchFamily="2" charset="2"/>
            </a:endParaRPr>
          </a:p>
        </p:txBody>
      </p:sp>
      <p:sp>
        <p:nvSpPr>
          <p:cNvPr id="4" name="Slide Number Placeholder 3"/>
          <p:cNvSpPr>
            <a:spLocks noGrp="1"/>
          </p:cNvSpPr>
          <p:nvPr>
            <p:ph type="sldNum" sz="quarter" idx="18"/>
          </p:nvPr>
        </p:nvSpPr>
        <p:spPr/>
        <p:txBody>
          <a:bodyPr/>
          <a:lstStyle/>
          <a:p>
            <a:r>
              <a:rPr lang="de-AT" smtClean="0"/>
              <a:t>Slide </a:t>
            </a:r>
            <a:fld id="{8D7404F9-D70B-4D3E-AF1A-0E42A3687614}" type="slidenum">
              <a:rPr lang="de-AT" smtClean="0"/>
              <a:pPr/>
              <a:t>8</a:t>
            </a:fld>
            <a:endParaRPr lang="de-AT"/>
          </a:p>
        </p:txBody>
      </p:sp>
      <p:sp>
        <p:nvSpPr>
          <p:cNvPr id="6" name="Footer Placeholder 5"/>
          <p:cNvSpPr>
            <a:spLocks noGrp="1"/>
          </p:cNvSpPr>
          <p:nvPr>
            <p:ph type="ftr" sz="quarter" idx="3"/>
          </p:nvPr>
        </p:nvSpPr>
        <p:spPr/>
        <p:txBody>
          <a:bodyPr/>
          <a:lstStyle/>
          <a:p>
            <a:r>
              <a:rPr lang="en-GB" smtClean="0"/>
              <a:t>RÄG 2014</a:t>
            </a:r>
            <a:endParaRPr lang="en-GB" dirty="0"/>
          </a:p>
        </p:txBody>
      </p:sp>
      <p:sp>
        <p:nvSpPr>
          <p:cNvPr id="9"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533400"/>
          </a:xfrm>
        </p:spPr>
        <p:txBody>
          <a:bodyPr/>
          <a:lstStyle/>
          <a:p>
            <a:r>
              <a:rPr lang="de-AT" dirty="0" smtClean="0"/>
              <a:t>Allgemeine Rechnungslegungsvorschriften</a:t>
            </a:r>
            <a:br>
              <a:rPr lang="de-AT" dirty="0" smtClean="0"/>
            </a:br>
            <a:r>
              <a:rPr lang="de-AT" dirty="0" smtClean="0"/>
              <a:t/>
            </a:r>
            <a:br>
              <a:rPr lang="de-AT" dirty="0" smtClean="0"/>
            </a:br>
            <a:endParaRPr lang="de-AT" sz="2000" dirty="0">
              <a:solidFill>
                <a:schemeClr val="tx2"/>
              </a:solidFill>
              <a:latin typeface="Georgia" pitchFamily="18" charset="0"/>
              <a:ea typeface="+mn-ea"/>
              <a:cs typeface="+mn-cs"/>
            </a:endParaRPr>
          </a:p>
        </p:txBody>
      </p:sp>
      <p:sp>
        <p:nvSpPr>
          <p:cNvPr id="3" name="Content Placeholder 2"/>
          <p:cNvSpPr>
            <a:spLocks noGrp="1"/>
          </p:cNvSpPr>
          <p:nvPr>
            <p:ph sz="quarter" idx="15"/>
          </p:nvPr>
        </p:nvSpPr>
        <p:spPr>
          <a:xfrm>
            <a:off x="533400" y="1371600"/>
            <a:ext cx="8229600" cy="4800600"/>
          </a:xfrm>
        </p:spPr>
        <p:txBody>
          <a:bodyPr/>
          <a:lstStyle/>
          <a:p>
            <a:pPr>
              <a:spcAft>
                <a:spcPts val="0"/>
              </a:spcAft>
            </a:pPr>
            <a:r>
              <a:rPr lang="de-AT" b="1" i="1" dirty="0" smtClean="0">
                <a:solidFill>
                  <a:schemeClr val="tx2"/>
                </a:solidFill>
              </a:rPr>
              <a:t>Begriffsbestimmungen (§ 189a UGB)</a:t>
            </a:r>
          </a:p>
          <a:p>
            <a:pPr>
              <a:spcAft>
                <a:spcPts val="600"/>
              </a:spcAft>
            </a:pPr>
            <a:endParaRPr lang="de-AT" sz="1000" b="1" i="1" dirty="0" smtClean="0">
              <a:solidFill>
                <a:schemeClr val="tx2"/>
              </a:solidFill>
            </a:endParaRPr>
          </a:p>
          <a:p>
            <a:pPr lvl="1">
              <a:spcAft>
                <a:spcPts val="600"/>
              </a:spcAft>
            </a:pPr>
            <a:r>
              <a:rPr lang="de-AT" b="1" dirty="0" smtClean="0"/>
              <a:t>„</a:t>
            </a:r>
            <a:r>
              <a:rPr lang="de-AT" b="1" i="1" dirty="0" smtClean="0"/>
              <a:t>Unternehmen von öffentlichem Interesse</a:t>
            </a:r>
            <a:r>
              <a:rPr lang="de-AT" b="1" dirty="0" smtClean="0"/>
              <a:t>“</a:t>
            </a:r>
          </a:p>
          <a:p>
            <a:pPr lvl="2">
              <a:spcAft>
                <a:spcPts val="600"/>
              </a:spcAft>
            </a:pPr>
            <a:r>
              <a:rPr lang="de-AT" sz="1600" dirty="0" smtClean="0"/>
              <a:t>kapitalmarktorientierte Unternehmen, Kreditinstitute, Versicherungen, Sonstige</a:t>
            </a:r>
          </a:p>
          <a:p>
            <a:pPr lvl="1">
              <a:spcAft>
                <a:spcPts val="600"/>
              </a:spcAft>
            </a:pPr>
            <a:r>
              <a:rPr lang="de-AT" b="1" dirty="0" smtClean="0"/>
              <a:t>„</a:t>
            </a:r>
            <a:r>
              <a:rPr lang="de-AT" b="1" i="1" dirty="0" smtClean="0"/>
              <a:t>beizulegender Wert</a:t>
            </a:r>
            <a:r>
              <a:rPr lang="de-AT" b="1" dirty="0" smtClean="0"/>
              <a:t>“</a:t>
            </a:r>
          </a:p>
          <a:p>
            <a:pPr lvl="2">
              <a:spcAft>
                <a:spcPts val="600"/>
              </a:spcAft>
            </a:pPr>
            <a:r>
              <a:rPr lang="de-DE" sz="1400" dirty="0" smtClean="0"/>
              <a:t>„</a:t>
            </a:r>
            <a:r>
              <a:rPr lang="de-DE" sz="1400" i="1" dirty="0" smtClean="0"/>
              <a:t>der Betrag, den der Erwerber des gesamten Unternehmens im Rahmen des Gesamtkaufpreises für den einzelnen Vermögensgegenstand oder die einzelne Schuld ansetzen würde; dabei ist davon auszugehen, dass der Erwerber das Unternehmen fortführt</a:t>
            </a:r>
            <a:r>
              <a:rPr lang="de-DE" sz="1400" dirty="0" smtClean="0"/>
              <a:t>“ (Teilwert-Definition aus dem EStG)</a:t>
            </a:r>
          </a:p>
          <a:p>
            <a:pPr lvl="1">
              <a:spcAft>
                <a:spcPts val="600"/>
              </a:spcAft>
            </a:pPr>
            <a:r>
              <a:rPr lang="de-AT" b="1" dirty="0" smtClean="0"/>
              <a:t>„</a:t>
            </a:r>
            <a:r>
              <a:rPr lang="de-AT" b="1" i="1" dirty="0" smtClean="0"/>
              <a:t>wesentlich</a:t>
            </a:r>
            <a:r>
              <a:rPr lang="de-AT" b="1" dirty="0" smtClean="0"/>
              <a:t>“</a:t>
            </a:r>
          </a:p>
          <a:p>
            <a:pPr lvl="2">
              <a:spcAft>
                <a:spcPts val="600"/>
              </a:spcAft>
            </a:pPr>
            <a:r>
              <a:rPr lang="de-AT" sz="1400" i="1" dirty="0" smtClean="0"/>
              <a:t>„der Status von Informationen, wenn vernünftigerweise zu erwarten ist, dass ihre Auslassung oder fehlerhafte Angabe Entscheidungen beeinflusst, die Nutzer auf der Grundlage des Jahresabschlusses treffen. Die Wesentlichkeit einzelner Posten wird im Zusammenhang mit anderen ähnlichen Posten bewertet.“</a:t>
            </a:r>
          </a:p>
          <a:p>
            <a:pPr lvl="1">
              <a:spcAft>
                <a:spcPts val="600"/>
              </a:spcAft>
            </a:pPr>
            <a:r>
              <a:rPr lang="de-AT" b="1" dirty="0" smtClean="0"/>
              <a:t>„</a:t>
            </a:r>
            <a:r>
              <a:rPr lang="de-AT" b="1" i="1" dirty="0" smtClean="0"/>
              <a:t>Umsatzerlöse</a:t>
            </a:r>
            <a:r>
              <a:rPr lang="de-AT" b="1" dirty="0" smtClean="0"/>
              <a:t>“</a:t>
            </a:r>
          </a:p>
          <a:p>
            <a:pPr lvl="2">
              <a:spcAft>
                <a:spcPts val="600"/>
              </a:spcAft>
            </a:pPr>
            <a:r>
              <a:rPr lang="de-AT" sz="1400" i="1" dirty="0"/>
              <a:t>die Beträge, die sich aus dem Verkauf von Produkten und der Erbringung von Dienstleistungen nach Abzug von Erlösschmälerungen und der Umsatzsteuer sowie von sonstigen direkt mit dem Umsatz verbundenen Steuern ergeben;</a:t>
            </a:r>
          </a:p>
          <a:p>
            <a:pPr lvl="3">
              <a:buNone/>
            </a:pPr>
            <a:endParaRPr lang="de-DE" sz="1800" dirty="0" smtClean="0"/>
          </a:p>
          <a:p>
            <a:pPr lvl="2"/>
            <a:endParaRPr lang="de-AT" dirty="0"/>
          </a:p>
          <a:p>
            <a:pPr marL="274320" lvl="2" indent="0">
              <a:buNone/>
            </a:pPr>
            <a:endParaRPr lang="de-AT" dirty="0" smtClean="0"/>
          </a:p>
        </p:txBody>
      </p:sp>
      <p:sp>
        <p:nvSpPr>
          <p:cNvPr id="10" name="Slide Number Placeholder 9"/>
          <p:cNvSpPr>
            <a:spLocks noGrp="1"/>
          </p:cNvSpPr>
          <p:nvPr>
            <p:ph type="sldNum" sz="quarter" idx="18"/>
          </p:nvPr>
        </p:nvSpPr>
        <p:spPr/>
        <p:txBody>
          <a:bodyPr/>
          <a:lstStyle/>
          <a:p>
            <a:r>
              <a:rPr lang="de-AT" dirty="0" smtClean="0"/>
              <a:t>Slide </a:t>
            </a:r>
            <a:fld id="{8FAE2A21-86B9-453A-8A77-BC7BFEF0AE24}" type="slidenum">
              <a:rPr lang="de-AT" smtClean="0"/>
              <a:pPr/>
              <a:t>9</a:t>
            </a:fld>
            <a:endParaRPr lang="de-AT" dirty="0"/>
          </a:p>
        </p:txBody>
      </p:sp>
      <p:sp>
        <p:nvSpPr>
          <p:cNvPr id="7" name="Footer Placeholder 5"/>
          <p:cNvSpPr>
            <a:spLocks noGrp="1"/>
          </p:cNvSpPr>
          <p:nvPr>
            <p:ph type="ftr" sz="quarter" idx="4294967295"/>
          </p:nvPr>
        </p:nvSpPr>
        <p:spPr>
          <a:xfrm>
            <a:off x="530225" y="6324600"/>
            <a:ext cx="5260975" cy="150813"/>
          </a:xfrm>
        </p:spPr>
        <p:txBody>
          <a:bodyPr/>
          <a:lstStyle/>
          <a:p>
            <a:r>
              <a:rPr lang="en-GB" dirty="0" smtClean="0"/>
              <a:t>RÄG 2014</a:t>
            </a:r>
            <a:endParaRPr lang="en-GB" dirty="0"/>
          </a:p>
        </p:txBody>
      </p:sp>
      <p:sp>
        <p:nvSpPr>
          <p:cNvPr id="11" name="Date Placeholder 10"/>
          <p:cNvSpPr>
            <a:spLocks noGrp="1"/>
          </p:cNvSpPr>
          <p:nvPr>
            <p:ph type="dt" sz="half" idx="16"/>
          </p:nvPr>
        </p:nvSpPr>
        <p:spPr>
          <a:xfrm>
            <a:off x="7086600" y="6324600"/>
            <a:ext cx="1524000" cy="152400"/>
          </a:xfrm>
        </p:spPr>
        <p:txBody>
          <a:bodyPr/>
          <a:lstStyle/>
          <a:p>
            <a:r>
              <a:rPr lang="de-DE" dirty="0" smtClean="0"/>
              <a:t>Jänner 2015</a:t>
            </a:r>
          </a:p>
          <a:p>
            <a:endParaRPr lang="de-DE" dirty="0" smtClean="0"/>
          </a:p>
          <a:p>
            <a:endParaRPr lang="de-AT" dirty="0"/>
          </a:p>
        </p:txBody>
      </p:sp>
    </p:spTree>
    <p:extLst>
      <p:ext uri="{BB962C8B-B14F-4D97-AF65-F5344CB8AC3E}">
        <p14:creationId xmlns:p14="http://schemas.microsoft.com/office/powerpoint/2010/main" val="2177912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10680</Words>
  <Application>Microsoft Office PowerPoint</Application>
  <PresentationFormat>Bildschirmpräsentation (4:3)</PresentationFormat>
  <Paragraphs>887</Paragraphs>
  <Slides>58</Slides>
  <Notes>46</Notes>
  <HiddenSlides>0</HiddenSlides>
  <MMClips>0</MMClips>
  <ScaleCrop>false</ScaleCrop>
  <HeadingPairs>
    <vt:vector size="4" baseType="variant">
      <vt:variant>
        <vt:lpstr>Design</vt:lpstr>
      </vt:variant>
      <vt:variant>
        <vt:i4>1</vt:i4>
      </vt:variant>
      <vt:variant>
        <vt:lpstr>Folientitel</vt:lpstr>
      </vt:variant>
      <vt:variant>
        <vt:i4>58</vt:i4>
      </vt:variant>
    </vt:vector>
  </HeadingPairs>
  <TitlesOfParts>
    <vt:vector size="59" baseType="lpstr">
      <vt:lpstr>PwC</vt:lpstr>
      <vt:lpstr>Rechnungslegungs-Änderungsgesetz 2014: Reform des UGB-Bilanzrechts  </vt:lpstr>
      <vt:lpstr>Agenda</vt:lpstr>
      <vt:lpstr>Agenda</vt:lpstr>
      <vt:lpstr>PowerPoint-Präsentation</vt:lpstr>
      <vt:lpstr>Hintergrund – national </vt:lpstr>
      <vt:lpstr>Hintergrund – europarechtlich </vt:lpstr>
      <vt:lpstr>PowerPoint-Präsentation</vt:lpstr>
      <vt:lpstr>Allgemeine Rechnungslegungsvorschriften</vt:lpstr>
      <vt:lpstr>Allgemeine Rechnungslegungsvorschriften  </vt:lpstr>
      <vt:lpstr>Allgemeine Rechnungslegungsvorschriften</vt:lpstr>
      <vt:lpstr>Allgemeine Rechnungslegungsvorschriften</vt:lpstr>
      <vt:lpstr>Allgemeine Rechnungslegungsvorschriften</vt:lpstr>
      <vt:lpstr>PowerPoint-Präsentation</vt:lpstr>
      <vt:lpstr>Allgemeine Bilanzierungs- und Bewertungsvorschriften </vt:lpstr>
      <vt:lpstr>Allgemeine Bilanzierungs- und Bewertungsvorschriften </vt:lpstr>
      <vt:lpstr>Allgemeine Bilanzierungs- und Bewertungsvorschriften </vt:lpstr>
      <vt:lpstr>Allgemeine Bilanzierungs- und Bewertungsvorschriften </vt:lpstr>
      <vt:lpstr>Allgemeine Bilanzierungs- und Bewertungsvorschriften </vt:lpstr>
      <vt:lpstr>PowerPoint-Präsentation</vt:lpstr>
      <vt:lpstr>Bilanzierung und Bewertung  </vt:lpstr>
      <vt:lpstr>Bilanzierung und Bewertung</vt:lpstr>
      <vt:lpstr>Bilanzierung und Bewertung  </vt:lpstr>
      <vt:lpstr>Bilanzierung und Bewertung  </vt:lpstr>
      <vt:lpstr>Bilanzierung und Bewertung</vt:lpstr>
      <vt:lpstr>PowerPoint-Präsentation</vt:lpstr>
      <vt:lpstr>Bilanzierung und Bewertung </vt:lpstr>
      <vt:lpstr>Bilanzierung und Bewertung </vt:lpstr>
      <vt:lpstr>Bilanzierung und Bewertung  </vt:lpstr>
      <vt:lpstr>Bilanzierung und Bewertung </vt:lpstr>
      <vt:lpstr>Bilanzierung und Bewertung </vt:lpstr>
      <vt:lpstr>Bilanzierung und Bewertung </vt:lpstr>
      <vt:lpstr>Bilanzierung und Bewertung </vt:lpstr>
      <vt:lpstr>Bilanzierung und Bewertung </vt:lpstr>
      <vt:lpstr>Bilanzierung und Bewertung </vt:lpstr>
      <vt:lpstr>Bilanzierung und Bewertung </vt:lpstr>
      <vt:lpstr>Bilanzierung und Bewertung </vt:lpstr>
      <vt:lpstr>Bilanzierung und Bewertung </vt:lpstr>
      <vt:lpstr>PowerPoint-Präsentation</vt:lpstr>
      <vt:lpstr>Gliederung Bilanz (§ 224 UGB) und Vorschriften zu einzelnen Positionen (§ 225 UGB)</vt:lpstr>
      <vt:lpstr>Gliederung GuV (§ 231 UGB)</vt:lpstr>
      <vt:lpstr>Gliederung GuV (§ 231 UGB)</vt:lpstr>
      <vt:lpstr>PowerPoint-Präsentation</vt:lpstr>
      <vt:lpstr>Neue Regelungstechnik der Anhangangaben </vt:lpstr>
      <vt:lpstr>Zusätzliche Anhangangaben</vt:lpstr>
      <vt:lpstr>Lagebericht (§ 243 UGB)</vt:lpstr>
      <vt:lpstr>Konzern</vt:lpstr>
      <vt:lpstr>Konzernabschluss</vt:lpstr>
      <vt:lpstr>Konzernabschluss</vt:lpstr>
      <vt:lpstr>Konzernabschluss</vt:lpstr>
      <vt:lpstr>Konzernabschluss – Konsolidierung</vt:lpstr>
      <vt:lpstr>Assoziierte Unternehmen (§ 263 UGB)</vt:lpstr>
      <vt:lpstr>Wertansatz der Beteiligung an assoziierten Unternehmen und Behandlung des Unterschiedsbetrags (§ 264 UGB)</vt:lpstr>
      <vt:lpstr>Behandlung des Unterschiedsbetrages aus der Kapitalkonsolidierung (§ 261 UGB)</vt:lpstr>
      <vt:lpstr>Konzernanhang &amp; -lagebericht</vt:lpstr>
      <vt:lpstr>PowerPoint-Präsentation</vt:lpstr>
      <vt:lpstr>Sonstige Neuerungen</vt:lpstr>
      <vt:lpstr>Sonstige Neuerungen</vt:lpstr>
      <vt:lpstr>Vielen Dank für die Aufmerksamkeit!</vt:lpstr>
    </vt:vector>
  </TitlesOfParts>
  <Company>PwC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Boost Assurance Day</dc:title>
  <dc:creator>Gabriele Fantl</dc:creator>
  <cp:lastModifiedBy>Susanne Kunst</cp:lastModifiedBy>
  <cp:revision>727</cp:revision>
  <cp:lastPrinted>2015-01-08T11:42:12Z</cp:lastPrinted>
  <dcterms:created xsi:type="dcterms:W3CDTF">2010-09-07T13:26:45Z</dcterms:created>
  <dcterms:modified xsi:type="dcterms:W3CDTF">2015-01-08T12:47:11Z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6</vt:lpwstr>
  </property>
</Properties>
</file>