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74" r:id="rId4"/>
    <p:sldId id="275" r:id="rId5"/>
    <p:sldId id="276" r:id="rId6"/>
    <p:sldId id="266" r:id="rId7"/>
    <p:sldId id="277" r:id="rId8"/>
    <p:sldId id="278" r:id="rId9"/>
    <p:sldId id="279" r:id="rId10"/>
    <p:sldId id="280" r:id="rId11"/>
    <p:sldId id="281" r:id="rId12"/>
    <p:sldId id="284" r:id="rId13"/>
    <p:sldId id="28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304">
          <p15:clr>
            <a:srgbClr val="A4A3A4"/>
          </p15:clr>
        </p15:guide>
        <p15:guide id="3" pos="3840">
          <p15:clr>
            <a:srgbClr val="A4A3A4"/>
          </p15:clr>
        </p15:guide>
        <p15:guide id="4" pos="584">
          <p15:clr>
            <a:srgbClr val="A4A3A4"/>
          </p15:clr>
        </p15:guide>
        <p15:guide id="5" pos="7104">
          <p15:clr>
            <a:srgbClr val="A4A3A4"/>
          </p15:clr>
        </p15:guide>
        <p15:guide id="6" pos="16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3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" y="120"/>
      </p:cViewPr>
      <p:guideLst>
        <p:guide orient="horz" pos="2160"/>
        <p:guide orient="horz" pos="1304"/>
        <p:guide pos="3840"/>
        <p:guide pos="584"/>
        <p:guide pos="7104"/>
        <p:guide pos="16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7EA3-945E-4699-ACD5-0F9AE53C165C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63B1-C507-4D31-A814-4E448433BE5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917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7EA3-945E-4699-ACD5-0F9AE53C165C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63B1-C507-4D31-A814-4E448433BE5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685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7EA3-945E-4699-ACD5-0F9AE53C165C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63B1-C507-4D31-A814-4E448433BE5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362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7EA3-945E-4699-ACD5-0F9AE53C165C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63B1-C507-4D31-A814-4E448433BE55}" type="slidenum">
              <a:rPr lang="en-GB" smtClean="0"/>
              <a:t>‹Nr.›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6769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7EA3-945E-4699-ACD5-0F9AE53C165C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63B1-C507-4D31-A814-4E448433BE5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476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7EA3-945E-4699-ACD5-0F9AE53C165C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63B1-C507-4D31-A814-4E448433BE5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4704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7EA3-945E-4699-ACD5-0F9AE53C165C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63B1-C507-4D31-A814-4E448433BE5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76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7EA3-945E-4699-ACD5-0F9AE53C165C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63B1-C507-4D31-A814-4E448433BE5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7822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7EA3-945E-4699-ACD5-0F9AE53C165C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63B1-C507-4D31-A814-4E448433BE5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097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7EA3-945E-4699-ACD5-0F9AE53C165C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63B1-C507-4D31-A814-4E448433BE5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399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7EA3-945E-4699-ACD5-0F9AE53C165C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63B1-C507-4D31-A814-4E448433BE5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909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7EA3-945E-4699-ACD5-0F9AE53C165C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63B1-C507-4D31-A814-4E448433BE5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017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7EA3-945E-4699-ACD5-0F9AE53C165C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63B1-C507-4D31-A814-4E448433BE5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644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7EA3-945E-4699-ACD5-0F9AE53C165C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63B1-C507-4D31-A814-4E448433BE5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324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7EA3-945E-4699-ACD5-0F9AE53C165C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63B1-C507-4D31-A814-4E448433BE5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802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7EA3-945E-4699-ACD5-0F9AE53C165C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63B1-C507-4D31-A814-4E448433BE5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857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7EA3-945E-4699-ACD5-0F9AE53C165C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C63B1-C507-4D31-A814-4E448433BE5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376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77EA3-945E-4699-ACD5-0F9AE53C165C}" type="datetimeFigureOut">
              <a:rPr lang="en-GB" smtClean="0"/>
              <a:t>03/06/2015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C63B1-C507-4D31-A814-4E448433BE5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214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BetrugsBekämpfung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AgGressive</a:t>
            </a:r>
            <a:r>
              <a:rPr lang="de-DE" dirty="0" smtClean="0"/>
              <a:t> </a:t>
            </a:r>
            <a:r>
              <a:rPr lang="de-DE" dirty="0" err="1" smtClean="0"/>
              <a:t>SteuerPlanung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de-DE" dirty="0" smtClean="0"/>
          </a:p>
          <a:p>
            <a:endParaRPr lang="de-DE" dirty="0"/>
          </a:p>
          <a:p>
            <a:r>
              <a:rPr lang="de-DE" dirty="0" smtClean="0"/>
              <a:t>Gottfried Schellmann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689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tx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75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de-DE" sz="2800" dirty="0" smtClean="0"/>
              <a:t>In einem Verfahren werden bei der Feststellung des strafbestimmenden Wertbetrages</a:t>
            </a:r>
          </a:p>
          <a:p>
            <a:pPr lvl="1"/>
            <a:r>
              <a:rPr lang="de-DE" sz="2600" dirty="0" smtClean="0"/>
              <a:t>Betriebsausgaben von 1 Mio. „vergessen“, obwohl aktenkundig.</a:t>
            </a:r>
          </a:p>
          <a:p>
            <a:pPr lvl="1"/>
            <a:r>
              <a:rPr lang="de-DE" sz="2600" dirty="0" smtClean="0"/>
              <a:t>Wareneinsatzrelationen ermittelt, die undenkbar sind.</a:t>
            </a:r>
          </a:p>
          <a:p>
            <a:pPr lvl="1"/>
            <a:r>
              <a:rPr lang="de-DE" sz="2600" dirty="0" smtClean="0"/>
              <a:t>Zurechnungen in der Umsatzsteuer gemacht, die gegen Recht und Rechtsprechung verstoßen.</a:t>
            </a:r>
          </a:p>
          <a:p>
            <a:pPr lvl="1"/>
            <a:r>
              <a:rPr lang="de-DE" sz="2600" dirty="0" smtClean="0"/>
              <a:t>Nach der Beschlagnahmung wesentliche Dokumente, die für den Beschuldigten zu günstigen Beurteilungen führen, einfach unberücksichtigt gelassen. </a:t>
            </a:r>
          </a:p>
          <a:p>
            <a:pPr lvl="1"/>
            <a:endParaRPr lang="de-DE" sz="2600" dirty="0" smtClean="0"/>
          </a:p>
        </p:txBody>
      </p:sp>
    </p:spTree>
    <p:extLst>
      <p:ext uri="{BB962C8B-B14F-4D97-AF65-F5344CB8AC3E}">
        <p14:creationId xmlns:p14="http://schemas.microsoft.com/office/powerpoint/2010/main" val="133621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tx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de-DE" sz="2800" dirty="0" smtClean="0"/>
              <a:t>Besondere </a:t>
            </a:r>
            <a:r>
              <a:rPr lang="de-DE" sz="2800" dirty="0" smtClean="0"/>
              <a:t>Begründungen in Verfahren und Bescheiden,</a:t>
            </a:r>
            <a:endParaRPr lang="de-DE" sz="2800" dirty="0" smtClean="0"/>
          </a:p>
          <a:p>
            <a:pPr lvl="1"/>
            <a:r>
              <a:rPr lang="de-DE" sz="2600" dirty="0" smtClean="0"/>
              <a:t>Der Buchnachweis in der Umsatzsteuer ist deshalb nicht anerkannt worden, weil die Originalunterlagen nicht vorgelegt werden konnten. Diese wurden zuvor vom Zoll beschlagnahmt. </a:t>
            </a:r>
          </a:p>
          <a:p>
            <a:pPr lvl="1"/>
            <a:r>
              <a:rPr lang="de-DE" sz="2600" dirty="0" smtClean="0"/>
              <a:t>Besondere Schikane, GPLA Prüfer drohen kleinen Unternehmen, die wegen irrtümlicher Falschberechnung eines Urlaubsanspruchs mit Anzeigen gegen nach dem „Anti Lohn Dumping Gesetz“ drohen. </a:t>
            </a:r>
          </a:p>
          <a:p>
            <a:pPr lvl="1"/>
            <a:endParaRPr lang="de-DE" sz="2600" dirty="0" smtClean="0"/>
          </a:p>
        </p:txBody>
      </p:sp>
    </p:spTree>
    <p:extLst>
      <p:ext uri="{BB962C8B-B14F-4D97-AF65-F5344CB8AC3E}">
        <p14:creationId xmlns:p14="http://schemas.microsoft.com/office/powerpoint/2010/main" val="282613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tx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FAzit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75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de-DE" sz="2800" dirty="0" smtClean="0"/>
              <a:t>Der Staat braucht eine effiziente Betrugsbekämpfung.</a:t>
            </a:r>
          </a:p>
          <a:p>
            <a:r>
              <a:rPr lang="de-DE" sz="2800" dirty="0" smtClean="0"/>
              <a:t>Die Übertreibungen, die derzeit stattfinden, sind zu ordnen.</a:t>
            </a:r>
          </a:p>
          <a:p>
            <a:r>
              <a:rPr lang="de-DE" sz="2800" dirty="0" smtClean="0"/>
              <a:t>Die Kriminalisierung im Bereich Finanzstrafrecht ist zu beseitigen.</a:t>
            </a:r>
          </a:p>
          <a:p>
            <a:r>
              <a:rPr lang="de-DE" sz="2800" dirty="0" smtClean="0"/>
              <a:t>Auch im Finanzstrafrecht ist die Diversion zuzulassen.</a:t>
            </a:r>
          </a:p>
          <a:p>
            <a:r>
              <a:rPr lang="de-DE" sz="2800" dirty="0" smtClean="0"/>
              <a:t>Es sind andere Verfahren – wie das englische Penalty Verfahren – für das Abgabenverfahren zuzulassen – so wie dies Art 21 Abs. 2 des modernisierten Zollkodex auch zulässt. </a:t>
            </a:r>
            <a:endParaRPr lang="de-DE" sz="2400" dirty="0" smtClean="0"/>
          </a:p>
          <a:p>
            <a:pPr lvl="1"/>
            <a:endParaRPr lang="en-GB" sz="2600" dirty="0" smtClean="0"/>
          </a:p>
        </p:txBody>
      </p:sp>
    </p:spTree>
    <p:extLst>
      <p:ext uri="{BB962C8B-B14F-4D97-AF65-F5344CB8AC3E}">
        <p14:creationId xmlns:p14="http://schemas.microsoft.com/office/powerpoint/2010/main" val="185154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tx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Schluss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2800" dirty="0" smtClean="0"/>
              <a:t>Österreich hat eine der besten Finanzverwaltungen der Welt, umgekehrt zeigen Untersuchungen, dass die Steuermoral in Österreich besonders gut ist.</a:t>
            </a:r>
          </a:p>
          <a:p>
            <a:r>
              <a:rPr lang="de-DE" sz="2800" dirty="0" smtClean="0"/>
              <a:t>Politische Irrungen zerstören derzeit die an und für sich gute Koexistenz zwischen Unternehmern und der Abgabenverwaltung.</a:t>
            </a:r>
          </a:p>
          <a:p>
            <a:r>
              <a:rPr lang="de-DE" sz="2800" dirty="0" smtClean="0"/>
              <a:t>Da müssen wir wieder raus kommen. </a:t>
            </a:r>
          </a:p>
        </p:txBody>
      </p:sp>
    </p:spTree>
    <p:extLst>
      <p:ext uri="{BB962C8B-B14F-4D97-AF65-F5344CB8AC3E}">
        <p14:creationId xmlns:p14="http://schemas.microsoft.com/office/powerpoint/2010/main" val="134916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Von Mythen zu konkreten Zahlen</a:t>
            </a:r>
            <a:endParaRPr lang="en-GB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sz="3600" dirty="0" smtClean="0"/>
              <a:t>Österreich,</a:t>
            </a:r>
          </a:p>
          <a:p>
            <a:pPr lvl="1"/>
            <a:r>
              <a:rPr lang="de-DE" sz="3400" dirty="0" smtClean="0"/>
              <a:t> </a:t>
            </a:r>
            <a:r>
              <a:rPr lang="de-DE" sz="3200" dirty="0" smtClean="0"/>
              <a:t>will 1.9 Mrd. durch Maßnahmen im Bereich Betrugsbekämpfung und Bekämpfung der aggressiven Steuerplanung aufbringen.</a:t>
            </a:r>
          </a:p>
          <a:p>
            <a:r>
              <a:rPr lang="de-DE" sz="3400" dirty="0" smtClean="0"/>
              <a:t>EU, spricht von 1 Billion </a:t>
            </a:r>
            <a:r>
              <a:rPr lang="de-DE" sz="3400" dirty="0" err="1" smtClean="0"/>
              <a:t>Einnahmenentgang</a:t>
            </a:r>
            <a:endParaRPr lang="de-DE" sz="3400" dirty="0" smtClean="0"/>
          </a:p>
          <a:p>
            <a:pPr lvl="1"/>
            <a:r>
              <a:rPr lang="de-DE" sz="3200" dirty="0" smtClean="0"/>
              <a:t>Österreichs Anteil an der Europäischen Volkswirtschaft rd. 2.4% - eine logische Einschätzung</a:t>
            </a:r>
          </a:p>
          <a:p>
            <a:pPr lvl="1"/>
            <a:endParaRPr lang="de-DE" sz="3400" dirty="0" smtClean="0"/>
          </a:p>
          <a:p>
            <a:pPr lvl="1"/>
            <a:endParaRPr lang="de-DE" sz="3400" dirty="0" smtClean="0"/>
          </a:p>
          <a:p>
            <a:pPr lvl="1"/>
            <a:endParaRPr lang="de-DE" sz="3400" dirty="0"/>
          </a:p>
        </p:txBody>
      </p:sp>
    </p:spTree>
    <p:extLst>
      <p:ext uri="{BB962C8B-B14F-4D97-AF65-F5344CB8AC3E}">
        <p14:creationId xmlns:p14="http://schemas.microsoft.com/office/powerpoint/2010/main" val="49393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Von Mythen zu Konkreten Zahlen</a:t>
            </a:r>
            <a:endParaRPr lang="en-GB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z="3600" dirty="0" smtClean="0"/>
              <a:t>EU:</a:t>
            </a:r>
          </a:p>
          <a:p>
            <a:pPr lvl="1"/>
            <a:r>
              <a:rPr lang="de-DE" sz="3400" dirty="0" smtClean="0"/>
              <a:t>Die Billion wurde von einem britischen Blogger – Richard Murphy, TJN,  im Auftrag der sozialdemokratischen Fraktion im EP ermittelt. Diente als Grundlage für die Resolution des EP an Kommission und Rat mehr gegen diese Phänomene zu tun (2013)</a:t>
            </a:r>
          </a:p>
          <a:p>
            <a:pPr lvl="1"/>
            <a:r>
              <a:rPr lang="de-DE" sz="3400" dirty="0" smtClean="0"/>
              <a:t>Methode der Ermittlung? Man nehme die Schätzung von Friedrich Schneider (JKU) zur Schwarzarbeit, multipliziere mit der Zahl 2 und füge EURO 150 Mrd. aus den geglaubten Verlusten auf Grund aggressiver Steuerplanung hinzu.</a:t>
            </a:r>
          </a:p>
          <a:p>
            <a:pPr lvl="1"/>
            <a:r>
              <a:rPr lang="de-DE" sz="3400" dirty="0" smtClean="0"/>
              <a:t>Gabriel </a:t>
            </a:r>
            <a:r>
              <a:rPr lang="de-DE" sz="3400" dirty="0" err="1" smtClean="0"/>
              <a:t>Zucman</a:t>
            </a:r>
            <a:r>
              <a:rPr lang="de-DE" sz="3400" dirty="0" smtClean="0"/>
              <a:t> (LSE) schätzt 200 Mrd. Entfall aus Steuerplanung</a:t>
            </a:r>
            <a:endParaRPr lang="de-DE" sz="3200" dirty="0" smtClean="0"/>
          </a:p>
          <a:p>
            <a:pPr lvl="1"/>
            <a:endParaRPr lang="de-DE" sz="3400" dirty="0" smtClean="0"/>
          </a:p>
          <a:p>
            <a:pPr lvl="1"/>
            <a:endParaRPr lang="de-DE" sz="3400" dirty="0" smtClean="0"/>
          </a:p>
          <a:p>
            <a:pPr lvl="1"/>
            <a:endParaRPr lang="de-DE" sz="3400" dirty="0"/>
          </a:p>
        </p:txBody>
      </p:sp>
    </p:spTree>
    <p:extLst>
      <p:ext uri="{BB962C8B-B14F-4D97-AF65-F5344CB8AC3E}">
        <p14:creationId xmlns:p14="http://schemas.microsoft.com/office/powerpoint/2010/main" val="399482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Von Mythen zu Konkreten Zahlen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sz="3600" dirty="0" smtClean="0"/>
              <a:t>Tatsächliche Ermittlungen (2014)</a:t>
            </a:r>
          </a:p>
          <a:p>
            <a:pPr lvl="1"/>
            <a:r>
              <a:rPr lang="de-DE" sz="3400" dirty="0" smtClean="0"/>
              <a:t>RH (</a:t>
            </a:r>
            <a:r>
              <a:rPr lang="de-DE" sz="3400" dirty="0" err="1" smtClean="0"/>
              <a:t>Nl</a:t>
            </a:r>
            <a:r>
              <a:rPr lang="de-DE" sz="3400" dirty="0" smtClean="0"/>
              <a:t>)</a:t>
            </a:r>
            <a:r>
              <a:rPr lang="de-DE" sz="3400" dirty="0" err="1" smtClean="0"/>
              <a:t>Algemene</a:t>
            </a:r>
            <a:r>
              <a:rPr lang="de-DE" sz="3400" dirty="0" smtClean="0"/>
              <a:t> </a:t>
            </a:r>
            <a:r>
              <a:rPr lang="de-DE" sz="3400" dirty="0" err="1" smtClean="0"/>
              <a:t>Rekenkamer</a:t>
            </a:r>
            <a:r>
              <a:rPr lang="de-DE" sz="3400" dirty="0" smtClean="0"/>
              <a:t> (</a:t>
            </a:r>
            <a:r>
              <a:rPr lang="de-DE" sz="3400" dirty="0" err="1" smtClean="0"/>
              <a:t>Groepsrentebox</a:t>
            </a:r>
            <a:r>
              <a:rPr lang="de-DE" sz="3400" dirty="0" smtClean="0"/>
              <a:t>)</a:t>
            </a:r>
          </a:p>
          <a:p>
            <a:pPr lvl="2"/>
            <a:r>
              <a:rPr lang="de-DE" sz="3200" dirty="0" smtClean="0"/>
              <a:t>Lizenzen Zufluss Gesamt 18 Mrd.	</a:t>
            </a:r>
          </a:p>
          <a:p>
            <a:pPr lvl="2"/>
            <a:r>
              <a:rPr lang="de-DE" sz="3200" dirty="0" smtClean="0"/>
              <a:t>Zinsen Zufluss EU 22 Mrd. (Nicht EU 7.5 Mrd.)</a:t>
            </a:r>
          </a:p>
          <a:p>
            <a:pPr lvl="2"/>
            <a:r>
              <a:rPr lang="de-DE" sz="3200" dirty="0" smtClean="0"/>
              <a:t>Dividenden Zufluss EU 31 Mrd. (Nicht EU 38 Mrd.)</a:t>
            </a:r>
          </a:p>
          <a:p>
            <a:pPr lvl="1"/>
            <a:r>
              <a:rPr lang="de-DE" sz="3400" dirty="0" smtClean="0"/>
              <a:t>Totales Ausfallsrisiko für die EU Mitgliedstaaten rd. 25% von 40 Mrd. ist 10 Mrd. </a:t>
            </a:r>
          </a:p>
          <a:p>
            <a:pPr lvl="1"/>
            <a:r>
              <a:rPr lang="de-DE" sz="3400" dirty="0" smtClean="0"/>
              <a:t>Marktanteil der </a:t>
            </a:r>
            <a:r>
              <a:rPr lang="de-DE" sz="3400" dirty="0" err="1" smtClean="0"/>
              <a:t>Nl</a:t>
            </a:r>
            <a:r>
              <a:rPr lang="de-DE" sz="3400" dirty="0" smtClean="0"/>
              <a:t> verglichen zu Belgien und Luxemburg rd. 70%, das heißt die gesamten  Ausfälle können inkl. aller Staaten max. 20 Mrd. sein – nie 150 Mrd. – nie 200 Mrd. </a:t>
            </a:r>
          </a:p>
          <a:p>
            <a:pPr lvl="2"/>
            <a:endParaRPr lang="de-DE" sz="3200" dirty="0" smtClean="0"/>
          </a:p>
          <a:p>
            <a:pPr lvl="1"/>
            <a:endParaRPr lang="de-DE" sz="3400" dirty="0" smtClean="0"/>
          </a:p>
          <a:p>
            <a:pPr lvl="1"/>
            <a:endParaRPr lang="de-DE" sz="3400" dirty="0"/>
          </a:p>
        </p:txBody>
      </p:sp>
    </p:spTree>
    <p:extLst>
      <p:ext uri="{BB962C8B-B14F-4D97-AF65-F5344CB8AC3E}">
        <p14:creationId xmlns:p14="http://schemas.microsoft.com/office/powerpoint/2010/main" val="34497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BEPS und sonstige Maßnahmen</a:t>
            </a:r>
            <a:endParaRPr lang="en-GB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sz="3600" dirty="0" smtClean="0"/>
              <a:t>Das System der EU und der OECD</a:t>
            </a:r>
          </a:p>
          <a:p>
            <a:pPr lvl="1"/>
            <a:r>
              <a:rPr lang="de-DE" sz="3400" dirty="0" smtClean="0"/>
              <a:t>Die Systeme begünstigen die Kapitalexporteure und benachteiligen die Kapitalimporteure</a:t>
            </a:r>
          </a:p>
          <a:p>
            <a:pPr lvl="2"/>
            <a:r>
              <a:rPr lang="de-DE" sz="3200" dirty="0" smtClean="0"/>
              <a:t>Dividenden, Zinsen Lizenzen und Veräußerungsgewinne besteuert der Ansässigkeitsstaat.</a:t>
            </a:r>
          </a:p>
          <a:p>
            <a:pPr lvl="1"/>
            <a:r>
              <a:rPr lang="de-DE" sz="3400" dirty="0" smtClean="0"/>
              <a:t>Österreich hat massiv von dem System profitiert</a:t>
            </a:r>
          </a:p>
          <a:p>
            <a:pPr lvl="1"/>
            <a:r>
              <a:rPr lang="de-DE" sz="3400" dirty="0" smtClean="0"/>
              <a:t>BEPS &amp; Co ist nur eine Beißordnung für die Haie untereinander</a:t>
            </a:r>
          </a:p>
          <a:p>
            <a:pPr lvl="1"/>
            <a:r>
              <a:rPr lang="de-DE" sz="3400" dirty="0" smtClean="0"/>
              <a:t>Ungarn hat auf Grund des Systems mehr Steuergut verloren, als es durch die Regionalfonds zurück bekommen hat. </a:t>
            </a:r>
          </a:p>
          <a:p>
            <a:pPr lvl="1"/>
            <a:endParaRPr lang="de-DE" sz="3400" dirty="0" smtClean="0"/>
          </a:p>
          <a:p>
            <a:pPr lvl="1"/>
            <a:endParaRPr lang="de-DE" sz="3400" dirty="0"/>
          </a:p>
        </p:txBody>
      </p:sp>
    </p:spTree>
    <p:extLst>
      <p:ext uri="{BB962C8B-B14F-4D97-AF65-F5344CB8AC3E}">
        <p14:creationId xmlns:p14="http://schemas.microsoft.com/office/powerpoint/2010/main" val="402434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tx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Betrugsbekämpfung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de-DE" sz="2800" dirty="0" smtClean="0"/>
              <a:t>In der EU:</a:t>
            </a:r>
          </a:p>
          <a:p>
            <a:pPr lvl="1"/>
            <a:r>
              <a:rPr lang="de-DE" sz="2600" dirty="0" smtClean="0"/>
              <a:t>Großes Thema seit dem ECOFIN May 2008, als der österreichische Vorschlag des totalen „Reverse </a:t>
            </a:r>
            <a:r>
              <a:rPr lang="de-DE" sz="2600" dirty="0" err="1" smtClean="0"/>
              <a:t>charge</a:t>
            </a:r>
            <a:r>
              <a:rPr lang="de-DE" sz="2600" dirty="0" smtClean="0"/>
              <a:t>“ abgelehnt wurde.</a:t>
            </a:r>
          </a:p>
          <a:p>
            <a:pPr lvl="1"/>
            <a:r>
              <a:rPr lang="de-DE" sz="2600" dirty="0" smtClean="0"/>
              <a:t>Verstärkung der Zusammenarbeit, Euro </a:t>
            </a:r>
            <a:r>
              <a:rPr lang="de-DE" sz="2600" dirty="0" err="1" smtClean="0"/>
              <a:t>Fisc</a:t>
            </a:r>
            <a:endParaRPr lang="de-DE" sz="2600" dirty="0" smtClean="0"/>
          </a:p>
          <a:p>
            <a:pPr lvl="1"/>
            <a:r>
              <a:rPr lang="de-DE" sz="2600" dirty="0" smtClean="0"/>
              <a:t>VO 904/2010 Umsatzsteuer</a:t>
            </a:r>
          </a:p>
          <a:p>
            <a:pPr lvl="1"/>
            <a:r>
              <a:rPr lang="de-DE" sz="2600" dirty="0" err="1" smtClean="0"/>
              <a:t>Schengenabkommen</a:t>
            </a:r>
            <a:endParaRPr lang="de-DE" sz="2600" dirty="0" smtClean="0"/>
          </a:p>
          <a:p>
            <a:pPr lvl="1"/>
            <a:r>
              <a:rPr lang="de-DE" sz="2600" dirty="0" smtClean="0"/>
              <a:t>Zusammenarbeit Zoll (Seit Protokoll 11 des EWR Abkommens)</a:t>
            </a:r>
          </a:p>
          <a:p>
            <a:pPr lvl="1"/>
            <a:r>
              <a:rPr lang="de-DE" sz="2600" dirty="0" smtClean="0"/>
              <a:t>Richtlinie 2011/16 EU – Joint Audits</a:t>
            </a:r>
          </a:p>
          <a:p>
            <a:pPr lvl="1"/>
            <a:endParaRPr lang="de-DE" sz="2600" dirty="0" smtClean="0"/>
          </a:p>
        </p:txBody>
      </p:sp>
    </p:spTree>
    <p:extLst>
      <p:ext uri="{BB962C8B-B14F-4D97-AF65-F5344CB8AC3E}">
        <p14:creationId xmlns:p14="http://schemas.microsoft.com/office/powerpoint/2010/main" val="66742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tx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Praktische Auswirkungen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de-DE" sz="2800" dirty="0" smtClean="0"/>
              <a:t>Die Zusammenarbeit findet nicht immer zur Zufriedenheit statt.</a:t>
            </a:r>
          </a:p>
          <a:p>
            <a:pPr lvl="1"/>
            <a:r>
              <a:rPr lang="de-DE" sz="2600" dirty="0" smtClean="0"/>
              <a:t>Abfragen nach Art 7 904/2010 sollten in 3 Monaten beantwortet werden. </a:t>
            </a:r>
          </a:p>
          <a:p>
            <a:pPr lvl="2"/>
            <a:r>
              <a:rPr lang="de-DE" sz="2400" dirty="0" smtClean="0"/>
              <a:t>Manchmal keine Antwort – manchmal erst nach 6 Monaten</a:t>
            </a:r>
          </a:p>
          <a:p>
            <a:pPr lvl="2"/>
            <a:r>
              <a:rPr lang="de-DE" sz="2400" dirty="0" smtClean="0"/>
              <a:t>Fristgerecht eher die Ausnahme.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412248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tx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Grundsätzliche Probleme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75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de-DE" sz="2800" dirty="0" smtClean="0"/>
              <a:t>Die Maßnahmen des Staates sind richtig</a:t>
            </a:r>
          </a:p>
          <a:p>
            <a:pPr lvl="1"/>
            <a:r>
              <a:rPr lang="de-DE" sz="2600" dirty="0" err="1" smtClean="0"/>
              <a:t>Einschaurecht</a:t>
            </a:r>
            <a:r>
              <a:rPr lang="de-DE" sz="2600" dirty="0" smtClean="0"/>
              <a:t> in Bankkonten, in Ordnung. Andere Staaten haben automatische Meldepflichten der Banken hinsichtlich Eröffnung eine Kontos, Stand am Jahresende und Meldung der Zinsen.</a:t>
            </a:r>
          </a:p>
          <a:p>
            <a:pPr lvl="1"/>
            <a:r>
              <a:rPr lang="de-DE" sz="2600" dirty="0" smtClean="0"/>
              <a:t>Auch alle übrigen Maßnahmen wie Registrierkassenpflicht samt elektronischer Manipulationssperre</a:t>
            </a:r>
          </a:p>
          <a:p>
            <a:pPr lvl="1"/>
            <a:r>
              <a:rPr lang="de-DE" sz="2600" dirty="0" smtClean="0"/>
              <a:t>Auch die Abnahme von „</a:t>
            </a:r>
            <a:r>
              <a:rPr lang="de-DE" sz="2600" dirty="0" err="1" smtClean="0"/>
              <a:t>fingerprints</a:t>
            </a:r>
            <a:r>
              <a:rPr lang="de-DE" sz="2600" dirty="0" smtClean="0"/>
              <a:t>“, Problem der Aufregung ist, dass die Bürger meinen es kommt die totale Überwachung. In andern Staaten ist das Strafrecht vom Finanzstrafrecht nicht unterschiedlich geregelt. </a:t>
            </a:r>
          </a:p>
        </p:txBody>
      </p:sp>
    </p:spTree>
    <p:extLst>
      <p:ext uri="{BB962C8B-B14F-4D97-AF65-F5344CB8AC3E}">
        <p14:creationId xmlns:p14="http://schemas.microsoft.com/office/powerpoint/2010/main" val="139210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tx2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Grundsätzliche Probleme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de-DE" sz="2800" dirty="0" smtClean="0"/>
              <a:t>Kernproblem sind die Übertreibungen und Mythen</a:t>
            </a:r>
          </a:p>
          <a:p>
            <a:pPr lvl="1"/>
            <a:r>
              <a:rPr lang="de-DE" sz="2600" dirty="0" smtClean="0"/>
              <a:t>Die Betrugsbekämpfer lieben die Unterlegung ihrer eigenen Berechtigung durch Mythenbildungen. </a:t>
            </a:r>
            <a:endParaRPr lang="de-DE" sz="2600" dirty="0"/>
          </a:p>
          <a:p>
            <a:pPr lvl="1"/>
            <a:r>
              <a:rPr lang="de-DE" sz="2600" dirty="0" smtClean="0"/>
              <a:t>Die Folgen sind völlige Übertreibungen durch Schlagwörter wie Karussellbetrug, Versandhandel etc. </a:t>
            </a:r>
          </a:p>
          <a:p>
            <a:pPr lvl="1"/>
            <a:r>
              <a:rPr lang="de-DE" sz="2600" dirty="0" smtClean="0"/>
              <a:t>Die weitere Folge ist, dass in den Verfahren derart übertrieben wird, dass es zu Feststellungen kommt, die jenseits rechtsstaatlicher  Grundsätze anzusiedeln sind.  </a:t>
            </a:r>
            <a:endParaRPr lang="en-GB" sz="2600" dirty="0" smtClean="0"/>
          </a:p>
        </p:txBody>
      </p:sp>
    </p:spTree>
    <p:extLst>
      <p:ext uri="{BB962C8B-B14F-4D97-AF65-F5344CB8AC3E}">
        <p14:creationId xmlns:p14="http://schemas.microsoft.com/office/powerpoint/2010/main" val="3132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ttiertes Gla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TC104033921[[fn=Damast]]</Template>
  <TotalTime>0</TotalTime>
  <Words>699</Words>
  <Application>Microsoft Office PowerPoint</Application>
  <PresentationFormat>Breitbild</PresentationFormat>
  <Paragraphs>75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Arial</vt:lpstr>
      <vt:lpstr>Bookman Old Style</vt:lpstr>
      <vt:lpstr>Rockwell</vt:lpstr>
      <vt:lpstr>Damask</vt:lpstr>
      <vt:lpstr>BetrugsBekämpfung AgGressive SteuerPlanung</vt:lpstr>
      <vt:lpstr>Von Mythen zu konkreten Zahlen</vt:lpstr>
      <vt:lpstr>Von Mythen zu Konkreten Zahlen</vt:lpstr>
      <vt:lpstr>Von Mythen zu Konkreten Zahlen</vt:lpstr>
      <vt:lpstr>BEPS und sonstige Maßnahmen</vt:lpstr>
      <vt:lpstr>Betrugsbekämpfung</vt:lpstr>
      <vt:lpstr>Praktische Auswirkungen</vt:lpstr>
      <vt:lpstr>Grundsätzliche Probleme</vt:lpstr>
      <vt:lpstr>Grundsätzliche Probleme</vt:lpstr>
      <vt:lpstr>Beispiele</vt:lpstr>
      <vt:lpstr>Beispiele</vt:lpstr>
      <vt:lpstr>FAzit</vt:lpstr>
      <vt:lpstr>Schluss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Steuern - Staatshaushalt</dc:title>
  <dc:creator>Gottfried Schellmann</dc:creator>
  <cp:lastModifiedBy>Gottfried Schellmann</cp:lastModifiedBy>
  <cp:revision>57</cp:revision>
  <dcterms:created xsi:type="dcterms:W3CDTF">2014-10-10T10:34:42Z</dcterms:created>
  <dcterms:modified xsi:type="dcterms:W3CDTF">2015-06-03T12:13:20Z</dcterms:modified>
</cp:coreProperties>
</file>