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60"/>
  </p:notesMasterIdLst>
  <p:sldIdLst>
    <p:sldId id="256" r:id="rId2"/>
    <p:sldId id="257" r:id="rId3"/>
    <p:sldId id="334" r:id="rId4"/>
    <p:sldId id="307" r:id="rId5"/>
    <p:sldId id="308" r:id="rId6"/>
    <p:sldId id="309" r:id="rId7"/>
    <p:sldId id="310" r:id="rId8"/>
    <p:sldId id="357" r:id="rId9"/>
    <p:sldId id="311" r:id="rId10"/>
    <p:sldId id="312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13" r:id="rId19"/>
    <p:sldId id="314" r:id="rId20"/>
    <p:sldId id="372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00" r:id="rId29"/>
    <p:sldId id="322" r:id="rId30"/>
    <p:sldId id="330" r:id="rId31"/>
    <p:sldId id="331" r:id="rId32"/>
    <p:sldId id="332" r:id="rId33"/>
    <p:sldId id="323" r:id="rId34"/>
    <p:sldId id="324" r:id="rId35"/>
    <p:sldId id="325" r:id="rId36"/>
    <p:sldId id="326" r:id="rId37"/>
    <p:sldId id="327" r:id="rId38"/>
    <p:sldId id="328" r:id="rId39"/>
    <p:sldId id="329" r:id="rId40"/>
    <p:sldId id="341" r:id="rId41"/>
    <p:sldId id="343" r:id="rId42"/>
    <p:sldId id="366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4" r:id="rId53"/>
    <p:sldId id="371" r:id="rId54"/>
    <p:sldId id="356" r:id="rId55"/>
    <p:sldId id="368" r:id="rId56"/>
    <p:sldId id="278" r:id="rId57"/>
    <p:sldId id="370" r:id="rId58"/>
    <p:sldId id="367" r:id="rId5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DCE8"/>
    <a:srgbClr val="FFFFFF"/>
    <a:srgbClr val="FCF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4660"/>
  </p:normalViewPr>
  <p:slideViewPr>
    <p:cSldViewPr>
      <p:cViewPr>
        <p:scale>
          <a:sx n="119" d="100"/>
          <a:sy n="119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0EFB9-9BEE-4256-9860-575737727526}" type="datetimeFigureOut">
              <a:rPr lang="de-AT" smtClean="0"/>
              <a:t>23.04.2013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09EDE-E055-4998-8340-2184A31EDAE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7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0212" y="1844675"/>
            <a:ext cx="8283575" cy="64822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0212" y="2636912"/>
            <a:ext cx="8283575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14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936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954" y="4851136"/>
            <a:ext cx="8283574" cy="1362075"/>
          </a:xfrm>
        </p:spPr>
        <p:txBody>
          <a:bodyPr anchor="t"/>
          <a:lstStyle>
            <a:lvl1pPr algn="l">
              <a:defRPr sz="24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0212" y="4041775"/>
            <a:ext cx="8283575" cy="827385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7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0213" y="1844675"/>
            <a:ext cx="4065587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44676"/>
            <a:ext cx="4065588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55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0213" y="1844675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0213" y="2564904"/>
            <a:ext cx="4040188" cy="3672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96774" y="1844675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64904"/>
            <a:ext cx="4041775" cy="36723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80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526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00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5538"/>
            <a:ext cx="8256588" cy="57467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844676"/>
            <a:ext cx="5111750" cy="4281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30214" y="1844676"/>
            <a:ext cx="3035300" cy="4281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01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4869160"/>
            <a:ext cx="54864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125538"/>
            <a:ext cx="5486400" cy="37539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5432426"/>
            <a:ext cx="5486400" cy="8048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69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09926" y="1125537"/>
            <a:ext cx="8303862" cy="574675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0213" y="1844675"/>
            <a:ext cx="8283575" cy="439261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526557" y="6396248"/>
            <a:ext cx="2133600" cy="2728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332736" y="6396248"/>
            <a:ext cx="2381052" cy="2728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GB" smtClean="0"/>
              <a:t>Dr. Christian / Dr. Vaishor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430213" y="6396248"/>
            <a:ext cx="3096344" cy="272840"/>
          </a:xfrm>
          <a:prstGeom prst="rect">
            <a:avLst/>
          </a:prstGeom>
          <a:solidFill>
            <a:srgbClr val="6591B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l"/>
            <a:r>
              <a:rPr lang="de-AT" sz="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Erstellt</a:t>
            </a:r>
            <a:r>
              <a:rPr lang="de-AT" sz="800" baseline="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von:</a:t>
            </a:r>
            <a:endParaRPr lang="de-AT" sz="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9" name="Picture 35" descr="Logo_FB_TaxManagement_PPT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5738"/>
            <a:ext cx="6699600" cy="814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08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Verdana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63" indent="-271463" algn="l" defTabSz="914400" rtl="0" eaLnBrk="1" latinLnBrk="0" hangingPunct="1">
        <a:spcBef>
          <a:spcPct val="20000"/>
        </a:spcBef>
        <a:buFont typeface="Verdana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269875" algn="l" defTabSz="914400" rtl="0" eaLnBrk="1" latinLnBrk="0" hangingPunct="1">
        <a:spcBef>
          <a:spcPct val="20000"/>
        </a:spcBef>
        <a:buFont typeface="Verdana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65113" algn="l" defTabSz="914400" rtl="0" eaLnBrk="1" latinLnBrk="0" hangingPunct="1">
        <a:spcBef>
          <a:spcPct val="20000"/>
        </a:spcBef>
        <a:buFont typeface="Verdana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73150" indent="-266700" algn="l" defTabSz="914400" rtl="0" eaLnBrk="1" latinLnBrk="0" hangingPunct="1">
        <a:spcBef>
          <a:spcPct val="20000"/>
        </a:spcBef>
        <a:buFont typeface="Verdana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-Arbeitsblatt1.xlsx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-Arbeitsblatt2.xlsx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-Arbeitsblatt3.xlsx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-Arbeitsblatt4.xls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-Arbeitsblatt5.xlsx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IFRS, UGB und die Steuern</a:t>
            </a:r>
            <a:endParaRPr lang="de-AT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0212" y="2636912"/>
            <a:ext cx="8283575" cy="144016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AT" smtClean="0"/>
              <a:t>Dr. Dieter Christian, FH Campus Wien, Tax Management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AT" smtClean="0"/>
              <a:t>Dr. Markus Vaishor, KPMG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3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Abweichungen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494569"/>
              </p:ext>
            </p:extLst>
          </p:nvPr>
        </p:nvGraphicFramePr>
        <p:xfrm>
          <a:off x="1475656" y="2276872"/>
          <a:ext cx="4555232" cy="2614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736"/>
                <a:gridCol w="2415496"/>
              </a:tblGrid>
              <a:tr h="586864">
                <a:tc gridSpan="2">
                  <a:txBody>
                    <a:bodyPr/>
                    <a:lstStyle/>
                    <a:p>
                      <a:pPr algn="ctr"/>
                      <a:r>
                        <a:rPr lang="de-AT" sz="2500" dirty="0" smtClean="0"/>
                        <a:t>Auswirkungen auf den Gewinn</a:t>
                      </a:r>
                      <a:endParaRPr lang="de-AT" sz="25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dirty="0" smtClean="0"/>
                        <a:t>IFRS</a:t>
                      </a:r>
                      <a:endParaRPr lang="de-AT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dirty="0" smtClean="0"/>
                        <a:t>+ 500.000</a:t>
                      </a:r>
                      <a:endParaRPr lang="de-AT" sz="2500" dirty="0"/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dirty="0" smtClean="0"/>
                        <a:t>UGB</a:t>
                      </a:r>
                      <a:endParaRPr lang="de-AT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dirty="0" smtClean="0"/>
                        <a:t>- 100.000</a:t>
                      </a:r>
                      <a:endParaRPr lang="de-AT" sz="2500" dirty="0"/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b="0" dirty="0" smtClean="0"/>
                        <a:t>Steuerrecht</a:t>
                      </a:r>
                      <a:endParaRPr lang="de-AT" sz="2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b="0" dirty="0" smtClean="0"/>
                        <a:t>-50.000</a:t>
                      </a:r>
                      <a:endParaRPr lang="de-AT" sz="25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Nach links gekrümmter Pfeil 2"/>
          <p:cNvSpPr/>
          <p:nvPr/>
        </p:nvSpPr>
        <p:spPr>
          <a:xfrm>
            <a:off x="6156176" y="3888142"/>
            <a:ext cx="648072" cy="936104"/>
          </a:xfrm>
          <a:prstGeom prst="curved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804248" y="4033028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solidFill>
                  <a:srgbClr val="FF0000"/>
                </a:solidFill>
              </a:rPr>
              <a:t>MWR</a:t>
            </a:r>
          </a:p>
          <a:p>
            <a:pPr algn="ctr"/>
            <a:r>
              <a:rPr lang="de-AT" dirty="0" smtClean="0">
                <a:solidFill>
                  <a:srgbClr val="FF0000"/>
                </a:solidFill>
              </a:rPr>
              <a:t>+ 50.000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1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Fertigungsaufträge (IAS 11)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844675"/>
            <a:ext cx="8283575" cy="3960589"/>
          </a:xfrm>
        </p:spPr>
        <p:txBody>
          <a:bodyPr>
            <a:normAutofit fontScale="85000" lnSpcReduction="10000"/>
          </a:bodyPr>
          <a:lstStyle/>
          <a:p>
            <a:r>
              <a:rPr lang="de-AT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Teilgewinnrealisierung</a:t>
            </a:r>
            <a:r>
              <a:rPr lang="de-AT" dirty="0" smtClean="0"/>
              <a:t>, d.h.</a:t>
            </a:r>
          </a:p>
          <a:p>
            <a:pPr lvl="1">
              <a:buFont typeface="Arial" pitchFamily="34" charset="0"/>
              <a:buChar char="•"/>
            </a:pPr>
            <a:r>
              <a:rPr lang="de-AT" dirty="0" smtClean="0"/>
              <a:t>Erfassung von Auftragserlösen, Auftragskosten und Gewinn nach dem Fertigstellungsgrad</a:t>
            </a:r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r>
              <a:rPr lang="de-AT" dirty="0"/>
              <a:t>Voraussetzung:</a:t>
            </a:r>
          </a:p>
          <a:p>
            <a:pPr lvl="1">
              <a:buFont typeface="Arial" pitchFamily="34" charset="0"/>
              <a:buChar char="•"/>
            </a:pPr>
            <a:r>
              <a:rPr lang="de-AT" dirty="0"/>
              <a:t>V.a. Einbringlichkeit der Forderung gegen den Kunden</a:t>
            </a:r>
          </a:p>
          <a:p>
            <a:endParaRPr lang="de-AT" dirty="0" smtClean="0"/>
          </a:p>
          <a:p>
            <a:r>
              <a:rPr lang="de-AT" dirty="0" smtClean="0"/>
              <a:t>Auftragskosten umfassen keine</a:t>
            </a:r>
          </a:p>
          <a:p>
            <a:pPr lvl="1">
              <a:buFont typeface="Arial" pitchFamily="34" charset="0"/>
              <a:buChar char="•"/>
            </a:pPr>
            <a:r>
              <a:rPr lang="de-AT" dirty="0" smtClean="0"/>
              <a:t>Vertriebskosten</a:t>
            </a:r>
          </a:p>
          <a:p>
            <a:pPr lvl="1">
              <a:buFont typeface="Arial" pitchFamily="34" charset="0"/>
              <a:buChar char="•"/>
            </a:pPr>
            <a:r>
              <a:rPr lang="de-AT" dirty="0" smtClean="0"/>
              <a:t>Kosten der allgemeinen Verwaltung (es sei denn, sie werden erstattet)</a:t>
            </a:r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925174"/>
              </p:ext>
            </p:extLst>
          </p:nvPr>
        </p:nvGraphicFramePr>
        <p:xfrm>
          <a:off x="827584" y="2780928"/>
          <a:ext cx="7272808" cy="670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89790"/>
                <a:gridCol w="4783018"/>
              </a:tblGrid>
              <a:tr h="262828">
                <a:tc rowSpan="2">
                  <a:txBody>
                    <a:bodyPr/>
                    <a:lstStyle/>
                    <a:p>
                      <a:pPr algn="ctr"/>
                      <a:r>
                        <a:rPr lang="de-AT" sz="16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Fertigstellungsgrad</a:t>
                      </a:r>
                      <a:r>
                        <a:rPr lang="de-AT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de-AT" sz="16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=</a:t>
                      </a:r>
                      <a:endParaRPr lang="de-AT" sz="16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D3DC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b="0" dirty="0" smtClean="0"/>
                        <a:t>Bis zum 31.12.</a:t>
                      </a:r>
                      <a:r>
                        <a:rPr lang="de-AT" sz="1600" b="0" baseline="0" dirty="0" smtClean="0"/>
                        <a:t> angefallene Auftragskosten</a:t>
                      </a:r>
                      <a:endParaRPr lang="de-AT" sz="1600" b="0" dirty="0"/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CE8"/>
                    </a:solidFill>
                  </a:tcPr>
                </a:tc>
              </a:tr>
              <a:tr h="262828"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b="0" dirty="0" smtClean="0"/>
                        <a:t>Gesamte Auftragskosten</a:t>
                      </a:r>
                      <a:endParaRPr lang="de-AT" sz="1600" b="0" dirty="0"/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8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Fertigungsauftrag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22909"/>
          </a:xfrm>
        </p:spPr>
        <p:txBody>
          <a:bodyPr>
            <a:normAutofit/>
          </a:bodyPr>
          <a:lstStyle/>
          <a:p>
            <a:r>
              <a:rPr lang="de-AT" dirty="0" smtClean="0"/>
              <a:t>Auftrag zur Herstellung einer Spezialmaschine von einem Kunden mit einwandfreier Bonität</a:t>
            </a:r>
          </a:p>
          <a:p>
            <a:r>
              <a:rPr lang="de-AT" dirty="0" smtClean="0"/>
              <a:t>Dauer der Ausführung: 01.05.2012 – 31.08.2013</a:t>
            </a:r>
          </a:p>
          <a:p>
            <a:r>
              <a:rPr lang="de-AT" dirty="0"/>
              <a:t>Pauschales Entgelt: </a:t>
            </a:r>
            <a:r>
              <a:rPr lang="de-AT" dirty="0" smtClean="0"/>
              <a:t>30 </a:t>
            </a:r>
            <a:r>
              <a:rPr lang="de-AT" dirty="0"/>
              <a:t>Mio. </a:t>
            </a:r>
            <a:r>
              <a:rPr lang="de-AT" dirty="0" smtClean="0"/>
              <a:t>€</a:t>
            </a:r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619104"/>
              </p:ext>
            </p:extLst>
          </p:nvPr>
        </p:nvGraphicFramePr>
        <p:xfrm>
          <a:off x="539552" y="3573016"/>
          <a:ext cx="7992888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1101"/>
                <a:gridCol w="1523929"/>
                <a:gridCol w="1523929"/>
                <a:gridCol w="1523929"/>
              </a:tblGrid>
              <a:tr h="37084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2012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2013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Summe</a:t>
                      </a:r>
                      <a:endParaRPr lang="de-AT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Auftragskosten (IAS 11) = Herstellungskosten (UGB)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10 Mio. €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10 Mio. €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20 Mio. €</a:t>
                      </a:r>
                      <a:endParaRPr lang="de-AT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Allgemeine Verwaltungskosten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 Mio.</a:t>
                      </a:r>
                      <a:r>
                        <a:rPr lang="de-AT" baseline="0" dirty="0" smtClean="0"/>
                        <a:t> €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 Mio.</a:t>
                      </a:r>
                      <a:r>
                        <a:rPr lang="de-AT" baseline="0" dirty="0" smtClean="0"/>
                        <a:t> €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 Mio.</a:t>
                      </a:r>
                      <a:r>
                        <a:rPr lang="de-AT" baseline="0" dirty="0" smtClean="0"/>
                        <a:t> €</a:t>
                      </a:r>
                      <a:endParaRPr lang="de-AT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Vertriebskosten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 Mio.</a:t>
                      </a:r>
                      <a:r>
                        <a:rPr lang="de-AT" baseline="0" dirty="0" smtClean="0"/>
                        <a:t> €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 Mio. €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 Mio. €</a:t>
                      </a:r>
                      <a:endParaRPr lang="de-AT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39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IFRS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844675"/>
            <a:ext cx="8283575" cy="4608661"/>
          </a:xfrm>
        </p:spPr>
        <p:txBody>
          <a:bodyPr>
            <a:normAutofit/>
          </a:bodyPr>
          <a:lstStyle/>
          <a:p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Fertigstellungsgrad</a:t>
            </a:r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50 % </a:t>
            </a:r>
            <a:r>
              <a:rPr lang="de-AT" i="1" dirty="0" smtClean="0"/>
              <a:t>(10 Mio. : 20 Mio.)</a:t>
            </a:r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 smtClean="0"/>
          </a:p>
          <a:p>
            <a:endParaRPr lang="de-AT" sz="1200" dirty="0" smtClean="0"/>
          </a:p>
          <a:p>
            <a:r>
              <a:rPr lang="de-AT" dirty="0" smtClean="0"/>
              <a:t>D.h. </a:t>
            </a:r>
            <a:r>
              <a:rPr lang="de-AT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Teilgewinnrealisierung</a:t>
            </a:r>
          </a:p>
          <a:p>
            <a:pPr lvl="1">
              <a:buFont typeface="Arial" pitchFamily="34" charset="0"/>
              <a:buChar char="•"/>
            </a:pPr>
            <a:r>
              <a:rPr lang="de-AT" dirty="0" smtClean="0"/>
              <a:t>50 % der Gewinnspanne</a:t>
            </a:r>
            <a:r>
              <a:rPr lang="de-AT" sz="1500" i="1" dirty="0" smtClean="0"/>
              <a:t> </a:t>
            </a:r>
            <a:r>
              <a:rPr lang="de-AT" sz="1800" i="1" dirty="0" smtClean="0"/>
              <a:t>(vor Verwaltung und Vertrieb)</a:t>
            </a:r>
            <a:r>
              <a:rPr lang="de-AT" sz="1800" dirty="0" smtClean="0"/>
              <a:t> </a:t>
            </a:r>
            <a:r>
              <a:rPr lang="de-AT" dirty="0" smtClean="0"/>
              <a:t>bereits erfasst</a:t>
            </a:r>
          </a:p>
          <a:p>
            <a:pPr lvl="2">
              <a:buFont typeface="Arial" pitchFamily="34" charset="0"/>
              <a:buChar char="•"/>
            </a:pPr>
            <a:r>
              <a:rPr lang="de-AT" dirty="0" smtClean="0"/>
              <a:t>50 % von 10 Mio. = 5 Mio.</a:t>
            </a:r>
            <a:endParaRPr lang="de-AT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401002"/>
              </p:ext>
            </p:extLst>
          </p:nvPr>
        </p:nvGraphicFramePr>
        <p:xfrm>
          <a:off x="899592" y="2420888"/>
          <a:ext cx="7200800" cy="1051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1996"/>
                <a:gridCol w="4215676"/>
                <a:gridCol w="1221564"/>
                <a:gridCol w="1221564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Diverse Aufwendungen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10 Mio.</a:t>
                      </a:r>
                      <a:endParaRPr kumimoji="0" lang="de-AT" sz="1700" b="1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Verwaltungs-</a:t>
                      </a:r>
                      <a:r>
                        <a:rPr kumimoji="0" lang="de-AT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und Vertriebsaufwand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Mio.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Geld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12 Mio.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642015"/>
              </p:ext>
            </p:extLst>
          </p:nvPr>
        </p:nvGraphicFramePr>
        <p:xfrm>
          <a:off x="899592" y="3717032"/>
          <a:ext cx="7200800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1996"/>
                <a:gridCol w="4215676"/>
                <a:gridCol w="1221564"/>
                <a:gridCol w="1221564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Forderungen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Mio.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Umsatzerlöse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1" dirty="0" smtClean="0">
                          <a:solidFill>
                            <a:srgbClr val="FFC000"/>
                          </a:solidFill>
                        </a:rPr>
                        <a:t>15 Mio.</a:t>
                      </a:r>
                      <a:endParaRPr lang="de-AT" sz="17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3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 smtClean="0"/>
              <a:t>Langfristige Auftragsfertigung (§ 206 Abs. 3 UGB)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dirty="0" smtClean="0"/>
          </a:p>
          <a:p>
            <a:r>
              <a:rPr lang="de-AT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Keine</a:t>
            </a:r>
            <a:r>
              <a:rPr lang="de-AT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Teilgewinnrealisierung zulässig!</a:t>
            </a:r>
          </a:p>
          <a:p>
            <a:endParaRPr lang="de-AT" dirty="0">
              <a:solidFill>
                <a:srgbClr val="FFC000"/>
              </a:solidFill>
            </a:endParaRPr>
          </a:p>
          <a:p>
            <a:r>
              <a:rPr lang="de-A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Aktivierungswahlrecht</a:t>
            </a:r>
            <a:r>
              <a:rPr lang="de-AT" dirty="0" smtClean="0">
                <a:solidFill>
                  <a:srgbClr val="FFC000"/>
                </a:solidFill>
              </a:rPr>
              <a:t> </a:t>
            </a:r>
            <a:r>
              <a:rPr lang="de-AT" dirty="0" smtClean="0"/>
              <a:t>für Verwaltungs- und Vertriebskosten, wenn</a:t>
            </a:r>
            <a:endParaRPr lang="de-AT" dirty="0"/>
          </a:p>
          <a:p>
            <a:pPr lvl="1">
              <a:buFont typeface="Arial" pitchFamily="34" charset="0"/>
              <a:buChar char="•"/>
            </a:pPr>
            <a:r>
              <a:rPr lang="de-AT" dirty="0" smtClean="0"/>
              <a:t>Auftragsausführung &gt; 12 Monate</a:t>
            </a:r>
          </a:p>
          <a:p>
            <a:pPr lvl="1">
              <a:buFont typeface="Arial" pitchFamily="34" charset="0"/>
              <a:buChar char="•"/>
            </a:pPr>
            <a:r>
              <a:rPr lang="de-AT" dirty="0" smtClean="0"/>
              <a:t>Verlässliche Kostenrechnung</a:t>
            </a:r>
          </a:p>
          <a:p>
            <a:pPr lvl="1">
              <a:buFont typeface="Arial" pitchFamily="34" charset="0"/>
              <a:buChar char="•"/>
            </a:pPr>
            <a:r>
              <a:rPr lang="de-AT" dirty="0" smtClean="0"/>
              <a:t>Keine drohenden Verluste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91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UGB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395117"/>
          </a:xfrm>
        </p:spPr>
        <p:txBody>
          <a:bodyPr>
            <a:normAutofit fontScale="85000" lnSpcReduction="20000"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  <a:p>
            <a:r>
              <a:rPr lang="de-AT" dirty="0" smtClean="0"/>
              <a:t>Aktivierung der Aufwendungen, um den Herstellungsvorgang erfolgsneutral darzustellen</a:t>
            </a:r>
          </a:p>
          <a:p>
            <a:endParaRPr lang="de-AT" dirty="0" smtClean="0"/>
          </a:p>
          <a:p>
            <a:r>
              <a:rPr lang="de-AT" dirty="0" smtClean="0"/>
              <a:t>Annahme</a:t>
            </a:r>
            <a:r>
              <a:rPr lang="de-AT" dirty="0"/>
              <a:t>: </a:t>
            </a:r>
            <a:r>
              <a:rPr lang="de-AT" dirty="0" smtClean="0"/>
              <a:t>XY-AG wählt höchstmöglichen Wertansatz</a:t>
            </a:r>
            <a:endParaRPr lang="de-AT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437575"/>
              </p:ext>
            </p:extLst>
          </p:nvPr>
        </p:nvGraphicFramePr>
        <p:xfrm>
          <a:off x="899592" y="2060848"/>
          <a:ext cx="7272808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416"/>
                <a:gridCol w="4257832"/>
                <a:gridCol w="1233780"/>
                <a:gridCol w="1233780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Aufwand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Mio.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Geld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12 Mio.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042644"/>
              </p:ext>
            </p:extLst>
          </p:nvPr>
        </p:nvGraphicFramePr>
        <p:xfrm>
          <a:off x="899592" y="3140968"/>
          <a:ext cx="7272808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416"/>
                <a:gridCol w="4257832"/>
                <a:gridCol w="1233780"/>
                <a:gridCol w="1233780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Noch nicht abrechenbare Leistungen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Mio.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Bestandsveränderungen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12 Mio.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6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Steuerrecht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79388">
              <a:buFont typeface="Arial" pitchFamily="34" charset="0"/>
              <a:buChar char="•"/>
            </a:pPr>
            <a:r>
              <a:rPr lang="de-AT" dirty="0" smtClean="0"/>
              <a:t>Grundsätzlich </a:t>
            </a:r>
            <a:r>
              <a:rPr lang="de-AT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Maßgeblichkeitsprinzip</a:t>
            </a:r>
            <a:r>
              <a:rPr lang="de-AT" dirty="0" smtClean="0"/>
              <a:t>, d.h. auch steuerlich Aktivierung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de-AT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Verwaltungs- und Vertriebsgemeinkosten </a:t>
            </a:r>
            <a:r>
              <a:rPr lang="de-AT" dirty="0" smtClean="0"/>
              <a:t>gehören jedoch </a:t>
            </a:r>
            <a:r>
              <a:rPr lang="de-AT" b="1" dirty="0" smtClean="0">
                <a:solidFill>
                  <a:srgbClr val="FF0000"/>
                </a:solidFill>
              </a:rPr>
              <a:t>nicht</a:t>
            </a:r>
            <a:r>
              <a:rPr lang="de-AT" dirty="0" smtClean="0"/>
              <a:t> zum </a:t>
            </a:r>
            <a:r>
              <a:rPr lang="de-AT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steuerlichen Herstellungskostenbegriff 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de-AT" dirty="0" smtClean="0"/>
              <a:t>Aufwand aus laufenden Kosten bleibt gleich 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de-AT" dirty="0" smtClean="0"/>
              <a:t>Ertrag aus Bestandsveränderung beträgt steuerlich nur 10 Mio. €, d.h. MWR -2 Mio. €</a:t>
            </a:r>
          </a:p>
          <a:p>
            <a:endParaRPr lang="de-AT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3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Abweichungen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019843"/>
              </p:ext>
            </p:extLst>
          </p:nvPr>
        </p:nvGraphicFramePr>
        <p:xfrm>
          <a:off x="1619672" y="2276872"/>
          <a:ext cx="4555232" cy="2614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736"/>
                <a:gridCol w="2415496"/>
              </a:tblGrid>
              <a:tr h="586864">
                <a:tc gridSpan="2">
                  <a:txBody>
                    <a:bodyPr/>
                    <a:lstStyle/>
                    <a:p>
                      <a:pPr algn="ctr"/>
                      <a:r>
                        <a:rPr lang="de-AT" sz="2500" dirty="0" smtClean="0"/>
                        <a:t>Auswirkungen auf den Gewinn</a:t>
                      </a:r>
                      <a:endParaRPr lang="de-AT" sz="25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dirty="0" smtClean="0"/>
                        <a:t>IFRS</a:t>
                      </a:r>
                      <a:endParaRPr lang="de-AT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dirty="0" smtClean="0"/>
                        <a:t>+ 3 Mio. €</a:t>
                      </a:r>
                      <a:endParaRPr lang="de-AT" sz="2500" dirty="0"/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dirty="0" smtClean="0"/>
                        <a:t>UGB</a:t>
                      </a:r>
                      <a:endParaRPr lang="de-AT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dirty="0" smtClean="0"/>
                        <a:t>0 €</a:t>
                      </a:r>
                      <a:endParaRPr lang="de-AT" sz="2500" dirty="0"/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b="0" dirty="0" smtClean="0"/>
                        <a:t>Steuerrecht</a:t>
                      </a:r>
                      <a:endParaRPr lang="de-AT" sz="2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b="0" dirty="0" smtClean="0"/>
                        <a:t>- 2 Mio. €</a:t>
                      </a:r>
                      <a:endParaRPr lang="de-AT" sz="25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Nach links gekrümmter Pfeil 4"/>
          <p:cNvSpPr/>
          <p:nvPr/>
        </p:nvSpPr>
        <p:spPr>
          <a:xfrm>
            <a:off x="6300192" y="3888142"/>
            <a:ext cx="648072" cy="936104"/>
          </a:xfrm>
          <a:prstGeom prst="curved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804248" y="4033028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solidFill>
                  <a:srgbClr val="FF0000"/>
                </a:solidFill>
              </a:rPr>
              <a:t>MWR</a:t>
            </a:r>
          </a:p>
          <a:p>
            <a:pPr algn="ctr"/>
            <a:r>
              <a:rPr lang="de-AT" dirty="0" smtClean="0">
                <a:solidFill>
                  <a:srgbClr val="FF0000"/>
                </a:solidFill>
              </a:rPr>
              <a:t>- 2 Mio.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79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Selbst erstelltes immaterielles Vermögen (IAS 38)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2 Phasen des Herstellungsvorgangs eines jeden immateriellen Vermögenswertes:</a:t>
            </a:r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417055"/>
              </p:ext>
            </p:extLst>
          </p:nvPr>
        </p:nvGraphicFramePr>
        <p:xfrm>
          <a:off x="683568" y="3429000"/>
          <a:ext cx="7483802" cy="1554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63" name="Arbeitsblatt" r:id="rId4" imgW="6648512" imgH="1381050" progId="Excel.Sheet.12">
                  <p:embed/>
                </p:oleObj>
              </mc:Choice>
              <mc:Fallback>
                <p:oleObj name="Arbeitsblatt" r:id="rId4" imgW="6648512" imgH="1381050" progId="Excel.Sheet.12">
                  <p:embed/>
                  <p:pic>
                    <p:nvPicPr>
                      <p:cNvPr id="0" name="Picture 4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429000"/>
                        <a:ext cx="7483802" cy="15546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Aktivierungskriterien für Entwicklungskosten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772816"/>
            <a:ext cx="8686800" cy="4464496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Technische Machbarkeit der Fertigstellung des Vermögenswerts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Absicht der Fertigstellung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Fähigkeit, den Vermögenswert zu verkaufen bzw. zu nutzen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Darlegung, wie der Vermögenswert wahrscheinliche künftige wirtschaftliche Vorteile generieren wird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Verfügbarkeit adäquater technischer, finanzieller und sonstiger Ressourcen, um die Entwicklung abzuschließen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Verlässliche Ermittelbarkeit der Entwicklungskosten</a:t>
            </a:r>
          </a:p>
          <a:p>
            <a:endParaRPr lang="de-AT" dirty="0"/>
          </a:p>
          <a:p>
            <a:r>
              <a:rPr lang="de-AT" dirty="0" smtClean="0"/>
              <a:t>Kriterien sind </a:t>
            </a:r>
            <a:r>
              <a:rPr lang="de-A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kumulativ</a:t>
            </a:r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dirty="0" smtClean="0"/>
              <a:t>zu erfüllen.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Finanzdaten der XY-AG für 2012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dirty="0" smtClean="0"/>
          </a:p>
          <a:p>
            <a:endParaRPr lang="de-AT" sz="1200" dirty="0" smtClean="0"/>
          </a:p>
          <a:p>
            <a:endParaRPr lang="de-AT" sz="1200" dirty="0"/>
          </a:p>
          <a:p>
            <a:endParaRPr lang="de-AT" sz="1200" dirty="0" smtClean="0"/>
          </a:p>
          <a:p>
            <a:endParaRPr lang="de-AT" sz="1200" dirty="0" smtClean="0"/>
          </a:p>
          <a:p>
            <a:endParaRPr lang="de-AT" dirty="0" smtClean="0">
              <a:latin typeface="+mj-lt"/>
              <a:ea typeface="+mj-ea"/>
              <a:cs typeface="+mj-cs"/>
            </a:endParaRPr>
          </a:p>
          <a:p>
            <a:endParaRPr lang="de-AT" dirty="0">
              <a:latin typeface="+mj-lt"/>
              <a:ea typeface="+mj-ea"/>
              <a:cs typeface="+mj-cs"/>
            </a:endParaRPr>
          </a:p>
          <a:p>
            <a:endParaRPr lang="de-AT" dirty="0" smtClean="0">
              <a:latin typeface="+mj-lt"/>
              <a:ea typeface="+mj-ea"/>
              <a:cs typeface="+mj-cs"/>
            </a:endParaRPr>
          </a:p>
          <a:p>
            <a:endParaRPr lang="de-AT" sz="800" dirty="0">
              <a:latin typeface="+mj-lt"/>
              <a:ea typeface="+mj-ea"/>
              <a:cs typeface="+mj-cs"/>
            </a:endParaRPr>
          </a:p>
          <a:p>
            <a:pPr algn="ctr"/>
            <a:r>
              <a:rPr lang="de-A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Ursachen für die Abweichungen?</a:t>
            </a:r>
            <a:endParaRPr lang="de-A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961970"/>
              </p:ext>
            </p:extLst>
          </p:nvPr>
        </p:nvGraphicFramePr>
        <p:xfrm>
          <a:off x="1547664" y="2492896"/>
          <a:ext cx="6096000" cy="14833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Jahresgewinn 2012</a:t>
                      </a:r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nach</a:t>
                      </a:r>
                      <a:r>
                        <a:rPr lang="de-AT" baseline="0" dirty="0" smtClean="0"/>
                        <a:t> IFRS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25.090.000 €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nach UGB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16.450.000 €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nach Steuerrecht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20.000.000 €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11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Selbst erstelltes immaterielles Vermögen (IAS 38)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Jedoch:</a:t>
            </a:r>
            <a:r>
              <a:rPr lang="de-AT" dirty="0" smtClean="0">
                <a:solidFill>
                  <a:srgbClr val="00B0F0"/>
                </a:solidFill>
              </a:rPr>
              <a:t> </a:t>
            </a:r>
            <a:r>
              <a:rPr lang="de-AT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Spezifisches</a:t>
            </a:r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Aktivierungsverbot</a:t>
            </a:r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dirty="0" smtClean="0"/>
              <a:t>für selbst erstellte</a:t>
            </a:r>
          </a:p>
          <a:p>
            <a:pPr lvl="1">
              <a:buFont typeface="Arial" pitchFamily="34" charset="0"/>
              <a:buChar char="•"/>
            </a:pPr>
            <a:r>
              <a:rPr lang="de-AT" dirty="0" smtClean="0"/>
              <a:t>Marken</a:t>
            </a:r>
          </a:p>
          <a:p>
            <a:pPr lvl="1">
              <a:buFont typeface="Arial" pitchFamily="34" charset="0"/>
              <a:buChar char="•"/>
            </a:pPr>
            <a:r>
              <a:rPr lang="de-AT" dirty="0" smtClean="0"/>
              <a:t>Kundenlisten</a:t>
            </a:r>
          </a:p>
          <a:p>
            <a:pPr lvl="1">
              <a:buFont typeface="Arial" pitchFamily="34" charset="0"/>
              <a:buChar char="•"/>
            </a:pPr>
            <a:r>
              <a:rPr lang="de-AT" dirty="0" smtClean="0"/>
              <a:t>Druckrechte</a:t>
            </a:r>
          </a:p>
          <a:p>
            <a:pPr lvl="1">
              <a:buFont typeface="Arial" pitchFamily="34" charset="0"/>
              <a:buChar char="•"/>
            </a:pPr>
            <a:r>
              <a:rPr lang="de-AT" dirty="0" smtClean="0"/>
              <a:t>Ähnliche immaterielle Werte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3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XY-AG entwickelt eine neue Produktionstechnologie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963070"/>
          </a:xfrm>
        </p:spPr>
        <p:txBody>
          <a:bodyPr>
            <a:normAutofit/>
          </a:bodyPr>
          <a:lstStyle/>
          <a:p>
            <a:endParaRPr lang="de-AT" sz="1800" dirty="0" smtClean="0"/>
          </a:p>
          <a:p>
            <a:r>
              <a:rPr lang="de-AT" dirty="0" smtClean="0"/>
              <a:t>Jänner – April 2012: </a:t>
            </a:r>
            <a:r>
              <a:rPr lang="de-AT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Grundlagenforschung</a:t>
            </a:r>
          </a:p>
          <a:p>
            <a:endParaRPr lang="de-AT" sz="18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AT" dirty="0" smtClean="0"/>
              <a:t>Mai– Oktober 2012: </a:t>
            </a:r>
            <a:r>
              <a:rPr lang="de-A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Entwicklungsphase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AT" sz="2000" dirty="0" smtClean="0"/>
              <a:t>Anwendung der Forschungsergebnisse zur Verbesserung der Produktionsverfahren der XY-AG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AT" sz="2000" dirty="0" smtClean="0"/>
              <a:t>Erfüllung der Aktivierungskriterien ab 01.07.2012; bis dahin war der Projekterfolg ungewiss</a:t>
            </a:r>
            <a:endParaRPr lang="de-AT" sz="20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604105"/>
              </p:ext>
            </p:extLst>
          </p:nvPr>
        </p:nvGraphicFramePr>
        <p:xfrm>
          <a:off x="1043608" y="4869160"/>
          <a:ext cx="684076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18068"/>
                <a:gridCol w="2280254"/>
                <a:gridCol w="1942438"/>
              </a:tblGrid>
              <a:tr h="370840">
                <a:tc>
                  <a:txBody>
                    <a:bodyPr/>
                    <a:lstStyle/>
                    <a:p>
                      <a:r>
                        <a:rPr lang="de-AT" b="0" dirty="0" smtClean="0">
                          <a:solidFill>
                            <a:srgbClr val="00B0F0"/>
                          </a:solidFill>
                        </a:rPr>
                        <a:t>Forschungskosten</a:t>
                      </a:r>
                      <a:endParaRPr lang="de-AT" b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0" dirty="0" smtClean="0">
                          <a:solidFill>
                            <a:srgbClr val="00B0F0"/>
                          </a:solidFill>
                        </a:rPr>
                        <a:t>Jän. – April</a:t>
                      </a:r>
                      <a:endParaRPr lang="de-AT" b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="0" dirty="0" smtClean="0">
                          <a:solidFill>
                            <a:srgbClr val="00B0F0"/>
                          </a:solidFill>
                        </a:rPr>
                        <a:t>€ 500.000</a:t>
                      </a:r>
                      <a:endParaRPr lang="de-AT" b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dirty="0" smtClean="0">
                          <a:solidFill>
                            <a:srgbClr val="0070C0"/>
                          </a:solidFill>
                        </a:rPr>
                        <a:t>Entwicklungskosten</a:t>
                      </a:r>
                      <a:endParaRPr lang="de-AT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0" dirty="0" smtClean="0">
                          <a:solidFill>
                            <a:srgbClr val="0070C0"/>
                          </a:solidFill>
                        </a:rPr>
                        <a:t>Mai und</a:t>
                      </a:r>
                      <a:r>
                        <a:rPr lang="de-AT" b="0" baseline="0" dirty="0" smtClean="0">
                          <a:solidFill>
                            <a:srgbClr val="0070C0"/>
                          </a:solidFill>
                        </a:rPr>
                        <a:t> Juni</a:t>
                      </a:r>
                      <a:endParaRPr lang="de-AT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="0" dirty="0" smtClean="0">
                          <a:solidFill>
                            <a:srgbClr val="0070C0"/>
                          </a:solidFill>
                        </a:rPr>
                        <a:t>€ 200.000</a:t>
                      </a:r>
                      <a:endParaRPr lang="de-AT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dirty="0" smtClean="0">
                          <a:solidFill>
                            <a:srgbClr val="0070C0"/>
                          </a:solidFill>
                        </a:rPr>
                        <a:t>Entwicklungskosten</a:t>
                      </a:r>
                      <a:endParaRPr lang="de-AT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0" dirty="0" smtClean="0">
                          <a:solidFill>
                            <a:srgbClr val="0070C0"/>
                          </a:solidFill>
                        </a:rPr>
                        <a:t>Juli</a:t>
                      </a:r>
                      <a:r>
                        <a:rPr lang="de-AT" b="0" baseline="0" dirty="0" smtClean="0">
                          <a:solidFill>
                            <a:srgbClr val="0070C0"/>
                          </a:solidFill>
                        </a:rPr>
                        <a:t> – Oktober</a:t>
                      </a:r>
                      <a:endParaRPr lang="de-AT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="0" dirty="0" smtClean="0">
                          <a:solidFill>
                            <a:srgbClr val="0070C0"/>
                          </a:solidFill>
                        </a:rPr>
                        <a:t>€ 900.000</a:t>
                      </a:r>
                      <a:endParaRPr lang="de-AT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Lösung IFRS</a:t>
            </a:r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985846"/>
              </p:ext>
            </p:extLst>
          </p:nvPr>
        </p:nvGraphicFramePr>
        <p:xfrm>
          <a:off x="395536" y="2132856"/>
          <a:ext cx="8280919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68351"/>
                <a:gridCol w="1852129"/>
                <a:gridCol w="1476164"/>
                <a:gridCol w="2484275"/>
              </a:tblGrid>
              <a:tr h="370840">
                <a:tc>
                  <a:txBody>
                    <a:bodyPr/>
                    <a:lstStyle/>
                    <a:p>
                      <a:r>
                        <a:rPr lang="de-AT" b="0" dirty="0" smtClean="0"/>
                        <a:t>Forschungskosten</a:t>
                      </a:r>
                      <a:endParaRPr lang="de-AT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0" dirty="0" smtClean="0"/>
                        <a:t>Jän. – April</a:t>
                      </a:r>
                      <a:endParaRPr lang="de-AT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="0" dirty="0" smtClean="0"/>
                        <a:t>€ 500.000</a:t>
                      </a:r>
                      <a:endParaRPr lang="de-AT" b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0" dirty="0" smtClean="0"/>
                        <a:t>Aktivierungsverbot</a:t>
                      </a:r>
                      <a:endParaRPr lang="de-AT" b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dirty="0" smtClean="0"/>
                        <a:t>Entwicklungskosten</a:t>
                      </a:r>
                      <a:endParaRPr lang="de-AT" b="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0" dirty="0" smtClean="0"/>
                        <a:t>Mai und</a:t>
                      </a:r>
                      <a:r>
                        <a:rPr lang="de-AT" b="0" baseline="0" dirty="0" smtClean="0"/>
                        <a:t> Juni</a:t>
                      </a:r>
                      <a:endParaRPr lang="de-AT" b="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="0" dirty="0" smtClean="0"/>
                        <a:t>€ 200.000</a:t>
                      </a:r>
                      <a:endParaRPr lang="de-AT" b="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0" dirty="0" smtClean="0"/>
                        <a:t>Aktivierungsverbot</a:t>
                      </a:r>
                      <a:endParaRPr lang="de-AT" b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dirty="0" smtClean="0"/>
                        <a:t>Entwicklungskosten</a:t>
                      </a:r>
                      <a:endParaRPr lang="de-AT" b="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0" dirty="0" smtClean="0"/>
                        <a:t>Juli</a:t>
                      </a:r>
                      <a:r>
                        <a:rPr lang="de-AT" b="0" baseline="0" dirty="0" smtClean="0"/>
                        <a:t> – Oktober</a:t>
                      </a:r>
                      <a:endParaRPr lang="de-AT" b="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="0" dirty="0" smtClean="0"/>
                        <a:t>€ 900.000</a:t>
                      </a:r>
                      <a:endParaRPr lang="de-AT" b="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0" dirty="0" smtClean="0"/>
                        <a:t>Aktivierungspflicht</a:t>
                      </a:r>
                      <a:endParaRPr lang="de-AT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882383"/>
              </p:ext>
            </p:extLst>
          </p:nvPr>
        </p:nvGraphicFramePr>
        <p:xfrm>
          <a:off x="755576" y="5013176"/>
          <a:ext cx="7560841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69096"/>
                <a:gridCol w="4426459"/>
                <a:gridCol w="1282643"/>
                <a:gridCol w="1282643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Immaterielles Vermögen (Technologie)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900.000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Aktivierte Eigenleistungen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900.000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219727"/>
              </p:ext>
            </p:extLst>
          </p:nvPr>
        </p:nvGraphicFramePr>
        <p:xfrm>
          <a:off x="755576" y="3789040"/>
          <a:ext cx="7560842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69096"/>
                <a:gridCol w="4426460"/>
                <a:gridCol w="1282643"/>
                <a:gridCol w="1282643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Diverse Aufwendungen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  <a:r>
                        <a:rPr kumimoji="0" lang="de-AT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Mio.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Geld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1,6</a:t>
                      </a:r>
                      <a:r>
                        <a:rPr lang="de-AT" sz="1700" b="0" baseline="0" dirty="0" smtClean="0"/>
                        <a:t> Mio.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UGB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Aktivierungsverbot</a:t>
            </a:r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dirty="0" smtClean="0"/>
              <a:t>für selbst erstelltes immaterielles Anlagevermögen </a:t>
            </a:r>
            <a:r>
              <a:rPr lang="de-AT" sz="1800" i="1" dirty="0" smtClean="0"/>
              <a:t>(§ 197 Abs. 2)</a:t>
            </a:r>
          </a:p>
          <a:p>
            <a:endParaRPr lang="de-AT" dirty="0" smtClean="0"/>
          </a:p>
          <a:p>
            <a:r>
              <a:rPr lang="de-AT" dirty="0" smtClean="0"/>
              <a:t>Somit keine Aktivierung der Technologie</a:t>
            </a:r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966317"/>
              </p:ext>
            </p:extLst>
          </p:nvPr>
        </p:nvGraphicFramePr>
        <p:xfrm>
          <a:off x="1115616" y="4077072"/>
          <a:ext cx="6696745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3920579"/>
                <a:gridCol w="1136055"/>
                <a:gridCol w="1136055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Diverse Aufwendungen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  <a:r>
                        <a:rPr kumimoji="0" lang="de-AT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Mio.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Geld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1,6</a:t>
                      </a:r>
                      <a:r>
                        <a:rPr lang="de-AT" sz="1700" b="0" baseline="0" dirty="0" smtClean="0"/>
                        <a:t> Mio.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Steuerrecht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Aktivierungsverbot</a:t>
            </a:r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dirty="0" smtClean="0"/>
              <a:t>für nicht entgeltlich angeschaffte unkörperliche Wirtschaftsgüter des Anlagevermögens </a:t>
            </a:r>
            <a:r>
              <a:rPr lang="de-AT" sz="1800" i="1" dirty="0" smtClean="0"/>
              <a:t>(§ 4 Abs 1 EStG)</a:t>
            </a:r>
            <a:endParaRPr lang="de-AT" dirty="0" smtClean="0"/>
          </a:p>
          <a:p>
            <a:r>
              <a:rPr lang="de-AT" dirty="0" smtClean="0"/>
              <a:t>Auch steuerlich </a:t>
            </a:r>
            <a:r>
              <a:rPr lang="de-AT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keine Aktivierung </a:t>
            </a:r>
            <a:r>
              <a:rPr lang="de-AT" dirty="0" smtClean="0"/>
              <a:t>der Technologie</a:t>
            </a:r>
          </a:p>
          <a:p>
            <a:r>
              <a:rPr lang="de-AT" dirty="0" smtClean="0"/>
              <a:t>Lösung entspricht UGB, daher MWR +/- 0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Abweichungen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328261"/>
              </p:ext>
            </p:extLst>
          </p:nvPr>
        </p:nvGraphicFramePr>
        <p:xfrm>
          <a:off x="1495190" y="2348880"/>
          <a:ext cx="4555232" cy="2614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736"/>
                <a:gridCol w="2415496"/>
              </a:tblGrid>
              <a:tr h="586864">
                <a:tc gridSpan="2">
                  <a:txBody>
                    <a:bodyPr/>
                    <a:lstStyle/>
                    <a:p>
                      <a:pPr algn="ctr"/>
                      <a:r>
                        <a:rPr lang="de-AT" sz="2500" dirty="0" smtClean="0"/>
                        <a:t>Auswirkungen auf den Gewinn</a:t>
                      </a:r>
                      <a:endParaRPr lang="de-AT" sz="25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dirty="0" smtClean="0"/>
                        <a:t>IFRS</a:t>
                      </a:r>
                      <a:endParaRPr lang="de-AT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dirty="0" smtClean="0"/>
                        <a:t>- 700.000</a:t>
                      </a:r>
                      <a:endParaRPr lang="de-AT" sz="2500" dirty="0"/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dirty="0" smtClean="0"/>
                        <a:t>UGB</a:t>
                      </a:r>
                      <a:endParaRPr lang="de-AT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dirty="0" smtClean="0"/>
                        <a:t>- 1.600.000</a:t>
                      </a:r>
                      <a:endParaRPr lang="de-AT" sz="2500" dirty="0"/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b="0" dirty="0" smtClean="0"/>
                        <a:t>Steuerrecht</a:t>
                      </a:r>
                      <a:endParaRPr lang="de-AT" sz="2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b="0" dirty="0" smtClean="0"/>
                        <a:t>-1.600.000</a:t>
                      </a:r>
                      <a:endParaRPr lang="de-AT" sz="25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Nach links gekrümmter Pfeil 4"/>
          <p:cNvSpPr/>
          <p:nvPr/>
        </p:nvSpPr>
        <p:spPr>
          <a:xfrm>
            <a:off x="6192180" y="3933056"/>
            <a:ext cx="648072" cy="936104"/>
          </a:xfrm>
          <a:prstGeom prst="curved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676594" y="4077942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solidFill>
                  <a:srgbClr val="FF0000"/>
                </a:solidFill>
              </a:rPr>
              <a:t>MWR</a:t>
            </a:r>
          </a:p>
          <a:p>
            <a:pPr algn="ctr"/>
            <a:r>
              <a:rPr lang="de-AT" dirty="0" smtClean="0">
                <a:solidFill>
                  <a:srgbClr val="FF0000"/>
                </a:solidFill>
              </a:rPr>
              <a:t>0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1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Wertminderungstest (IAS 36)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I.d.R. auf der Ebene von Unternehmensbereichen (sog. </a:t>
            </a: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zahlungsmittelgenerierende Einheiten </a:t>
            </a:r>
            <a:r>
              <a:rPr lang="de-AT" dirty="0" smtClean="0"/>
              <a:t>= ZGE), z.B.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Gebiet „Ungarn“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Geschäftssparte Mopeds</a:t>
            </a:r>
          </a:p>
          <a:p>
            <a:pPr marL="614363" lvl="1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482795"/>
              </p:ext>
            </p:extLst>
          </p:nvPr>
        </p:nvGraphicFramePr>
        <p:xfrm>
          <a:off x="467544" y="4149080"/>
          <a:ext cx="813690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Anlassbezogener Wertminderungstest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Anlassunabhängiger Wertminderungstest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>
                          <a:solidFill>
                            <a:srgbClr val="00B050"/>
                          </a:solidFill>
                        </a:rPr>
                        <a:t>Indikator </a:t>
                      </a:r>
                      <a:r>
                        <a:rPr lang="de-AT" dirty="0" smtClean="0"/>
                        <a:t>auf eine Wertminderung liegt vor, z.B.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AT" dirty="0" smtClean="0"/>
                        <a:t>Technologische Veralterung</a:t>
                      </a:r>
                      <a:endParaRPr lang="de-AT" baseline="0" dirty="0" smtClean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AT" dirty="0" smtClean="0"/>
                        <a:t>Physische</a:t>
                      </a:r>
                      <a:r>
                        <a:rPr lang="de-AT" baseline="0" dirty="0" smtClean="0"/>
                        <a:t> Beschädigung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Zwingend </a:t>
                      </a:r>
                      <a:r>
                        <a:rPr lang="de-AT" dirty="0" smtClean="0">
                          <a:solidFill>
                            <a:srgbClr val="00B050"/>
                          </a:solidFill>
                        </a:rPr>
                        <a:t>einmal jährlich</a:t>
                      </a:r>
                      <a:r>
                        <a:rPr lang="de-AT" dirty="0" smtClean="0"/>
                        <a:t>, v.a. dann, wenn der ZGE ein Firmenwert zugeordnet wurde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5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Höhe der Wertminderung (IAS 36)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Differenz zwischen </a:t>
            </a: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Buchwert</a:t>
            </a:r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dirty="0" smtClean="0"/>
              <a:t>und kleinerem </a:t>
            </a:r>
            <a:r>
              <a:rPr lang="de-A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erzielbaren Betrag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211546"/>
              </p:ext>
            </p:extLst>
          </p:nvPr>
        </p:nvGraphicFramePr>
        <p:xfrm>
          <a:off x="467544" y="2924944"/>
          <a:ext cx="8064896" cy="2936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32448"/>
                <a:gridCol w="403244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Erzielbarer Betrag </a:t>
                      </a:r>
                      <a:r>
                        <a:rPr lang="de-AT" dirty="0" smtClean="0"/>
                        <a:t>= höherer Betrag von:</a:t>
                      </a:r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Nutzungswert</a:t>
                      </a:r>
                      <a:endParaRPr lang="de-AT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Nettozeitwert</a:t>
                      </a:r>
                      <a:endParaRPr lang="de-AT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AT" dirty="0" smtClean="0"/>
                        <a:t>Annahme der weiteren Nutzung der ZGE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AT" dirty="0" smtClean="0"/>
                        <a:t>Verkaufsfiktion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AT" dirty="0" smtClean="0"/>
                        <a:t>Barwert der künftigen Zahlungsströme der ZGE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AT" dirty="0" smtClean="0"/>
                        <a:t>Beizulegender Zeitwert abzüglich Veräußerungskosten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AT" dirty="0" smtClean="0"/>
                        <a:t>Subjektiver Wert, d.h. Perspektive des Managements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AT" dirty="0" smtClean="0"/>
                        <a:t>Objektiver Wert, d.h. Perspektive der Marktteilnehmer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39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03862" cy="574675"/>
          </a:xfrm>
        </p:spPr>
        <p:txBody>
          <a:bodyPr/>
          <a:lstStyle/>
          <a:p>
            <a:r>
              <a:rPr lang="de-AT" dirty="0" smtClean="0"/>
              <a:t>Wertminderungstest der XY-AG (IAS 36)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700809"/>
            <a:ext cx="8283575" cy="1800200"/>
          </a:xfrm>
        </p:spPr>
        <p:txBody>
          <a:bodyPr>
            <a:normAutofit lnSpcReduction="10000"/>
          </a:bodyPr>
          <a:lstStyle/>
          <a:p>
            <a:r>
              <a:rPr lang="de-AT" dirty="0" smtClean="0"/>
              <a:t>Die XY-AG besitzt u.a. den Unternehmensbereich „Brückenbau“. Aufgrund einer etwas schlechteren Entwicklung der Auftragslage besteht der Verdacht, dass der Bereich „Brückenbau“ wertgemindert sein könnte.</a:t>
            </a:r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693821"/>
              </p:ext>
            </p:extLst>
          </p:nvPr>
        </p:nvGraphicFramePr>
        <p:xfrm>
          <a:off x="1187624" y="3501008"/>
          <a:ext cx="6624737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967"/>
                <a:gridCol w="1964964"/>
                <a:gridCol w="2694806"/>
              </a:tblGrid>
              <a:tr h="575041">
                <a:tc>
                  <a:txBody>
                    <a:bodyPr/>
                    <a:lstStyle/>
                    <a:p>
                      <a:pPr algn="ctr"/>
                      <a:r>
                        <a:rPr lang="de-AT" i="1" dirty="0" smtClean="0"/>
                        <a:t>in</a:t>
                      </a:r>
                      <a:r>
                        <a:rPr lang="de-AT" i="1" baseline="0" dirty="0" smtClean="0"/>
                        <a:t> Mio. €</a:t>
                      </a:r>
                      <a:endParaRPr lang="de-AT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Buchwert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Wiederbe-schaffungspreis</a:t>
                      </a:r>
                      <a:endParaRPr lang="de-AT" dirty="0"/>
                    </a:p>
                  </a:txBody>
                  <a:tcPr anchor="ctr"/>
                </a:tc>
              </a:tr>
              <a:tr h="328595">
                <a:tc>
                  <a:txBody>
                    <a:bodyPr/>
                    <a:lstStyle/>
                    <a:p>
                      <a:r>
                        <a:rPr lang="de-AT" dirty="0" smtClean="0"/>
                        <a:t>Maschine A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9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10</a:t>
                      </a:r>
                      <a:endParaRPr lang="de-AT" dirty="0"/>
                    </a:p>
                  </a:txBody>
                  <a:tcPr anchor="ctr"/>
                </a:tc>
              </a:tr>
              <a:tr h="328595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Maschine</a:t>
                      </a:r>
                      <a:r>
                        <a:rPr lang="de-AT" baseline="0" dirty="0" smtClean="0">
                          <a:solidFill>
                            <a:srgbClr val="FF0000"/>
                          </a:solidFill>
                        </a:rPr>
                        <a:t> B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28595">
                <a:tc>
                  <a:txBody>
                    <a:bodyPr/>
                    <a:lstStyle/>
                    <a:p>
                      <a:r>
                        <a:rPr lang="de-AT" dirty="0" smtClean="0"/>
                        <a:t>Maschine C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7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9</a:t>
                      </a:r>
                      <a:endParaRPr lang="de-AT" dirty="0"/>
                    </a:p>
                  </a:txBody>
                  <a:tcPr anchor="ctr"/>
                </a:tc>
              </a:tr>
              <a:tr h="328595">
                <a:tc>
                  <a:txBody>
                    <a:bodyPr/>
                    <a:lstStyle/>
                    <a:p>
                      <a:r>
                        <a:rPr lang="de-AT" dirty="0" smtClean="0"/>
                        <a:t>Software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5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6</a:t>
                      </a:r>
                      <a:endParaRPr lang="de-AT" dirty="0"/>
                    </a:p>
                  </a:txBody>
                  <a:tcPr anchor="ctr"/>
                </a:tc>
              </a:tr>
              <a:tr h="328595">
                <a:tc>
                  <a:txBody>
                    <a:bodyPr/>
                    <a:lstStyle/>
                    <a:p>
                      <a:r>
                        <a:rPr lang="de-AT" dirty="0" smtClean="0"/>
                        <a:t>Schulden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-6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--</a:t>
                      </a:r>
                      <a:endParaRPr lang="de-AT" dirty="0"/>
                    </a:p>
                  </a:txBody>
                  <a:tcPr anchor="ctr"/>
                </a:tc>
              </a:tr>
              <a:tr h="328595">
                <a:tc>
                  <a:txBody>
                    <a:bodyPr/>
                    <a:lstStyle/>
                    <a:p>
                      <a:r>
                        <a:rPr lang="de-A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Summe</a:t>
                      </a:r>
                      <a:endParaRPr lang="de-A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de-A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--</a:t>
                      </a:r>
                      <a:endParaRPr lang="de-A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36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03862" cy="574675"/>
          </a:xfrm>
        </p:spPr>
        <p:txBody>
          <a:bodyPr/>
          <a:lstStyle/>
          <a:p>
            <a:r>
              <a:rPr lang="de-AT" dirty="0" smtClean="0"/>
              <a:t>Wertminderungstest der XY-AG (IAS 36)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83575" cy="3888431"/>
          </a:xfrm>
        </p:spPr>
        <p:txBody>
          <a:bodyPr>
            <a:normAutofit/>
          </a:bodyPr>
          <a:lstStyle/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756041"/>
              </p:ext>
            </p:extLst>
          </p:nvPr>
        </p:nvGraphicFramePr>
        <p:xfrm>
          <a:off x="323528" y="2924944"/>
          <a:ext cx="8424936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12468"/>
                <a:gridCol w="4212468"/>
              </a:tblGrid>
              <a:tr h="370840">
                <a:tc>
                  <a:txBody>
                    <a:bodyPr/>
                    <a:lstStyle/>
                    <a:p>
                      <a:endParaRPr lang="de-AT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b="0" dirty="0" smtClean="0"/>
                        <a:t>Nutzungswert = 27 Mio. € </a:t>
                      </a:r>
                      <a:r>
                        <a:rPr lang="de-AT" sz="1600" b="0" i="1" dirty="0" smtClean="0">
                          <a:solidFill>
                            <a:srgbClr val="FFC000"/>
                          </a:solidFill>
                        </a:rPr>
                        <a:t>(Annahme!)</a:t>
                      </a:r>
                      <a:endParaRPr lang="de-AT" sz="1600" b="0" i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AT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b="0" dirty="0" smtClean="0"/>
                        <a:t>Nettozeitwert = 23 Mio. € </a:t>
                      </a:r>
                      <a:r>
                        <a:rPr lang="de-AT" sz="1600" b="0" i="1" dirty="0" smtClean="0">
                          <a:solidFill>
                            <a:srgbClr val="FFC000"/>
                          </a:solidFill>
                        </a:rPr>
                        <a:t>(Annahme!)</a:t>
                      </a:r>
                      <a:endParaRPr lang="de-AT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Buchwert = 24 Mio.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itchFamily="2" charset="2"/>
                        </a:rPr>
                        <a:t> </a:t>
                      </a:r>
                      <a:r>
                        <a:rPr lang="de-AT" sz="16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Erzielbarer</a:t>
                      </a:r>
                      <a:r>
                        <a:rPr lang="de-AT" sz="16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Betrag = 27 Mio. €</a:t>
                      </a:r>
                      <a:endParaRPr lang="de-AT" sz="1600" b="0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AT" sz="16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itchFamily="2" charset="2"/>
                        </a:rPr>
                        <a:t> Keine </a:t>
                      </a:r>
                      <a:r>
                        <a:rPr lang="de-AT" sz="16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außerplanmäßige Abschreibung</a:t>
                      </a:r>
                      <a:r>
                        <a:rPr lang="de-AT" sz="16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!</a:t>
                      </a:r>
                      <a:endParaRPr lang="de-AT" sz="16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68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Abweichungsanalyse für die XY-AG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de-AT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Unterschiedliche Bilanzierungsvorschriften </a:t>
            </a:r>
            <a:r>
              <a:rPr lang="de-AT" dirty="0" smtClean="0"/>
              <a:t>für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Anlageimmobilien</a:t>
            </a: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Fertigungsaufträge</a:t>
            </a: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Selbst </a:t>
            </a:r>
            <a:r>
              <a:rPr lang="de-AT" dirty="0"/>
              <a:t>erstelltes immaterielles </a:t>
            </a:r>
            <a:r>
              <a:rPr lang="de-AT" dirty="0" smtClean="0"/>
              <a:t>Vermögen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Wertminderungstest</a:t>
            </a: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Rückstellungen</a:t>
            </a: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Beteiligungserträge</a:t>
            </a: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Derivate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56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303862" cy="574675"/>
          </a:xfrm>
        </p:spPr>
        <p:txBody>
          <a:bodyPr/>
          <a:lstStyle/>
          <a:p>
            <a:r>
              <a:rPr lang="de-AT" dirty="0" smtClean="0"/>
              <a:t>Lösung UGB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56793"/>
            <a:ext cx="8283575" cy="1368152"/>
          </a:xfrm>
        </p:spPr>
        <p:txBody>
          <a:bodyPr>
            <a:normAutofit fontScale="92500" lnSpcReduction="10000"/>
          </a:bodyPr>
          <a:lstStyle/>
          <a:p>
            <a:r>
              <a:rPr lang="de-AT" dirty="0" smtClean="0"/>
              <a:t>Einzelbewertung anstatt Bewertung auf ZGE-Ebene</a:t>
            </a:r>
          </a:p>
          <a:p>
            <a:endParaRPr lang="de-AT" sz="900" dirty="0"/>
          </a:p>
          <a:p>
            <a:r>
              <a:rPr lang="de-AT" dirty="0" smtClean="0"/>
              <a:t>Anlagevermögen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I.d.R. Wiederbeschaffungskosten als Vergleichswert</a:t>
            </a:r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897158"/>
              </p:ext>
            </p:extLst>
          </p:nvPr>
        </p:nvGraphicFramePr>
        <p:xfrm>
          <a:off x="467544" y="2996952"/>
          <a:ext cx="8174235" cy="2247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12168"/>
                <a:gridCol w="2376264"/>
                <a:gridCol w="2701627"/>
              </a:tblGrid>
              <a:tr h="683911">
                <a:tc>
                  <a:txBody>
                    <a:bodyPr/>
                    <a:lstStyle/>
                    <a:p>
                      <a:pPr algn="ctr"/>
                      <a:r>
                        <a:rPr lang="de-AT" i="1" dirty="0" smtClean="0"/>
                        <a:t>in</a:t>
                      </a:r>
                      <a:r>
                        <a:rPr lang="de-AT" i="1" baseline="0" dirty="0" smtClean="0"/>
                        <a:t> Mio. €</a:t>
                      </a:r>
                      <a:endParaRPr lang="de-AT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Buchwert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Wiederbe-schaffungspreis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Außerplanmäßige Abschreibung</a:t>
                      </a:r>
                      <a:endParaRPr lang="de-AT" dirty="0"/>
                    </a:p>
                  </a:txBody>
                  <a:tcPr anchor="ctr"/>
                </a:tc>
              </a:tr>
              <a:tr h="390806">
                <a:tc>
                  <a:txBody>
                    <a:bodyPr/>
                    <a:lstStyle/>
                    <a:p>
                      <a:r>
                        <a:rPr lang="de-AT" dirty="0" smtClean="0"/>
                        <a:t>Maschine A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9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11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0</a:t>
                      </a:r>
                      <a:endParaRPr lang="de-AT" dirty="0"/>
                    </a:p>
                  </a:txBody>
                  <a:tcPr anchor="ctr"/>
                </a:tc>
              </a:tr>
              <a:tr h="390806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Maschine</a:t>
                      </a:r>
                      <a:r>
                        <a:rPr lang="de-AT" baseline="0" dirty="0" smtClean="0">
                          <a:solidFill>
                            <a:srgbClr val="FF0000"/>
                          </a:solidFill>
                        </a:rPr>
                        <a:t> B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90806">
                <a:tc>
                  <a:txBody>
                    <a:bodyPr/>
                    <a:lstStyle/>
                    <a:p>
                      <a:r>
                        <a:rPr lang="de-AT" dirty="0" smtClean="0"/>
                        <a:t>Maschine C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7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9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0</a:t>
                      </a:r>
                      <a:endParaRPr lang="de-AT" dirty="0"/>
                    </a:p>
                  </a:txBody>
                  <a:tcPr anchor="ctr"/>
                </a:tc>
              </a:tr>
              <a:tr h="390806">
                <a:tc>
                  <a:txBody>
                    <a:bodyPr/>
                    <a:lstStyle/>
                    <a:p>
                      <a:r>
                        <a:rPr lang="de-AT" dirty="0" smtClean="0"/>
                        <a:t>Software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5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6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0</a:t>
                      </a:r>
                      <a:endParaRPr lang="de-AT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210559"/>
              </p:ext>
            </p:extLst>
          </p:nvPr>
        </p:nvGraphicFramePr>
        <p:xfrm>
          <a:off x="971600" y="5517232"/>
          <a:ext cx="7272808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7416"/>
                <a:gridCol w="4257832"/>
                <a:gridCol w="1233780"/>
                <a:gridCol w="1233780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Außerplanmäßige Abschreibung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Mio.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Maschine B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3 Mio.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17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Steuerrecht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Maßgeblichkeitsprinzip</a:t>
            </a:r>
            <a:r>
              <a:rPr lang="de-AT" dirty="0" smtClean="0"/>
              <a:t>, keine MWR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19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Abweichungen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434066"/>
              </p:ext>
            </p:extLst>
          </p:nvPr>
        </p:nvGraphicFramePr>
        <p:xfrm>
          <a:off x="1691680" y="2420888"/>
          <a:ext cx="4555232" cy="2614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736"/>
                <a:gridCol w="2415496"/>
              </a:tblGrid>
              <a:tr h="586864">
                <a:tc gridSpan="2">
                  <a:txBody>
                    <a:bodyPr/>
                    <a:lstStyle/>
                    <a:p>
                      <a:pPr algn="ctr"/>
                      <a:r>
                        <a:rPr lang="de-AT" sz="2500" dirty="0" smtClean="0"/>
                        <a:t>Auswirkungen auf den Gewinn</a:t>
                      </a:r>
                      <a:endParaRPr lang="de-AT" sz="25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dirty="0" smtClean="0"/>
                        <a:t>IFRS</a:t>
                      </a:r>
                      <a:endParaRPr lang="de-AT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dirty="0" smtClean="0"/>
                        <a:t>0</a:t>
                      </a:r>
                      <a:endParaRPr lang="de-AT" sz="2500" dirty="0"/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dirty="0" smtClean="0"/>
                        <a:t>UGB</a:t>
                      </a:r>
                      <a:endParaRPr lang="de-AT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dirty="0" smtClean="0"/>
                        <a:t>- 3.000.000</a:t>
                      </a:r>
                      <a:endParaRPr lang="de-AT" sz="2500" dirty="0"/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b="0" dirty="0" smtClean="0"/>
                        <a:t>Steuerrecht</a:t>
                      </a:r>
                      <a:endParaRPr lang="de-AT" sz="2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b="0" dirty="0" smtClean="0"/>
                        <a:t>-3.000.000</a:t>
                      </a:r>
                      <a:endParaRPr lang="de-AT" sz="25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Nach links gekrümmter Pfeil 4"/>
          <p:cNvSpPr/>
          <p:nvPr/>
        </p:nvSpPr>
        <p:spPr>
          <a:xfrm>
            <a:off x="6372200" y="4033028"/>
            <a:ext cx="648072" cy="936104"/>
          </a:xfrm>
          <a:prstGeom prst="curved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804248" y="4177914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solidFill>
                  <a:srgbClr val="FF0000"/>
                </a:solidFill>
              </a:rPr>
              <a:t>MWR</a:t>
            </a:r>
          </a:p>
          <a:p>
            <a:pPr algn="ctr"/>
            <a:r>
              <a:rPr lang="de-AT" dirty="0" smtClean="0">
                <a:solidFill>
                  <a:srgbClr val="FF0000"/>
                </a:solidFill>
              </a:rPr>
              <a:t>0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28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Ansatz von Rückstellungen (IAS 37)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AT" dirty="0" smtClean="0"/>
          </a:p>
          <a:p>
            <a:r>
              <a:rPr lang="de-AT" dirty="0" smtClean="0"/>
              <a:t>Ansatzkriterien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Gegenwärtige Verpflichtung…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rechtlicher Natur</a:t>
            </a:r>
          </a:p>
          <a:p>
            <a:pPr marL="884238" lvl="2" indent="-342900">
              <a:buFont typeface="Arial" pitchFamily="34" charset="0"/>
              <a:buChar char="•"/>
            </a:pPr>
            <a:r>
              <a:rPr lang="de-AT" dirty="0" smtClean="0"/>
              <a:t>z.B. vertragliche oder gesetzliche Grundlage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faktischer Natur</a:t>
            </a:r>
          </a:p>
          <a:p>
            <a:pPr marL="884238" lvl="2" indent="-342900">
              <a:buFont typeface="Arial" pitchFamily="34" charset="0"/>
              <a:buChar char="•"/>
            </a:pPr>
            <a:r>
              <a:rPr lang="de-AT" dirty="0" smtClean="0"/>
              <a:t>Unternehmen hat bei anderen eine gerechtfertigte Erwartung erweckt (z.B. durch die öffentlich verlautbarte Geschäftspolitik), dass gewisse Verantwortungen übernommen werden.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Ressourcenabfluss ist wahrscheinlich (&gt; 50 %)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Verlässliche Bewertung ist möglich</a:t>
            </a:r>
            <a:endParaRPr lang="de-A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6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Rückstellung für unterlassenen Werbeaufwand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Da die Umsatzsteigerungen im Jahr 2012 nicht den Erwartungen entsprachen, hat die XY-AG beschlossen, eine Werbekampagne zu starten. Diese hätte bereits im 4. Quartal 2012 durchgeführt werden sollen, wurde aber schlussendlich erst im 1. Quartal 2013 durchgeführt. Die Kampagne verursachte Kosten von 1 Mio. €.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2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IFRS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AT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A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 Ansatz </a:t>
            </a:r>
            <a:r>
              <a:rPr lang="de-AT" dirty="0" smtClean="0"/>
              <a:t>einer Rückstellung</a:t>
            </a:r>
            <a:r>
              <a:rPr lang="de-AT" dirty="0"/>
              <a:t> </a:t>
            </a:r>
            <a:r>
              <a:rPr lang="de-AT" dirty="0" smtClean="0"/>
              <a:t>mangels gegenwärtiger Verpflichtung</a:t>
            </a:r>
          </a:p>
          <a:p>
            <a:endParaRPr lang="de-AT" dirty="0"/>
          </a:p>
          <a:p>
            <a:endParaRPr lang="de-AT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1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UGB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dirty="0" smtClean="0"/>
          </a:p>
          <a:p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Verbindlichkeitsrückstellungen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Außenverpflichtung des Unternehmens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D.h. Verpflichtung gegenüber Dritten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Passivierungspflicht</a:t>
            </a:r>
          </a:p>
          <a:p>
            <a:endParaRPr lang="de-AT" dirty="0"/>
          </a:p>
          <a:p>
            <a:r>
              <a:rPr lang="de-A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Aufwandsrückstellungen</a:t>
            </a:r>
            <a:endParaRPr lang="de-AT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Keine Außenverpflichtung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Passivierungswahlrecht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In bestimmten Fällen auch Passivierungspflicht 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31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UGB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Annahme, dass die XY-AG die Aufwandsrückstellung bildet</a:t>
            </a:r>
          </a:p>
          <a:p>
            <a:endParaRPr lang="de-AT" dirty="0"/>
          </a:p>
          <a:p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584277"/>
              </p:ext>
            </p:extLst>
          </p:nvPr>
        </p:nvGraphicFramePr>
        <p:xfrm>
          <a:off x="1115616" y="3933056"/>
          <a:ext cx="6696745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3920579"/>
                <a:gridCol w="1136055"/>
                <a:gridCol w="1136055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Werbeaufwand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de-AT" sz="17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Mio.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Rückstellung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1</a:t>
                      </a:r>
                      <a:r>
                        <a:rPr lang="de-AT" sz="1700" b="0" baseline="0" dirty="0" smtClean="0"/>
                        <a:t> Mio.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0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Steuerrecht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79388">
              <a:buFont typeface="Arial" pitchFamily="34" charset="0"/>
              <a:buChar char="•"/>
            </a:pPr>
            <a:r>
              <a:rPr lang="de-AT" dirty="0" smtClean="0"/>
              <a:t>Steuerrechtlich sind </a:t>
            </a:r>
            <a:r>
              <a:rPr lang="de-AT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Aufwandsrückstellungen</a:t>
            </a:r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dirty="0" smtClean="0"/>
              <a:t>und </a:t>
            </a:r>
            <a:r>
              <a:rPr lang="de-AT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Pauschalrückstellungen</a:t>
            </a:r>
            <a:r>
              <a:rPr lang="de-AT" dirty="0" smtClean="0"/>
              <a:t> generell </a:t>
            </a:r>
            <a:r>
              <a:rPr lang="de-AT" b="1" dirty="0" smtClean="0">
                <a:solidFill>
                  <a:srgbClr val="FF0000"/>
                </a:solidFill>
              </a:rPr>
              <a:t>nicht</a:t>
            </a:r>
            <a:r>
              <a:rPr lang="de-AT" dirty="0" smtClean="0"/>
              <a:t> anerkannt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de-AT" dirty="0" smtClean="0"/>
              <a:t>Rückstellung ist für steuerliche Zwecke zu neutralisieren </a:t>
            </a:r>
            <a:r>
              <a:rPr lang="de-AT" dirty="0" smtClean="0">
                <a:sym typeface="Wingdings" pitchFamily="2" charset="2"/>
              </a:rPr>
              <a:t> MWR + 1 Mio.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Achtung</a:t>
            </a:r>
            <a:r>
              <a:rPr lang="de-AT" dirty="0" smtClean="0">
                <a:sym typeface="Wingdings" pitchFamily="2" charset="2"/>
              </a:rPr>
              <a:t>: der Werbeaufwand selbst ist aber bei tatsächlichem Eintritt (im Folgejahr) abzugsfähig</a:t>
            </a:r>
          </a:p>
          <a:p>
            <a:pPr marL="450851" lvl="1" indent="-179388">
              <a:buFont typeface="Arial" pitchFamily="34" charset="0"/>
              <a:buChar char="•"/>
            </a:pPr>
            <a:r>
              <a:rPr lang="de-AT" dirty="0" smtClean="0">
                <a:sym typeface="Wingdings" pitchFamily="2" charset="2"/>
              </a:rPr>
              <a:t>D.h. im Folgejahr dann MWR – 1 Mio.</a:t>
            </a:r>
          </a:p>
          <a:p>
            <a:pPr marL="450851" lvl="1" indent="-179388">
              <a:buFont typeface="Arial" pitchFamily="34" charset="0"/>
              <a:buChar char="•"/>
            </a:pPr>
            <a:r>
              <a:rPr lang="de-AT" dirty="0" smtClean="0">
                <a:sym typeface="Wingdings" pitchFamily="2" charset="2"/>
              </a:rPr>
              <a:t>Im Ergebnis daher grundsätzlich nur </a:t>
            </a:r>
            <a:r>
              <a:rPr lang="de-AT" b="1" dirty="0" smtClean="0">
                <a:solidFill>
                  <a:srgbClr val="00B0F0"/>
                </a:solidFill>
                <a:sym typeface="Wingdings" pitchFamily="2" charset="2"/>
              </a:rPr>
              <a:t>Periodenverschiebung</a:t>
            </a:r>
            <a:endParaRPr lang="de-AT" b="1" dirty="0">
              <a:solidFill>
                <a:srgbClr val="00B0F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58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Abweichungen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288386"/>
              </p:ext>
            </p:extLst>
          </p:nvPr>
        </p:nvGraphicFramePr>
        <p:xfrm>
          <a:off x="1619672" y="2420888"/>
          <a:ext cx="4555232" cy="2614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736"/>
                <a:gridCol w="2415496"/>
              </a:tblGrid>
              <a:tr h="586864">
                <a:tc gridSpan="2">
                  <a:txBody>
                    <a:bodyPr/>
                    <a:lstStyle/>
                    <a:p>
                      <a:pPr algn="ctr"/>
                      <a:r>
                        <a:rPr lang="de-AT" sz="2500" dirty="0" smtClean="0"/>
                        <a:t>Auswirkungen auf den Gewinn</a:t>
                      </a:r>
                      <a:endParaRPr lang="de-AT" sz="25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dirty="0" smtClean="0"/>
                        <a:t>IFRS</a:t>
                      </a:r>
                      <a:endParaRPr lang="de-AT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dirty="0" smtClean="0"/>
                        <a:t>0</a:t>
                      </a:r>
                      <a:endParaRPr lang="de-AT" sz="2500" dirty="0"/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dirty="0" smtClean="0"/>
                        <a:t>UGB</a:t>
                      </a:r>
                      <a:endParaRPr lang="de-AT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dirty="0" smtClean="0"/>
                        <a:t>- 1.000.000</a:t>
                      </a:r>
                      <a:endParaRPr lang="de-AT" sz="2500" dirty="0"/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b="0" dirty="0" smtClean="0"/>
                        <a:t>Steuerrecht</a:t>
                      </a:r>
                      <a:endParaRPr lang="de-AT" sz="2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b="0" dirty="0" smtClean="0"/>
                        <a:t>0</a:t>
                      </a:r>
                      <a:endParaRPr lang="de-AT" sz="25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Nach links gekrümmter Pfeil 4"/>
          <p:cNvSpPr/>
          <p:nvPr/>
        </p:nvSpPr>
        <p:spPr>
          <a:xfrm>
            <a:off x="6300192" y="4033028"/>
            <a:ext cx="648072" cy="936104"/>
          </a:xfrm>
          <a:prstGeom prst="curved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876256" y="4177914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solidFill>
                  <a:srgbClr val="FF0000"/>
                </a:solidFill>
              </a:rPr>
              <a:t>MWR</a:t>
            </a:r>
          </a:p>
          <a:p>
            <a:pPr algn="ctr"/>
            <a:r>
              <a:rPr lang="de-AT" dirty="0" smtClean="0">
                <a:solidFill>
                  <a:srgbClr val="FF0000"/>
                </a:solidFill>
              </a:rPr>
              <a:t>+ 1 Mio.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Anlageimmobilien (IAS 40)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2090862"/>
          </a:xfrm>
        </p:spPr>
        <p:txBody>
          <a:bodyPr>
            <a:normAutofit fontScale="92500"/>
          </a:bodyPr>
          <a:lstStyle/>
          <a:p>
            <a:endParaRPr lang="de-AT" sz="1800" dirty="0" smtClean="0"/>
          </a:p>
          <a:p>
            <a:r>
              <a:rPr lang="de-AT" dirty="0" smtClean="0"/>
              <a:t>… sind Grundstücke und Gebäude, die gehalten werden, um </a:t>
            </a:r>
            <a:r>
              <a:rPr lang="de-A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Mieteinnahmen </a:t>
            </a:r>
            <a:r>
              <a:rPr lang="de-AT" dirty="0" smtClean="0"/>
              <a:t>und/oder </a:t>
            </a:r>
            <a:r>
              <a:rPr lang="de-A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Wertsteigerungen </a:t>
            </a:r>
            <a:r>
              <a:rPr lang="de-AT" dirty="0" smtClean="0"/>
              <a:t>zu erzielen.</a:t>
            </a:r>
          </a:p>
          <a:p>
            <a:endParaRPr lang="de-AT" sz="1800" dirty="0"/>
          </a:p>
          <a:p>
            <a:r>
              <a:rPr lang="de-AT" dirty="0" smtClean="0"/>
              <a:t>Wahlrecht für die Folgebewertung: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612997"/>
              </p:ext>
            </p:extLst>
          </p:nvPr>
        </p:nvGraphicFramePr>
        <p:xfrm>
          <a:off x="251520" y="3501008"/>
          <a:ext cx="8568952" cy="233563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4284476"/>
                <a:gridCol w="4284476"/>
              </a:tblGrid>
              <a:tr h="418627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Kostenmodell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Zeitwertmodell</a:t>
                      </a:r>
                      <a:endParaRPr lang="de-AT" dirty="0"/>
                    </a:p>
                  </a:txBody>
                  <a:tcPr/>
                </a:tc>
              </a:tr>
              <a:tr h="41862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AT" dirty="0" smtClean="0"/>
                        <a:t>Fortgeführte</a:t>
                      </a:r>
                      <a:r>
                        <a:rPr lang="de-AT" baseline="0" dirty="0" smtClean="0"/>
                        <a:t> Anschaffungskosten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AT" dirty="0" smtClean="0"/>
                        <a:t>Beizulegender Zeitwert</a:t>
                      </a:r>
                      <a:endParaRPr lang="de-AT" dirty="0"/>
                    </a:p>
                  </a:txBody>
                  <a:tcPr/>
                </a:tc>
              </a:tr>
              <a:tr h="96341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AT" dirty="0" smtClean="0"/>
                        <a:t>Planmäßige Abschreibung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AT" dirty="0" smtClean="0"/>
                        <a:t>Keine Verbuchung planmäßiger Abschreibungen </a:t>
                      </a:r>
                      <a:r>
                        <a:rPr lang="de-AT" sz="1400" i="1" dirty="0" smtClean="0"/>
                        <a:t>(planmäßiger Wertverlust ist im Zeitwert implizit enthalten)</a:t>
                      </a:r>
                    </a:p>
                  </a:txBody>
                  <a:tcPr/>
                </a:tc>
              </a:tr>
              <a:tr h="43157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AT" dirty="0" smtClean="0"/>
                        <a:t>Anschaffungskostenobergrenze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AT" dirty="0" smtClean="0"/>
                        <a:t>Keine AK-Obergrenze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Dividende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Die XY-AG ist seit über 2 Jahren an der polnischen Gesellschaft (ZY </a:t>
            </a:r>
            <a:r>
              <a:rPr lang="de-AT" dirty="0" err="1" smtClean="0"/>
              <a:t>Sp</a:t>
            </a:r>
            <a:r>
              <a:rPr lang="de-AT" dirty="0" smtClean="0"/>
              <a:t>. z </a:t>
            </a:r>
            <a:r>
              <a:rPr lang="de-AT" dirty="0" err="1" smtClean="0"/>
              <a:t>o.o</a:t>
            </a:r>
            <a:r>
              <a:rPr lang="de-AT" dirty="0" smtClean="0"/>
              <a:t>) zu 15 % beteiligt. Die polnische Gesellschaft schüttet im April 2012 eine Dividende i.H.v. € 500.000 an die XY-AG aus.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2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IFRS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Erfassung als Ertrag 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056862"/>
              </p:ext>
            </p:extLst>
          </p:nvPr>
        </p:nvGraphicFramePr>
        <p:xfrm>
          <a:off x="1115616" y="3933056"/>
          <a:ext cx="6696745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3920579"/>
                <a:gridCol w="1136055"/>
                <a:gridCol w="1136055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Geld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500.000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Dividendenertrag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500.000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31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UGB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Verbuchung als Beteiligungsertrag 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06483"/>
              </p:ext>
            </p:extLst>
          </p:nvPr>
        </p:nvGraphicFramePr>
        <p:xfrm>
          <a:off x="1115616" y="3933056"/>
          <a:ext cx="6696745" cy="960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3920579"/>
                <a:gridCol w="1136055"/>
                <a:gridCol w="1136055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Geld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500.000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Erträge aus Beteiligungen      (aus verbundenen Unternehmen)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500.000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37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Steuerrecht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79388">
              <a:buFont typeface="Arial" pitchFamily="34" charset="0"/>
              <a:buChar char="•"/>
            </a:pPr>
            <a:r>
              <a:rPr lang="de-AT" dirty="0" smtClean="0"/>
              <a:t>Dividenden aus EU-Körperschaften sind </a:t>
            </a:r>
            <a:r>
              <a:rPr lang="de-AT" b="1" dirty="0" smtClean="0">
                <a:solidFill>
                  <a:srgbClr val="FF0000"/>
                </a:solidFill>
              </a:rPr>
              <a:t>steuerfrei </a:t>
            </a:r>
            <a:r>
              <a:rPr lang="de-AT" dirty="0" smtClean="0"/>
              <a:t>auf Ebene einer österreichischen Kapitalgesellschaft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de-AT" dirty="0" smtClean="0"/>
              <a:t>MWR – 500.000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56052" y="3356992"/>
            <a:ext cx="144462" cy="360363"/>
            <a:chOff x="3107" y="2387"/>
            <a:chExt cx="91" cy="227"/>
          </a:xfrm>
        </p:grpSpPr>
        <p:sp>
          <p:nvSpPr>
            <p:cNvPr id="6" name="Oval 34"/>
            <p:cNvSpPr>
              <a:spLocks noChangeArrowheads="1"/>
            </p:cNvSpPr>
            <p:nvPr/>
          </p:nvSpPr>
          <p:spPr bwMode="auto">
            <a:xfrm>
              <a:off x="3107" y="2387"/>
              <a:ext cx="91" cy="9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" name="Line 35"/>
            <p:cNvSpPr>
              <a:spLocks noChangeShapeType="1"/>
            </p:cNvSpPr>
            <p:nvPr/>
          </p:nvSpPr>
          <p:spPr bwMode="auto">
            <a:xfrm>
              <a:off x="3152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Line 36"/>
            <p:cNvSpPr>
              <a:spLocks noChangeShapeType="1"/>
            </p:cNvSpPr>
            <p:nvPr/>
          </p:nvSpPr>
          <p:spPr bwMode="auto">
            <a:xfrm flipH="1">
              <a:off x="3107" y="2568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37"/>
            <p:cNvSpPr>
              <a:spLocks noChangeShapeType="1"/>
            </p:cNvSpPr>
            <p:nvPr/>
          </p:nvSpPr>
          <p:spPr bwMode="auto">
            <a:xfrm rot="16200000" flipH="1">
              <a:off x="3152" y="2568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Line 38"/>
            <p:cNvSpPr>
              <a:spLocks noChangeShapeType="1"/>
            </p:cNvSpPr>
            <p:nvPr/>
          </p:nvSpPr>
          <p:spPr bwMode="auto">
            <a:xfrm>
              <a:off x="3107" y="252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6371952" y="3356992"/>
            <a:ext cx="144462" cy="360363"/>
            <a:chOff x="3107" y="2387"/>
            <a:chExt cx="91" cy="227"/>
          </a:xfrm>
        </p:grpSpPr>
        <p:sp>
          <p:nvSpPr>
            <p:cNvPr id="12" name="Oval 40"/>
            <p:cNvSpPr>
              <a:spLocks noChangeArrowheads="1"/>
            </p:cNvSpPr>
            <p:nvPr/>
          </p:nvSpPr>
          <p:spPr bwMode="auto">
            <a:xfrm>
              <a:off x="3107" y="2387"/>
              <a:ext cx="91" cy="9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" name="Line 41"/>
            <p:cNvSpPr>
              <a:spLocks noChangeShapeType="1"/>
            </p:cNvSpPr>
            <p:nvPr/>
          </p:nvSpPr>
          <p:spPr bwMode="auto">
            <a:xfrm>
              <a:off x="3152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ine 42"/>
            <p:cNvSpPr>
              <a:spLocks noChangeShapeType="1"/>
            </p:cNvSpPr>
            <p:nvPr/>
          </p:nvSpPr>
          <p:spPr bwMode="auto">
            <a:xfrm flipH="1">
              <a:off x="3107" y="2568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43"/>
            <p:cNvSpPr>
              <a:spLocks noChangeShapeType="1"/>
            </p:cNvSpPr>
            <p:nvPr/>
          </p:nvSpPr>
          <p:spPr bwMode="auto">
            <a:xfrm rot="16200000" flipH="1">
              <a:off x="3152" y="2568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Line 44"/>
            <p:cNvSpPr>
              <a:spLocks noChangeShapeType="1"/>
            </p:cNvSpPr>
            <p:nvPr/>
          </p:nvSpPr>
          <p:spPr bwMode="auto">
            <a:xfrm>
              <a:off x="3107" y="252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7" name="Group 45"/>
          <p:cNvGrpSpPr>
            <a:grpSpLocks/>
          </p:cNvGrpSpPr>
          <p:nvPr/>
        </p:nvGrpSpPr>
        <p:grpSpPr bwMode="auto">
          <a:xfrm>
            <a:off x="5940152" y="3356992"/>
            <a:ext cx="144462" cy="360363"/>
            <a:chOff x="3107" y="2387"/>
            <a:chExt cx="91" cy="227"/>
          </a:xfrm>
        </p:grpSpPr>
        <p:sp>
          <p:nvSpPr>
            <p:cNvPr id="18" name="Oval 46"/>
            <p:cNvSpPr>
              <a:spLocks noChangeArrowheads="1"/>
            </p:cNvSpPr>
            <p:nvPr/>
          </p:nvSpPr>
          <p:spPr bwMode="auto">
            <a:xfrm>
              <a:off x="3107" y="2387"/>
              <a:ext cx="91" cy="9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" name="Line 47"/>
            <p:cNvSpPr>
              <a:spLocks noChangeShapeType="1"/>
            </p:cNvSpPr>
            <p:nvPr/>
          </p:nvSpPr>
          <p:spPr bwMode="auto">
            <a:xfrm>
              <a:off x="3152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48"/>
            <p:cNvSpPr>
              <a:spLocks noChangeShapeType="1"/>
            </p:cNvSpPr>
            <p:nvPr/>
          </p:nvSpPr>
          <p:spPr bwMode="auto">
            <a:xfrm flipH="1">
              <a:off x="3107" y="2568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Line 49"/>
            <p:cNvSpPr>
              <a:spLocks noChangeShapeType="1"/>
            </p:cNvSpPr>
            <p:nvPr/>
          </p:nvSpPr>
          <p:spPr bwMode="auto">
            <a:xfrm rot="16200000" flipH="1">
              <a:off x="3152" y="2568"/>
              <a:ext cx="4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Line 50"/>
            <p:cNvSpPr>
              <a:spLocks noChangeShapeType="1"/>
            </p:cNvSpPr>
            <p:nvPr/>
          </p:nvSpPr>
          <p:spPr bwMode="auto">
            <a:xfrm>
              <a:off x="3107" y="252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3" name="Rechteck 22"/>
          <p:cNvSpPr/>
          <p:nvPr/>
        </p:nvSpPr>
        <p:spPr>
          <a:xfrm>
            <a:off x="5796136" y="4005064"/>
            <a:ext cx="936104" cy="504056"/>
          </a:xfrm>
          <a:prstGeom prst="rect">
            <a:avLst/>
          </a:prstGeom>
          <a:solidFill>
            <a:srgbClr val="00338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A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5796136" y="4725144"/>
            <a:ext cx="936104" cy="504056"/>
          </a:xfrm>
          <a:prstGeom prst="rect">
            <a:avLst/>
          </a:prstGeom>
          <a:solidFill>
            <a:srgbClr val="00338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 smtClean="0"/>
              <a:t>B</a:t>
            </a:r>
          </a:p>
        </p:txBody>
      </p:sp>
      <p:sp>
        <p:nvSpPr>
          <p:cNvPr id="25" name="Rechteck 24"/>
          <p:cNvSpPr/>
          <p:nvPr/>
        </p:nvSpPr>
        <p:spPr>
          <a:xfrm>
            <a:off x="5796136" y="5445224"/>
            <a:ext cx="936104" cy="504056"/>
          </a:xfrm>
          <a:prstGeom prst="rect">
            <a:avLst/>
          </a:prstGeom>
          <a:solidFill>
            <a:srgbClr val="00338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542925" algn="l"/>
              </a:tabLst>
            </a:pPr>
            <a:r>
              <a:rPr lang="de-AT" sz="1400" dirty="0" smtClean="0"/>
              <a:t>C</a:t>
            </a:r>
          </a:p>
        </p:txBody>
      </p:sp>
      <p:sp>
        <p:nvSpPr>
          <p:cNvPr id="26" name="Rechteck 25"/>
          <p:cNvSpPr/>
          <p:nvPr/>
        </p:nvSpPr>
        <p:spPr>
          <a:xfrm>
            <a:off x="5796136" y="6165304"/>
            <a:ext cx="936104" cy="504056"/>
          </a:xfrm>
          <a:prstGeom prst="rect">
            <a:avLst/>
          </a:prstGeom>
          <a:solidFill>
            <a:srgbClr val="00338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 smtClean="0"/>
              <a:t>D</a:t>
            </a:r>
          </a:p>
        </p:txBody>
      </p:sp>
      <p:cxnSp>
        <p:nvCxnSpPr>
          <p:cNvPr id="27" name="Gerade Verbindung mit Pfeil 26"/>
          <p:cNvCxnSpPr>
            <a:stCxn id="23" idx="2"/>
            <a:endCxn id="24" idx="0"/>
          </p:cNvCxnSpPr>
          <p:nvPr/>
        </p:nvCxnSpPr>
        <p:spPr>
          <a:xfrm>
            <a:off x="6264188" y="4509120"/>
            <a:ext cx="0" cy="21602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24" idx="2"/>
            <a:endCxn id="25" idx="0"/>
          </p:cNvCxnSpPr>
          <p:nvPr/>
        </p:nvCxnSpPr>
        <p:spPr>
          <a:xfrm>
            <a:off x="6264188" y="5229200"/>
            <a:ext cx="0" cy="21602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25" idx="2"/>
            <a:endCxn id="26" idx="0"/>
          </p:cNvCxnSpPr>
          <p:nvPr/>
        </p:nvCxnSpPr>
        <p:spPr>
          <a:xfrm>
            <a:off x="6264188" y="5949280"/>
            <a:ext cx="0" cy="21602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6228184" y="3789040"/>
            <a:ext cx="0" cy="21602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Nach oben gekrümmter Pfeil 30"/>
          <p:cNvSpPr/>
          <p:nvPr/>
        </p:nvSpPr>
        <p:spPr>
          <a:xfrm rot="16618790">
            <a:off x="6749415" y="5900345"/>
            <a:ext cx="974841" cy="504056"/>
          </a:xfrm>
          <a:prstGeom prst="curvedUp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2" name="Nach oben gekrümmter Pfeil 31"/>
          <p:cNvSpPr/>
          <p:nvPr/>
        </p:nvSpPr>
        <p:spPr>
          <a:xfrm rot="16618790">
            <a:off x="6724736" y="5059348"/>
            <a:ext cx="750551" cy="504056"/>
          </a:xfrm>
          <a:prstGeom prst="curvedUp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3" name="Nach oben gekrümmter Pfeil 32"/>
          <p:cNvSpPr/>
          <p:nvPr/>
        </p:nvSpPr>
        <p:spPr>
          <a:xfrm rot="16618790">
            <a:off x="6724736" y="4300173"/>
            <a:ext cx="750551" cy="504056"/>
          </a:xfrm>
          <a:prstGeom prst="curvedUp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4" name="Nach oben gekrümmter Pfeil 33"/>
          <p:cNvSpPr/>
          <p:nvPr/>
        </p:nvSpPr>
        <p:spPr>
          <a:xfrm rot="16618790">
            <a:off x="6724736" y="3580093"/>
            <a:ext cx="750551" cy="504056"/>
          </a:xfrm>
          <a:prstGeom prst="curvedUp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7668344" y="6165304"/>
            <a:ext cx="100811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AT" sz="1400" b="1" dirty="0" smtClean="0">
                <a:solidFill>
                  <a:srgbClr val="007C92"/>
                </a:solidFill>
              </a:rPr>
              <a:t>Dividende</a:t>
            </a:r>
            <a:endParaRPr lang="de-DE" sz="1400" b="1" dirty="0" smtClean="0">
              <a:solidFill>
                <a:srgbClr val="007C92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524328" y="5229200"/>
            <a:ext cx="100811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AT" sz="1400" b="1" dirty="0" smtClean="0">
                <a:solidFill>
                  <a:srgbClr val="007C92"/>
                </a:solidFill>
              </a:rPr>
              <a:t>Dividende</a:t>
            </a:r>
            <a:endParaRPr lang="de-DE" sz="1400" b="1" dirty="0" smtClean="0">
              <a:solidFill>
                <a:srgbClr val="007C92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7524328" y="4437112"/>
            <a:ext cx="100811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AT" sz="1400" b="1" dirty="0" smtClean="0">
                <a:solidFill>
                  <a:srgbClr val="007C92"/>
                </a:solidFill>
              </a:rPr>
              <a:t>Dividende</a:t>
            </a:r>
            <a:endParaRPr lang="de-DE" sz="1400" b="1" dirty="0" smtClean="0">
              <a:solidFill>
                <a:srgbClr val="007C92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7596336" y="3717032"/>
            <a:ext cx="100811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AT" sz="1400" b="1" dirty="0" smtClean="0">
                <a:solidFill>
                  <a:srgbClr val="007C92"/>
                </a:solidFill>
              </a:rPr>
              <a:t>Dividende</a:t>
            </a:r>
            <a:endParaRPr lang="de-DE" sz="1400" b="1" dirty="0" smtClean="0">
              <a:solidFill>
                <a:srgbClr val="007C92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4139952" y="6165304"/>
            <a:ext cx="1584176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AT" sz="1400" b="1" dirty="0" smtClean="0">
                <a:solidFill>
                  <a:srgbClr val="FFC000"/>
                </a:solidFill>
              </a:rPr>
              <a:t>Ertragsteuer</a:t>
            </a:r>
          </a:p>
          <a:p>
            <a:r>
              <a:rPr lang="de-AT" sz="1200" b="1" dirty="0" smtClean="0">
                <a:solidFill>
                  <a:srgbClr val="FFC000"/>
                </a:solidFill>
              </a:rPr>
              <a:t>auf Gewinn</a:t>
            </a:r>
            <a:endParaRPr lang="de-DE" sz="1200" b="1" dirty="0" smtClean="0">
              <a:solidFill>
                <a:srgbClr val="FFC000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139952" y="3429000"/>
            <a:ext cx="1368152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AT" sz="1400" b="1" dirty="0" err="1" smtClean="0">
                <a:solidFill>
                  <a:srgbClr val="FFC000"/>
                </a:solidFill>
              </a:rPr>
              <a:t>KESt</a:t>
            </a:r>
            <a:r>
              <a:rPr lang="de-AT" sz="1400" b="1" dirty="0" smtClean="0">
                <a:solidFill>
                  <a:srgbClr val="FFC000"/>
                </a:solidFill>
              </a:rPr>
              <a:t> </a:t>
            </a:r>
          </a:p>
          <a:p>
            <a:r>
              <a:rPr lang="de-AT" sz="1200" b="1" dirty="0" smtClean="0">
                <a:solidFill>
                  <a:srgbClr val="FFC000"/>
                </a:solidFill>
              </a:rPr>
              <a:t>auf Ausschüttung</a:t>
            </a:r>
            <a:endParaRPr lang="de-DE" sz="1200" b="1" dirty="0" smtClean="0">
              <a:solidFill>
                <a:srgbClr val="FFC000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4139952" y="5589820"/>
            <a:ext cx="158417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AT" sz="1400" b="1" dirty="0" smtClean="0">
                <a:solidFill>
                  <a:srgbClr val="FFC000"/>
                </a:solidFill>
              </a:rPr>
              <a:t>steuerfrei</a:t>
            </a:r>
            <a:endParaRPr lang="de-DE" sz="1200" b="1" dirty="0" smtClean="0">
              <a:solidFill>
                <a:srgbClr val="FFC000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4139952" y="4797152"/>
            <a:ext cx="158417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AT" sz="1400" b="1" dirty="0" smtClean="0">
                <a:solidFill>
                  <a:srgbClr val="FFC000"/>
                </a:solidFill>
              </a:rPr>
              <a:t>steuerfrei</a:t>
            </a:r>
            <a:endParaRPr lang="de-DE" sz="1200" b="1" dirty="0" smtClean="0">
              <a:solidFill>
                <a:srgbClr val="FFC000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4139952" y="4149080"/>
            <a:ext cx="158417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AT" sz="1400" b="1" dirty="0" smtClean="0">
                <a:solidFill>
                  <a:srgbClr val="FFC000"/>
                </a:solidFill>
              </a:rPr>
              <a:t>steuerfrei</a:t>
            </a:r>
            <a:endParaRPr lang="de-DE" sz="1200" b="1" dirty="0" smtClean="0">
              <a:solidFill>
                <a:srgbClr val="FFC000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251520" y="3499842"/>
            <a:ext cx="352839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lvl="3" indent="-263525">
              <a:spcBef>
                <a:spcPts val="1200"/>
              </a:spcBef>
              <a:buClr>
                <a:srgbClr val="97989A"/>
              </a:buClr>
              <a:buFont typeface="Arial" pitchFamily="34" charset="0"/>
              <a:buChar char="–"/>
              <a:defRPr/>
            </a:pPr>
            <a:r>
              <a:rPr lang="de-AT" sz="1600" dirty="0" smtClean="0"/>
              <a:t>Prinzip der </a:t>
            </a:r>
            <a:r>
              <a:rPr lang="de-AT" sz="1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„Einmalbesteuerung“ </a:t>
            </a:r>
            <a:r>
              <a:rPr lang="de-AT" sz="1600" dirty="0" smtClean="0"/>
              <a:t>von Gewinnen</a:t>
            </a:r>
          </a:p>
          <a:p>
            <a:pPr marL="809625" lvl="4" indent="-271463">
              <a:spcBef>
                <a:spcPts val="1200"/>
              </a:spcBef>
              <a:buClr>
                <a:srgbClr val="97989A"/>
              </a:buClr>
              <a:buFont typeface="Arial" pitchFamily="34" charset="0"/>
              <a:buChar char="■"/>
              <a:defRPr/>
            </a:pPr>
            <a:r>
              <a:rPr lang="de-AT" sz="1600" dirty="0" smtClean="0"/>
              <a:t>Operativer Gewinn soll nur einmal versteuert werden</a:t>
            </a:r>
          </a:p>
          <a:p>
            <a:pPr marL="809625" lvl="4" indent="-271463">
              <a:spcBef>
                <a:spcPts val="1200"/>
              </a:spcBef>
              <a:buClr>
                <a:srgbClr val="97989A"/>
              </a:buClr>
              <a:buFont typeface="Arial" pitchFamily="34" charset="0"/>
              <a:buChar char="■"/>
              <a:defRPr/>
            </a:pPr>
            <a:r>
              <a:rPr lang="de-AT" sz="1600" dirty="0" smtClean="0"/>
              <a:t>Besteuerung der Ausschüttung final bei Gesellschafter in Rechtsform einer natürlichen Person</a:t>
            </a:r>
          </a:p>
          <a:p>
            <a:pPr marL="179388" indent="-179388">
              <a:buFont typeface="Arial" pitchFamily="34" charset="0"/>
              <a:buChar char="•"/>
            </a:pPr>
            <a:endParaRPr lang="de-AT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44" name="Fußzeilenplatzhalt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58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Abweichungen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556678"/>
              </p:ext>
            </p:extLst>
          </p:nvPr>
        </p:nvGraphicFramePr>
        <p:xfrm>
          <a:off x="1403648" y="2492896"/>
          <a:ext cx="4555232" cy="2614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736"/>
                <a:gridCol w="2415496"/>
              </a:tblGrid>
              <a:tr h="586864">
                <a:tc gridSpan="2">
                  <a:txBody>
                    <a:bodyPr/>
                    <a:lstStyle/>
                    <a:p>
                      <a:pPr algn="ctr"/>
                      <a:r>
                        <a:rPr lang="de-AT" sz="2500" dirty="0" smtClean="0"/>
                        <a:t>Auswirkungen auf den Gewinn</a:t>
                      </a:r>
                      <a:endParaRPr lang="de-AT" sz="25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dirty="0" smtClean="0"/>
                        <a:t>IFRS</a:t>
                      </a:r>
                      <a:endParaRPr lang="de-AT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dirty="0" smtClean="0"/>
                        <a:t>500.000</a:t>
                      </a:r>
                      <a:endParaRPr lang="de-AT" sz="2500" dirty="0"/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dirty="0" smtClean="0"/>
                        <a:t>UGB</a:t>
                      </a:r>
                      <a:endParaRPr lang="de-AT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dirty="0" smtClean="0"/>
                        <a:t>500.000</a:t>
                      </a:r>
                      <a:endParaRPr lang="de-AT" sz="2500" dirty="0"/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b="0" dirty="0" smtClean="0"/>
                        <a:t>Steuerrecht</a:t>
                      </a:r>
                      <a:endParaRPr lang="de-AT" sz="2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b="0" dirty="0" smtClean="0"/>
                        <a:t>0</a:t>
                      </a:r>
                      <a:endParaRPr lang="de-AT" sz="25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Nach links gekrümmter Pfeil 4"/>
          <p:cNvSpPr/>
          <p:nvPr/>
        </p:nvSpPr>
        <p:spPr>
          <a:xfrm>
            <a:off x="6084168" y="4033028"/>
            <a:ext cx="648072" cy="936104"/>
          </a:xfrm>
          <a:prstGeom prst="curved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804248" y="4177914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solidFill>
                  <a:srgbClr val="FF0000"/>
                </a:solidFill>
              </a:rPr>
              <a:t>MWR</a:t>
            </a:r>
          </a:p>
          <a:p>
            <a:pPr algn="ctr"/>
            <a:r>
              <a:rPr lang="de-AT" dirty="0" smtClean="0">
                <a:solidFill>
                  <a:srgbClr val="FF0000"/>
                </a:solidFill>
              </a:rPr>
              <a:t>- 500.000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Was ist ein Derivat?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844675"/>
            <a:ext cx="8283575" cy="4176613"/>
          </a:xfrm>
        </p:spPr>
        <p:txBody>
          <a:bodyPr>
            <a:normAutofit fontScale="92500" lnSpcReduction="10000"/>
          </a:bodyPr>
          <a:lstStyle/>
          <a:p>
            <a:endParaRPr lang="de-AT" dirty="0" smtClean="0"/>
          </a:p>
          <a:p>
            <a:r>
              <a:rPr lang="de-AT" dirty="0" smtClean="0"/>
              <a:t>3 Eigenschaften:</a:t>
            </a:r>
          </a:p>
          <a:p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Wert des Derivats hängt von der Wertentwicklung eines </a:t>
            </a:r>
            <a:r>
              <a:rPr lang="de-A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Basisobjekts</a:t>
            </a:r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dirty="0" smtClean="0"/>
              <a:t>ab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Latein: derivare = ableiten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Basisobjekte: Zinssätze, Wechselkurse, Aktienkurse…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/>
              <a:t>Erfüllung in der </a:t>
            </a:r>
            <a:r>
              <a:rPr lang="de-A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Zukunft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Anschaffungskosten</a:t>
            </a:r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dirty="0" smtClean="0"/>
              <a:t>= Null (oder sehr gering)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Die XY-AG besitzt ein Derivat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sz="600" dirty="0" smtClean="0"/>
          </a:p>
          <a:p>
            <a:pPr algn="ctr"/>
            <a:r>
              <a:rPr lang="de-AT" dirty="0" smtClean="0"/>
              <a:t>Fragestellung: Optionswert zum 31.12.2012 mittels </a:t>
            </a: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Binomialmodell</a:t>
            </a:r>
            <a:endParaRPr lang="de-A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880955"/>
              </p:ext>
            </p:extLst>
          </p:nvPr>
        </p:nvGraphicFramePr>
        <p:xfrm>
          <a:off x="611560" y="2276872"/>
          <a:ext cx="770485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  <a:gridCol w="252028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Kaufoption</a:t>
                      </a:r>
                      <a:r>
                        <a:rPr lang="de-AT" baseline="0" dirty="0" smtClean="0"/>
                        <a:t> auf Aktien der Z-AG</a:t>
                      </a:r>
                      <a:endParaRPr lang="de-A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Vertragsabschluss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01.07.2012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Laufzeit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1,5 Jahre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Anschaffungskosten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54.000 €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Ausübungspreis </a:t>
                      </a:r>
                      <a:r>
                        <a:rPr lang="de-AT" sz="1400" i="1" dirty="0" smtClean="0"/>
                        <a:t>(= Kaufpreis für Aktien der Z-AG)</a:t>
                      </a:r>
                      <a:endParaRPr lang="de-AT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800.000 €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Aktienwert am 31.12.2012</a:t>
                      </a:r>
                      <a:endParaRPr lang="de-A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1.000.000 €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24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1. Schritt: Szenarien für die Aktienkursentwicklung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 </a:t>
            </a:r>
            <a:endParaRPr lang="de-AT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900909"/>
              </p:ext>
            </p:extLst>
          </p:nvPr>
        </p:nvGraphicFramePr>
        <p:xfrm>
          <a:off x="1043608" y="1988840"/>
          <a:ext cx="6696744" cy="400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6" name="Arbeitsblatt" r:id="rId4" imgW="4352922" imgH="2600370" progId="Excel.Sheet.12">
                  <p:embed/>
                </p:oleObj>
              </mc:Choice>
              <mc:Fallback>
                <p:oleObj name="Arbeitsblatt" r:id="rId4" imgW="4352922" imgH="2600370" progId="Excel.Sheet.12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88840"/>
                        <a:ext cx="6696744" cy="400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00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2. Schritt: Rückwärtsrechnen im Binomialbaum</a:t>
            </a:r>
            <a:endParaRPr lang="de-AT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488477"/>
              </p:ext>
            </p:extLst>
          </p:nvPr>
        </p:nvGraphicFramePr>
        <p:xfrm>
          <a:off x="1043608" y="1700808"/>
          <a:ext cx="7091987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0" name="Arbeitsblatt" r:id="rId4" imgW="4914799" imgH="3933900" progId="Excel.Sheet.12">
                  <p:embed/>
                </p:oleObj>
              </mc:Choice>
              <mc:Fallback>
                <p:oleObj name="Arbeitsblatt" r:id="rId4" imgW="4914799" imgH="3933900" progId="Excel.Sheet.12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700808"/>
                        <a:ext cx="7091987" cy="460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88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2. Schritt: Rückwärtsrechnen im Binomialbaum</a:t>
            </a:r>
            <a:endParaRPr lang="de-AT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09374"/>
              </p:ext>
            </p:extLst>
          </p:nvPr>
        </p:nvGraphicFramePr>
        <p:xfrm>
          <a:off x="1043608" y="1700808"/>
          <a:ext cx="7056784" cy="4635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4" name="Arbeitsblatt" r:id="rId4" imgW="4914799" imgH="3933900" progId="Excel.Sheet.12">
                  <p:embed/>
                </p:oleObj>
              </mc:Choice>
              <mc:Fallback>
                <p:oleObj name="Arbeitsblatt" r:id="rId4" imgW="4914799" imgH="3933900" progId="Excel.Sheet.12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700808"/>
                        <a:ext cx="7056784" cy="4635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3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Anlageimmobilie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r>
              <a:rPr lang="de-AT" dirty="0" smtClean="0"/>
              <a:t>Gebäude dient ausschließlich der Erzielung künftiger Wertsteigerungen und von Mieteinnahmen.</a:t>
            </a:r>
          </a:p>
          <a:p>
            <a:r>
              <a:rPr lang="de-AT" dirty="0" smtClean="0"/>
              <a:t>Die XY-AG wendet das Zeitwertmodell an.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434954"/>
              </p:ext>
            </p:extLst>
          </p:nvPr>
        </p:nvGraphicFramePr>
        <p:xfrm>
          <a:off x="1403648" y="2204864"/>
          <a:ext cx="6096000" cy="185420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AT" b="1" dirty="0" smtClean="0"/>
                        <a:t>Gebäude</a:t>
                      </a:r>
                      <a:endParaRPr lang="de-AT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de-A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dirty="0" smtClean="0"/>
                        <a:t>Anschaffungszeitpunkt</a:t>
                      </a:r>
                      <a:endParaRPr lang="de-A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b="0" dirty="0" smtClean="0"/>
                        <a:t>01.01.2012</a:t>
                      </a:r>
                      <a:endParaRPr lang="de-A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Anschaffungskosten</a:t>
                      </a:r>
                      <a:endParaRPr lang="de-A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2,5 Mio. €</a:t>
                      </a:r>
                      <a:endParaRPr lang="de-A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Zeitwert</a:t>
                      </a:r>
                      <a:r>
                        <a:rPr lang="de-AT" baseline="0" dirty="0" smtClean="0"/>
                        <a:t> am 31.12.2012</a:t>
                      </a:r>
                      <a:endParaRPr lang="de-A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3,0 Mio. €</a:t>
                      </a:r>
                      <a:endParaRPr lang="de-A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Nutzungsdauer</a:t>
                      </a:r>
                      <a:endParaRPr lang="de-A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dirty="0" smtClean="0"/>
                        <a:t>25 Jahre</a:t>
                      </a:r>
                      <a:endParaRPr lang="de-AT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2. Schritt: Rückwärtsrechnen im Binomialbaum</a:t>
            </a:r>
            <a:endParaRPr lang="de-AT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719948"/>
              </p:ext>
            </p:extLst>
          </p:nvPr>
        </p:nvGraphicFramePr>
        <p:xfrm>
          <a:off x="899593" y="1772816"/>
          <a:ext cx="7488832" cy="4486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8" name="Arbeitsblatt" r:id="rId4" imgW="4914799" imgH="3933900" progId="Excel.Sheet.12">
                  <p:embed/>
                </p:oleObj>
              </mc:Choice>
              <mc:Fallback>
                <p:oleObj name="Arbeitsblatt" r:id="rId4" imgW="4914799" imgH="3933900" progId="Excel.Sheet.12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3" y="1772816"/>
                        <a:ext cx="7488832" cy="44862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4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IFRS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844675"/>
            <a:ext cx="8283575" cy="2160389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Derivate werden grundsätzlich mit dem </a:t>
            </a:r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beizulegenden Zeitwert </a:t>
            </a:r>
            <a:r>
              <a:rPr lang="de-AT" dirty="0"/>
              <a:t>(aktueller Tageswert) </a:t>
            </a:r>
            <a:r>
              <a:rPr lang="de-AT" dirty="0" smtClean="0"/>
              <a:t>bilanziert.</a:t>
            </a:r>
          </a:p>
          <a:p>
            <a:pPr lvl="1" indent="0">
              <a:buNone/>
            </a:pPr>
            <a:r>
              <a:rPr lang="de-AT" dirty="0" smtClean="0">
                <a:sym typeface="Wingdings" pitchFamily="2" charset="2"/>
              </a:rPr>
              <a:t>	 Erfassung positiver und negativer Wertänderungen!</a:t>
            </a: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Beizulegender Zeitwert (31.12.2012) = 194.000</a:t>
            </a:r>
          </a:p>
          <a:p>
            <a:endParaRPr lang="de-AT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806056"/>
              </p:ext>
            </p:extLst>
          </p:nvPr>
        </p:nvGraphicFramePr>
        <p:xfrm>
          <a:off x="611560" y="5301208"/>
          <a:ext cx="7920880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6196"/>
                <a:gridCol w="4637244"/>
                <a:gridCol w="1343720"/>
                <a:gridCol w="1343720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Finanzieller</a:t>
                      </a:r>
                      <a:r>
                        <a:rPr kumimoji="0" lang="de-AT" sz="1700" b="0" kern="1200" baseline="0" dirty="0" smtClean="0"/>
                        <a:t> Vermögenswert (Kaufoption)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140.000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Ertrag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140.000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092114"/>
              </p:ext>
            </p:extLst>
          </p:nvPr>
        </p:nvGraphicFramePr>
        <p:xfrm>
          <a:off x="611560" y="4293096"/>
          <a:ext cx="7920880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6196"/>
                <a:gridCol w="4637244"/>
                <a:gridCol w="1343720"/>
                <a:gridCol w="1343720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Finanzieller</a:t>
                      </a:r>
                      <a:r>
                        <a:rPr kumimoji="0" lang="de-AT" sz="1700" b="0" kern="1200" baseline="0" dirty="0" smtClean="0"/>
                        <a:t> Vermögenswert (Kaufoption)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54.000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Geld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54.000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5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UGB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844675"/>
            <a:ext cx="8283575" cy="4176613"/>
          </a:xfrm>
        </p:spPr>
        <p:txBody>
          <a:bodyPr>
            <a:normAutofit fontScale="92500" lnSpcReduction="10000"/>
          </a:bodyPr>
          <a:lstStyle/>
          <a:p>
            <a:endParaRPr lang="de-AT" sz="1800" dirty="0" smtClean="0"/>
          </a:p>
          <a:p>
            <a:endParaRPr lang="de-AT" sz="1800" dirty="0"/>
          </a:p>
          <a:p>
            <a:endParaRPr lang="de-AT" sz="1800" dirty="0" smtClean="0"/>
          </a:p>
          <a:p>
            <a:endParaRPr lang="de-AT" sz="27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AT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Anschaffungskostenobergrenze</a:t>
            </a:r>
          </a:p>
          <a:p>
            <a:pPr lvl="1">
              <a:buFont typeface="Arial" pitchFamily="34" charset="0"/>
              <a:buChar char="•"/>
            </a:pPr>
            <a:r>
              <a:rPr lang="de-AT" dirty="0"/>
              <a:t>Keine Erfassung der Wertsteigerung </a:t>
            </a:r>
            <a:r>
              <a:rPr lang="de-AT" dirty="0" smtClean="0"/>
              <a:t>von 54.000 auf 194.000. Wieso?</a:t>
            </a:r>
          </a:p>
          <a:p>
            <a:pPr lvl="2">
              <a:buFont typeface="Arial" pitchFamily="34" charset="0"/>
              <a:buChar char="•"/>
            </a:pPr>
            <a:r>
              <a:rPr lang="de-AT" dirty="0" smtClean="0"/>
              <a:t>Vorsichtsprinzip</a:t>
            </a:r>
          </a:p>
          <a:p>
            <a:pPr lvl="2">
              <a:buFont typeface="Arial" pitchFamily="34" charset="0"/>
              <a:buChar char="•"/>
            </a:pPr>
            <a:r>
              <a:rPr lang="de-AT" dirty="0" smtClean="0"/>
              <a:t>Verhinderung der Erfassung unrealisierter Gewinne</a:t>
            </a:r>
          </a:p>
          <a:p>
            <a:endParaRPr lang="de-AT" dirty="0" smtClean="0"/>
          </a:p>
          <a:p>
            <a:r>
              <a:rPr lang="de-A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Keine planmäßige Abschreibung </a:t>
            </a:r>
            <a:r>
              <a:rPr lang="de-AT" sz="1600" i="1" dirty="0" smtClean="0"/>
              <a:t>(lt</a:t>
            </a:r>
            <a:r>
              <a:rPr lang="de-AT" sz="1600" i="1" dirty="0"/>
              <a:t>. </a:t>
            </a:r>
            <a:r>
              <a:rPr lang="de-AT" sz="1600" i="1" dirty="0" smtClean="0"/>
              <a:t>AFRAC, </a:t>
            </a:r>
            <a:r>
              <a:rPr lang="de-AT" sz="1600" i="1" dirty="0" err="1" smtClean="0"/>
              <a:t>Rz</a:t>
            </a:r>
            <a:r>
              <a:rPr lang="de-AT" sz="1600" i="1" dirty="0"/>
              <a:t>. 20) </a:t>
            </a:r>
            <a:endParaRPr lang="de-AT" sz="16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sz="2100" dirty="0" smtClean="0"/>
              <a:t>Mangels laufender wirtschaftlicher Nutzung</a:t>
            </a:r>
            <a:r>
              <a:rPr lang="de-AT" dirty="0"/>
              <a:t>	</a:t>
            </a:r>
            <a:endParaRPr lang="de-AT" dirty="0" smtClean="0"/>
          </a:p>
          <a:p>
            <a:endParaRPr lang="de-AT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814812"/>
              </p:ext>
            </p:extLst>
          </p:nvPr>
        </p:nvGraphicFramePr>
        <p:xfrm>
          <a:off x="611560" y="2060848"/>
          <a:ext cx="7920880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6196"/>
                <a:gridCol w="4637244"/>
                <a:gridCol w="1343720"/>
                <a:gridCol w="1343720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Finanzieller</a:t>
                      </a:r>
                      <a:r>
                        <a:rPr kumimoji="0" lang="de-AT" sz="1700" b="0" kern="1200" baseline="0" dirty="0" smtClean="0"/>
                        <a:t> Vermögenswert (Kaufoption)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54.000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Geld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54.000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Steuerrecht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r>
              <a:rPr lang="de-AT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Maßgeblichkeitsprinzip</a:t>
            </a:r>
            <a:endParaRPr lang="de-AT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AT" dirty="0" smtClean="0"/>
              <a:t>Keine </a:t>
            </a:r>
            <a:r>
              <a:rPr lang="de-AT" dirty="0"/>
              <a:t>vom UGB abweichende steuerliche Vorschrift für Bewertung des </a:t>
            </a:r>
            <a:r>
              <a:rPr lang="de-AT" dirty="0" smtClean="0"/>
              <a:t>Derivats</a:t>
            </a:r>
          </a:p>
          <a:p>
            <a:r>
              <a:rPr lang="de-AT" dirty="0" smtClean="0">
                <a:sym typeface="Wingdings" pitchFamily="2" charset="2"/>
              </a:rPr>
              <a:t>	 </a:t>
            </a:r>
            <a:r>
              <a:rPr lang="de-AT" dirty="0">
                <a:sym typeface="Wingdings" pitchFamily="2" charset="2"/>
              </a:rPr>
              <a:t>keine </a:t>
            </a:r>
            <a:r>
              <a:rPr lang="de-AT" dirty="0" smtClean="0">
                <a:sym typeface="Wingdings" pitchFamily="2" charset="2"/>
              </a:rPr>
              <a:t>MWR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28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Abweichungen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271194"/>
              </p:ext>
            </p:extLst>
          </p:nvPr>
        </p:nvGraphicFramePr>
        <p:xfrm>
          <a:off x="1475656" y="2492896"/>
          <a:ext cx="4555232" cy="2614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736"/>
                <a:gridCol w="2415496"/>
              </a:tblGrid>
              <a:tr h="586864">
                <a:tc gridSpan="2">
                  <a:txBody>
                    <a:bodyPr/>
                    <a:lstStyle/>
                    <a:p>
                      <a:pPr algn="ctr"/>
                      <a:r>
                        <a:rPr lang="de-AT" sz="2500" dirty="0" smtClean="0"/>
                        <a:t>Auswirkungen auf den Gewinn</a:t>
                      </a:r>
                      <a:endParaRPr lang="de-AT" sz="25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dirty="0" smtClean="0"/>
                        <a:t>IFRS</a:t>
                      </a:r>
                      <a:endParaRPr lang="de-AT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dirty="0" smtClean="0"/>
                        <a:t>+ 140.000</a:t>
                      </a:r>
                      <a:endParaRPr lang="de-AT" sz="2500" dirty="0"/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dirty="0" smtClean="0"/>
                        <a:t>UGB</a:t>
                      </a:r>
                      <a:endParaRPr lang="de-AT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dirty="0" smtClean="0"/>
                        <a:t>0</a:t>
                      </a:r>
                      <a:endParaRPr lang="de-AT" sz="2500" dirty="0"/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r>
                        <a:rPr lang="de-AT" sz="2500" b="0" dirty="0" smtClean="0"/>
                        <a:t>Steuerrecht</a:t>
                      </a:r>
                      <a:endParaRPr lang="de-AT" sz="2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2500" b="0" dirty="0" smtClean="0"/>
                        <a:t>0</a:t>
                      </a:r>
                      <a:endParaRPr lang="de-AT" sz="25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Nach links gekrümmter Pfeil 4"/>
          <p:cNvSpPr/>
          <p:nvPr/>
        </p:nvSpPr>
        <p:spPr>
          <a:xfrm>
            <a:off x="6167197" y="4077072"/>
            <a:ext cx="648072" cy="936104"/>
          </a:xfrm>
          <a:prstGeom prst="curved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660232" y="4247931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solidFill>
                  <a:srgbClr val="FF0000"/>
                </a:solidFill>
              </a:rPr>
              <a:t>MWR</a:t>
            </a:r>
          </a:p>
          <a:p>
            <a:pPr algn="ctr"/>
            <a:r>
              <a:rPr lang="de-AT" dirty="0" smtClean="0">
                <a:solidFill>
                  <a:srgbClr val="FF0000"/>
                </a:solidFill>
              </a:rPr>
              <a:t>0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4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84976" cy="574675"/>
          </a:xfrm>
        </p:spPr>
        <p:txBody>
          <a:bodyPr>
            <a:normAutofit fontScale="90000"/>
          </a:bodyPr>
          <a:lstStyle/>
          <a:p>
            <a:r>
              <a:rPr lang="de-AT" dirty="0" smtClean="0"/>
              <a:t>Verbuchung der tatsächlichen Steuern (IFRS und UGB)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83575" cy="4392613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Annahme</a:t>
            </a:r>
          </a:p>
          <a:p>
            <a:pPr marL="614363" lvl="1" indent="-342900">
              <a:buFont typeface="Arial" pitchFamily="34" charset="0"/>
              <a:buChar char="•"/>
            </a:pPr>
            <a:r>
              <a:rPr lang="de-AT" dirty="0" smtClean="0"/>
              <a:t>XY-AG hat in 2012 </a:t>
            </a:r>
            <a:r>
              <a:rPr lang="de-AT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KöSt-Vorauszahlungen</a:t>
            </a:r>
            <a:r>
              <a:rPr lang="de-AT" dirty="0" smtClean="0"/>
              <a:t> i.H.v. € 2 Mio. geleistet.</a:t>
            </a:r>
          </a:p>
          <a:p>
            <a:pPr marL="342900" indent="-342900">
              <a:buFont typeface="Arial" pitchFamily="34" charset="0"/>
              <a:buChar char="•"/>
            </a:pPr>
            <a:endParaRPr lang="de-AT" sz="1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IFRS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endParaRPr lang="de-AT" sz="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UGB</a:t>
            </a:r>
            <a:endParaRPr lang="de-A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336650"/>
              </p:ext>
            </p:extLst>
          </p:nvPr>
        </p:nvGraphicFramePr>
        <p:xfrm>
          <a:off x="611560" y="3573016"/>
          <a:ext cx="7920880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6196"/>
                <a:gridCol w="4637244"/>
                <a:gridCol w="1343720"/>
                <a:gridCol w="1343720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Tatsächlicher Steueraufwand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2.000.000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Geld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2.000.000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010932"/>
              </p:ext>
            </p:extLst>
          </p:nvPr>
        </p:nvGraphicFramePr>
        <p:xfrm>
          <a:off x="611560" y="5013176"/>
          <a:ext cx="7920880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6196"/>
                <a:gridCol w="4637244"/>
                <a:gridCol w="1343720"/>
                <a:gridCol w="1343720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Tatsächlicher Steueraufwand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2.000.000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Geld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2.000.000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6012160" y="5844316"/>
            <a:ext cx="25562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700" dirty="0" smtClean="0">
                <a:solidFill>
                  <a:srgbClr val="FF0000"/>
                </a:solidFill>
              </a:rPr>
              <a:t>MWR + 2.000.000</a:t>
            </a:r>
            <a:endParaRPr lang="de-AT" sz="1700" dirty="0">
              <a:solidFill>
                <a:srgbClr val="FF0000"/>
              </a:solidFill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65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582612" y="5715774"/>
            <a:ext cx="8283575" cy="1664544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de-AT" sz="2000" dirty="0" smtClean="0"/>
          </a:p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AT" sz="2000" dirty="0" smtClean="0"/>
              <a:t>Annahme: Keine Verlustvorträge, keine Gruppenbesteuerung</a:t>
            </a:r>
            <a:endParaRPr kumimoji="0" lang="de-A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288689"/>
              </p:ext>
            </p:extLst>
          </p:nvPr>
        </p:nvGraphicFramePr>
        <p:xfrm>
          <a:off x="225228" y="1196752"/>
          <a:ext cx="8640959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1109"/>
                <a:gridCol w="1519491"/>
                <a:gridCol w="1584176"/>
                <a:gridCol w="1656183"/>
              </a:tblGrid>
              <a:tr h="382051">
                <a:tc gridSpan="4">
                  <a:txBody>
                    <a:bodyPr/>
                    <a:lstStyle/>
                    <a:p>
                      <a:pPr algn="ctr"/>
                      <a:r>
                        <a:rPr lang="de-AT" sz="2000" dirty="0" smtClean="0"/>
                        <a:t>ABWEICHUNGEN UGB / StR</a:t>
                      </a:r>
                      <a:endParaRPr lang="de-DE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  <a:tr h="330651">
                <a:tc>
                  <a:txBody>
                    <a:bodyPr/>
                    <a:lstStyle/>
                    <a:p>
                      <a:r>
                        <a:rPr lang="de-AT" sz="1600" b="1" dirty="0" smtClean="0">
                          <a:solidFill>
                            <a:srgbClr val="FF0000"/>
                          </a:solidFill>
                        </a:rPr>
                        <a:t>Vorläufiger</a:t>
                      </a:r>
                      <a:r>
                        <a:rPr lang="de-AT" sz="1600" b="1" dirty="0" smtClean="0"/>
                        <a:t> Gewinn nach UGB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i="1" dirty="0" smtClean="0">
                          <a:solidFill>
                            <a:srgbClr val="FF0000"/>
                          </a:solidFill>
                        </a:rPr>
                        <a:t>(Annahme)</a:t>
                      </a:r>
                      <a:endParaRPr lang="de-DE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dirty="0" smtClean="0"/>
                        <a:t>19.450.000</a:t>
                      </a:r>
                      <a:endParaRPr lang="de-DE" sz="1600" b="1" dirty="0" smtClean="0"/>
                    </a:p>
                  </a:txBody>
                  <a:tcPr/>
                </a:tc>
              </a:tr>
              <a:tr h="330651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Anlageimmobilien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+ 50.000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</a:tr>
              <a:tr h="330651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Fertigungsaufträge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- 2.000.000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</a:tr>
              <a:tr h="330651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Selbst entwickelte Technologie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</a:tr>
              <a:tr h="330651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Wertminderungstest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</a:tr>
              <a:tr h="330651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Rückstellung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+ 1.000.000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</a:tr>
              <a:tr h="330651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Dividende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- 500.000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</a:tr>
              <a:tr h="330651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Derivat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0</a:t>
                      </a:r>
                      <a:endParaRPr lang="de-DE" sz="1600" dirty="0"/>
                    </a:p>
                  </a:txBody>
                  <a:tcP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</a:tr>
              <a:tr h="330651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KöSt-Vorauszahlungen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+ 2.000.000</a:t>
                      </a:r>
                      <a:endParaRPr lang="de-DE" sz="1600" dirty="0"/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</a:tr>
              <a:tr h="330651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Summe = Vorläufige MWR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DE" sz="1600" b="1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b="1" dirty="0" smtClean="0"/>
                        <a:t>+ 550.000</a:t>
                      </a:r>
                      <a:endParaRPr lang="de-AT" sz="1600" b="1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600" b="1" dirty="0"/>
                    </a:p>
                  </a:txBody>
                  <a:tcPr/>
                </a:tc>
              </a:tr>
              <a:tr h="330651">
                <a:tc>
                  <a:txBody>
                    <a:bodyPr/>
                    <a:lstStyle/>
                    <a:p>
                      <a:r>
                        <a:rPr lang="de-AT" sz="1600" b="1" dirty="0" smtClean="0"/>
                        <a:t>Gewinn nach Steuerrecht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DE" sz="1600" b="1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20.000.000</a:t>
                      </a:r>
                    </a:p>
                  </a:txBody>
                  <a:tcPr/>
                </a:tc>
              </a:tr>
              <a:tr h="330651">
                <a:tc>
                  <a:txBody>
                    <a:bodyPr/>
                    <a:lstStyle/>
                    <a:p>
                      <a:r>
                        <a:rPr lang="de-DE" sz="1600" b="0" dirty="0" smtClean="0"/>
                        <a:t>Steuersatz</a:t>
                      </a:r>
                      <a:endParaRPr lang="de-DE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DE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DE" sz="1600" b="0" dirty="0"/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 smtClean="0"/>
                        <a:t>25 %</a:t>
                      </a:r>
                    </a:p>
                  </a:txBody>
                  <a:tcPr/>
                </a:tc>
              </a:tr>
              <a:tr h="330651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Steuerlast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DE" sz="1600" b="1" dirty="0"/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5.000.000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784976" cy="574675"/>
          </a:xfrm>
        </p:spPr>
        <p:txBody>
          <a:bodyPr>
            <a:normAutofit fontScale="90000"/>
          </a:bodyPr>
          <a:lstStyle/>
          <a:p>
            <a:r>
              <a:rPr lang="de-AT" dirty="0" smtClean="0"/>
              <a:t>Verbuchung der tatsächlichen Steuern (IFRS und UGB)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83575" cy="4392613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de-AT" sz="1200" dirty="0" smtClean="0"/>
          </a:p>
          <a:p>
            <a:pPr marL="342900" indent="-342900">
              <a:buFont typeface="Arial" pitchFamily="34" charset="0"/>
              <a:buChar char="•"/>
            </a:pPr>
            <a:endParaRPr lang="de-AT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AT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IFRS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UGB</a:t>
            </a:r>
            <a:endParaRPr lang="de-A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492744"/>
              </p:ext>
            </p:extLst>
          </p:nvPr>
        </p:nvGraphicFramePr>
        <p:xfrm>
          <a:off x="611560" y="2996952"/>
          <a:ext cx="7920880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6196"/>
                <a:gridCol w="4637244"/>
                <a:gridCol w="1343720"/>
                <a:gridCol w="1343720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Tatsächlicher Steueraufwand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3.000.000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Tatsächliche Steuerschuld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3.000.000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335189"/>
              </p:ext>
            </p:extLst>
          </p:nvPr>
        </p:nvGraphicFramePr>
        <p:xfrm>
          <a:off x="611560" y="4725144"/>
          <a:ext cx="7920880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6196"/>
                <a:gridCol w="4637244"/>
                <a:gridCol w="1343720"/>
                <a:gridCol w="1343720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Tatsächlicher Steueraufwand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3.000.000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Steuerrückstellung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3.000.000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6012160" y="5572439"/>
            <a:ext cx="25562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700" dirty="0" smtClean="0">
                <a:solidFill>
                  <a:srgbClr val="FF0000"/>
                </a:solidFill>
              </a:rPr>
              <a:t>MWR </a:t>
            </a:r>
            <a:r>
              <a:rPr lang="de-AT" sz="1700" dirty="0">
                <a:solidFill>
                  <a:srgbClr val="FF0000"/>
                </a:solidFill>
              </a:rPr>
              <a:t>+ </a:t>
            </a:r>
            <a:r>
              <a:rPr lang="de-AT" sz="1700" dirty="0" smtClean="0">
                <a:solidFill>
                  <a:srgbClr val="FF0000"/>
                </a:solidFill>
              </a:rPr>
              <a:t>3.000.000</a:t>
            </a:r>
            <a:endParaRPr lang="de-AT" sz="1700" dirty="0">
              <a:solidFill>
                <a:srgbClr val="FF0000"/>
              </a:solidFill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072866"/>
              </p:ext>
            </p:extLst>
          </p:nvPr>
        </p:nvGraphicFramePr>
        <p:xfrm>
          <a:off x="251520" y="1628800"/>
          <a:ext cx="8640959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1109"/>
                <a:gridCol w="1519491"/>
                <a:gridCol w="1584176"/>
                <a:gridCol w="1656183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de-AT" sz="2000" dirty="0" smtClean="0"/>
                        <a:t>ABWEICHUNGEN IFRS / UGB</a:t>
                      </a:r>
                      <a:endParaRPr lang="de-DE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600" b="1" dirty="0" smtClean="0"/>
                        <a:t>Gewinn nach IFRS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b="1" dirty="0" smtClean="0"/>
                        <a:t>25.090.000</a:t>
                      </a:r>
                      <a:endParaRPr lang="de-DE" sz="16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Anlageimmobilien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-600.000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Fertigungsaufträge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-3.000.000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Selbst entwickelte Technologie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-900.000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Wertminderungstest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-3.000.000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Rückstellung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-1.000.000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Dividende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Derivat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-140.000</a:t>
                      </a:r>
                      <a:endParaRPr lang="de-DE" sz="1600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Summe</a:t>
                      </a:r>
                      <a:r>
                        <a:rPr lang="de-DE" sz="1600" b="1" baseline="0" dirty="0" smtClean="0"/>
                        <a:t> der Abweichungen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DE" sz="1600" b="1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b="1" dirty="0" smtClean="0"/>
                        <a:t>-8.640.000</a:t>
                      </a:r>
                      <a:endParaRPr lang="de-AT" sz="1600" b="1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600" b="1" dirty="0" smtClean="0"/>
                        <a:t>Gewinn nach UGB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DE" sz="1600" b="1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16.450.000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0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IFRS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Zeitwertmodell (IAS 40)</a:t>
            </a:r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sz="2000" dirty="0" smtClean="0"/>
          </a:p>
          <a:p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Keine AK-Obergrenze!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4164"/>
              </p:ext>
            </p:extLst>
          </p:nvPr>
        </p:nvGraphicFramePr>
        <p:xfrm>
          <a:off x="1115616" y="4221088"/>
          <a:ext cx="6696745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3920579"/>
                <a:gridCol w="1136055"/>
                <a:gridCol w="1136055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Gebäude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500.000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Ertrag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500.000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874522"/>
              </p:ext>
            </p:extLst>
          </p:nvPr>
        </p:nvGraphicFramePr>
        <p:xfrm>
          <a:off x="1115616" y="3068960"/>
          <a:ext cx="6696745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3920579"/>
                <a:gridCol w="1136055"/>
                <a:gridCol w="1136055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Gebäude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 Mio.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Geld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2,5 Mio.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UGB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844675"/>
            <a:ext cx="8283575" cy="2736453"/>
          </a:xfrm>
        </p:spPr>
        <p:txBody>
          <a:bodyPr>
            <a:normAutofit/>
          </a:bodyPr>
          <a:lstStyle/>
          <a:p>
            <a:endParaRPr lang="de-AT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A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Zeitwertmodell unzulässig</a:t>
            </a:r>
          </a:p>
          <a:p>
            <a:endParaRPr lang="de-AT" sz="1200" dirty="0" smtClean="0"/>
          </a:p>
          <a:p>
            <a:r>
              <a:rPr lang="de-AT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Kostenmodell</a:t>
            </a:r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zwingend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046509"/>
              </p:ext>
            </p:extLst>
          </p:nvPr>
        </p:nvGraphicFramePr>
        <p:xfrm>
          <a:off x="1115616" y="3645024"/>
          <a:ext cx="6696745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3920579"/>
                <a:gridCol w="1136055"/>
                <a:gridCol w="1136055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Gebäude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 Mio.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Geld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2,5 Mio.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185520"/>
              </p:ext>
            </p:extLst>
          </p:nvPr>
        </p:nvGraphicFramePr>
        <p:xfrm>
          <a:off x="1115616" y="4869160"/>
          <a:ext cx="6696745" cy="701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3920579"/>
                <a:gridCol w="1136055"/>
                <a:gridCol w="1136055"/>
              </a:tblGrid>
              <a:tr h="324000">
                <a:tc>
                  <a:txBody>
                    <a:bodyPr/>
                    <a:lstStyle/>
                    <a:p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1700" b="0" kern="1200" dirty="0" smtClean="0"/>
                        <a:t>Planmäßige Abschreibung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AT" sz="17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100.000</a:t>
                      </a:r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de-AT" sz="17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AN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700" b="0" dirty="0" smtClean="0"/>
                        <a:t>Gebäude</a:t>
                      </a:r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00" b="0" dirty="0" smtClean="0"/>
                        <a:t>100.000</a:t>
                      </a:r>
                      <a:endParaRPr lang="de-AT" sz="17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Steuerrecht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9" y="1844675"/>
            <a:ext cx="8496944" cy="439261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Maßgeblichkeitsprinzip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de-DE" sz="1000" dirty="0" smtClean="0"/>
          </a:p>
          <a:p>
            <a:pPr marL="1143000" lvl="2" indent="-398463">
              <a:spcBef>
                <a:spcPct val="0"/>
              </a:spcBef>
              <a:buSzPct val="135000"/>
              <a:buFont typeface="Arial" pitchFamily="34" charset="0"/>
              <a:buChar char="•"/>
            </a:pPr>
            <a:r>
              <a:rPr lang="de-DE" dirty="0" smtClean="0"/>
              <a:t>Übernahme der unternehmensrechtlichen </a:t>
            </a:r>
            <a:r>
              <a:rPr lang="de-DE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(UGB!!)- Wertansätze</a:t>
            </a:r>
            <a:r>
              <a:rPr lang="de-DE" dirty="0" smtClean="0"/>
              <a:t>, soweit diese auch steuerlich zulässig sind,</a:t>
            </a:r>
          </a:p>
          <a:p>
            <a:pPr marL="1143000" lvl="2" indent="-398463">
              <a:spcBef>
                <a:spcPct val="0"/>
              </a:spcBef>
              <a:buSzPct val="135000"/>
              <a:buFont typeface="Arial" pitchFamily="34" charset="0"/>
              <a:buChar char="•"/>
            </a:pPr>
            <a:r>
              <a:rPr lang="de-DE" dirty="0" smtClean="0"/>
              <a:t>Änderung jener unternehmensrechtlichen Wertansätze, die </a:t>
            </a:r>
            <a:r>
              <a:rPr lang="de-DE" u="sng" dirty="0" smtClean="0"/>
              <a:t>gegen zwingende</a:t>
            </a:r>
            <a:r>
              <a:rPr lang="de-DE" dirty="0" smtClean="0"/>
              <a:t> steuerliche Vorschriften verstoßen.</a:t>
            </a:r>
          </a:p>
          <a:p>
            <a:pPr marL="1143000" lvl="2" indent="-398463">
              <a:spcBef>
                <a:spcPct val="0"/>
              </a:spcBef>
              <a:buSzPct val="135000"/>
              <a:buFont typeface="Monotype Sorts" pitchFamily="2" charset="2"/>
              <a:buChar char="Ø"/>
            </a:pPr>
            <a:endParaRPr lang="de-DE" sz="1000" dirty="0" smtClean="0"/>
          </a:p>
          <a:p>
            <a:pPr marL="1600200" lvl="3" indent="-266700">
              <a:spcBef>
                <a:spcPct val="0"/>
              </a:spcBef>
              <a:buNone/>
            </a:pPr>
            <a:r>
              <a:rPr lang="de-DE" dirty="0" smtClean="0">
                <a:sym typeface="Wingdings" pitchFamily="2" charset="2"/>
              </a:rPr>
              <a:t>	</a:t>
            </a:r>
            <a:r>
              <a:rPr lang="de-DE" dirty="0" smtClean="0"/>
              <a:t> </a:t>
            </a:r>
            <a:r>
              <a:rPr lang="de-DE" u="sng" dirty="0" smtClean="0"/>
              <a:t>Korrektur durch eine </a:t>
            </a:r>
            <a:r>
              <a:rPr lang="de-DE" u="sng" dirty="0"/>
              <a:t>"Mehr-Weniger-Rechnung" </a:t>
            </a:r>
            <a:r>
              <a:rPr lang="de-DE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(MWR)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de-DE" dirty="0" smtClean="0"/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de-DE" dirty="0" smtClean="0"/>
              <a:t>Überführung des unternehmensrechtlichen Gewinns durch </a:t>
            </a:r>
            <a:r>
              <a:rPr lang="de-DE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Zu- und Abschläge (MWR)</a:t>
            </a:r>
            <a:r>
              <a:rPr lang="de-DE" b="1" dirty="0" smtClean="0">
                <a:solidFill>
                  <a:srgbClr val="FFC000"/>
                </a:solidFill>
              </a:rPr>
              <a:t> </a:t>
            </a:r>
            <a:r>
              <a:rPr lang="de-DE" dirty="0" smtClean="0"/>
              <a:t>in den steuerlichen Gewinn</a:t>
            </a:r>
          </a:p>
          <a:p>
            <a:pPr marL="1143000" lvl="2" indent="-398463">
              <a:spcBef>
                <a:spcPct val="0"/>
              </a:spcBef>
            </a:pPr>
            <a:endParaRPr lang="de-DE" sz="10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88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Steuerrecht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79388">
              <a:buFont typeface="Arial" pitchFamily="34" charset="0"/>
              <a:buChar char="•"/>
            </a:pPr>
            <a:r>
              <a:rPr lang="de-AT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Kostenmodell</a:t>
            </a:r>
            <a:r>
              <a:rPr lang="de-A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dirty="0" smtClean="0"/>
              <a:t>auch steuerlich zwingend</a:t>
            </a:r>
            <a:endParaRPr lang="de-AT" dirty="0" smtClean="0">
              <a:sym typeface="Wingdings" pitchFamily="2" charset="2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de-AT" dirty="0" smtClean="0">
                <a:sym typeface="Wingdings" pitchFamily="2" charset="2"/>
              </a:rPr>
              <a:t>Steuerliche Anschaffungskosten entsprechen i.d.R. den unternehmensrechtlichen Anschaffungskosten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de-A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Besondere Abschreibungssätze </a:t>
            </a:r>
            <a:r>
              <a:rPr lang="de-AT" dirty="0" smtClean="0">
                <a:sym typeface="Wingdings" pitchFamily="2" charset="2"/>
              </a:rPr>
              <a:t>für Gebäude im Steuerrecht</a:t>
            </a:r>
          </a:p>
          <a:p>
            <a:pPr marL="450851" lvl="1" indent="-179388">
              <a:buFont typeface="Arial" pitchFamily="34" charset="0"/>
              <a:buChar char="•"/>
            </a:pPr>
            <a:r>
              <a:rPr lang="de-AT" dirty="0" smtClean="0">
                <a:sym typeface="Wingdings" pitchFamily="2" charset="2"/>
              </a:rPr>
              <a:t>Abschreibungssatz für Gebäude, die nicht unmittelbar der Betriebsausübung, sondern anderen betrieblichen Zwecken dienen: 2% p.a.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de-AT" dirty="0" smtClean="0">
                <a:sym typeface="Wingdings" pitchFamily="2" charset="2"/>
              </a:rPr>
              <a:t>Steuerliche Abschreibung = EUR 50.000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de-AT" dirty="0" smtClean="0">
                <a:sym typeface="Wingdings" pitchFamily="2" charset="2"/>
              </a:rPr>
              <a:t>MWR + 50.000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23/04/2013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 Christian / Dr. Vaishor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B_TaxManagement">
  <a:themeElements>
    <a:clrScheme name="FH Campus Wie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591BF"/>
      </a:accent1>
      <a:accent2>
        <a:srgbClr val="548777"/>
      </a:accent2>
      <a:accent3>
        <a:srgbClr val="DDCF00"/>
      </a:accent3>
      <a:accent4>
        <a:srgbClr val="E99339"/>
      </a:accent4>
      <a:accent5>
        <a:srgbClr val="DE3D3A"/>
      </a:accent5>
      <a:accent6>
        <a:srgbClr val="8E5C8B"/>
      </a:accent6>
      <a:hlink>
        <a:srgbClr val="3333CC"/>
      </a:hlink>
      <a:folHlink>
        <a:srgbClr val="AF67FF"/>
      </a:folHlink>
    </a:clrScheme>
    <a:fontScheme name="FH Campus Wi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FB_TaxManagement</Template>
  <TotalTime>0</TotalTime>
  <Words>2416</Words>
  <Application>Microsoft Office PowerPoint</Application>
  <PresentationFormat>Bildschirmpräsentation (4:3)</PresentationFormat>
  <Paragraphs>821</Paragraphs>
  <Slides>58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58</vt:i4>
      </vt:variant>
    </vt:vector>
  </HeadingPairs>
  <TitlesOfParts>
    <vt:vector size="60" baseType="lpstr">
      <vt:lpstr>FB_TaxManagement</vt:lpstr>
      <vt:lpstr>Arbeitsblatt</vt:lpstr>
      <vt:lpstr>IFRS, UGB und die Steuern</vt:lpstr>
      <vt:lpstr>Finanzdaten der XY-AG für 2012</vt:lpstr>
      <vt:lpstr>Abweichungsanalyse für die XY-AG</vt:lpstr>
      <vt:lpstr>Anlageimmobilien (IAS 40)</vt:lpstr>
      <vt:lpstr>Anlageimmobilie</vt:lpstr>
      <vt:lpstr>Lösung IFRS</vt:lpstr>
      <vt:lpstr>Lösung UGB</vt:lpstr>
      <vt:lpstr>Lösung Steuerrecht</vt:lpstr>
      <vt:lpstr>Lösung Steuerrecht</vt:lpstr>
      <vt:lpstr>Abweichungen</vt:lpstr>
      <vt:lpstr>Fertigungsaufträge (IAS 11)</vt:lpstr>
      <vt:lpstr>Fertigungsauftrag</vt:lpstr>
      <vt:lpstr>Lösung IFRS</vt:lpstr>
      <vt:lpstr>Langfristige Auftragsfertigung (§ 206 Abs. 3 UGB)</vt:lpstr>
      <vt:lpstr>Lösung UGB</vt:lpstr>
      <vt:lpstr>Lösung Steuerrecht</vt:lpstr>
      <vt:lpstr>Abweichungen</vt:lpstr>
      <vt:lpstr>Selbst erstelltes immaterielles Vermögen (IAS 38)</vt:lpstr>
      <vt:lpstr>Aktivierungskriterien für Entwicklungskosten</vt:lpstr>
      <vt:lpstr>Selbst erstelltes immaterielles Vermögen (IAS 38)</vt:lpstr>
      <vt:lpstr>XY-AG entwickelt eine neue Produktionstechnologie</vt:lpstr>
      <vt:lpstr>Lösung IFRS</vt:lpstr>
      <vt:lpstr>Lösung UGB</vt:lpstr>
      <vt:lpstr>Lösung Steuerrecht</vt:lpstr>
      <vt:lpstr>Abweichungen</vt:lpstr>
      <vt:lpstr>Wertminderungstest (IAS 36)</vt:lpstr>
      <vt:lpstr>Höhe der Wertminderung (IAS 36)</vt:lpstr>
      <vt:lpstr>Wertminderungstest der XY-AG (IAS 36)</vt:lpstr>
      <vt:lpstr>Wertminderungstest der XY-AG (IAS 36)</vt:lpstr>
      <vt:lpstr>Lösung UGB</vt:lpstr>
      <vt:lpstr>Lösung Steuerrecht</vt:lpstr>
      <vt:lpstr>Abweichungen</vt:lpstr>
      <vt:lpstr>Ansatz von Rückstellungen (IAS 37)</vt:lpstr>
      <vt:lpstr>Rückstellung für unterlassenen Werbeaufwand</vt:lpstr>
      <vt:lpstr>Lösung IFRS</vt:lpstr>
      <vt:lpstr>UGB</vt:lpstr>
      <vt:lpstr>Lösung UGB</vt:lpstr>
      <vt:lpstr>Lösung Steuerrecht</vt:lpstr>
      <vt:lpstr>Abweichungen</vt:lpstr>
      <vt:lpstr>Dividende</vt:lpstr>
      <vt:lpstr>Lösung IFRS</vt:lpstr>
      <vt:lpstr>Lösung UGB</vt:lpstr>
      <vt:lpstr>Lösung Steuerrecht</vt:lpstr>
      <vt:lpstr>Abweichungen</vt:lpstr>
      <vt:lpstr>Was ist ein Derivat?</vt:lpstr>
      <vt:lpstr>Die XY-AG besitzt ein Derivat</vt:lpstr>
      <vt:lpstr>1. Schritt: Szenarien für die Aktienkursentwicklung</vt:lpstr>
      <vt:lpstr>2. Schritt: Rückwärtsrechnen im Binomialbaum</vt:lpstr>
      <vt:lpstr>2. Schritt: Rückwärtsrechnen im Binomialbaum</vt:lpstr>
      <vt:lpstr>2. Schritt: Rückwärtsrechnen im Binomialbaum</vt:lpstr>
      <vt:lpstr>Lösung IFRS</vt:lpstr>
      <vt:lpstr>Lösung UGB</vt:lpstr>
      <vt:lpstr>Lösung Steuerrecht</vt:lpstr>
      <vt:lpstr>Abweichungen</vt:lpstr>
      <vt:lpstr>Verbuchung der tatsächlichen Steuern (IFRS und UGB)</vt:lpstr>
      <vt:lpstr>PowerPoint-Präsentation</vt:lpstr>
      <vt:lpstr>Verbuchung der tatsächlichen Steuern (IFRS und UGB)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Dieter</dc:creator>
  <cp:lastModifiedBy>Sandra Schmalz</cp:lastModifiedBy>
  <cp:revision>567</cp:revision>
  <dcterms:created xsi:type="dcterms:W3CDTF">2013-03-31T20:55:54Z</dcterms:created>
  <dcterms:modified xsi:type="dcterms:W3CDTF">2013-04-23T09:54:15Z</dcterms:modified>
</cp:coreProperties>
</file>