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4"/>
  </p:notesMasterIdLst>
  <p:sldIdLst>
    <p:sldId id="261" r:id="rId2"/>
    <p:sldId id="262" r:id="rId3"/>
    <p:sldId id="263" r:id="rId4"/>
    <p:sldId id="266" r:id="rId5"/>
    <p:sldId id="279" r:id="rId6"/>
    <p:sldId id="267" r:id="rId7"/>
    <p:sldId id="265" r:id="rId8"/>
    <p:sldId id="264" r:id="rId9"/>
    <p:sldId id="268" r:id="rId10"/>
    <p:sldId id="269" r:id="rId11"/>
    <p:sldId id="270" r:id="rId12"/>
    <p:sldId id="271" r:id="rId13"/>
    <p:sldId id="272" r:id="rId14"/>
    <p:sldId id="277" r:id="rId15"/>
    <p:sldId id="273" r:id="rId16"/>
    <p:sldId id="274" r:id="rId17"/>
    <p:sldId id="278" r:id="rId18"/>
    <p:sldId id="276" r:id="rId19"/>
    <p:sldId id="280" r:id="rId20"/>
    <p:sldId id="275" r:id="rId21"/>
    <p:sldId id="282" r:id="rId22"/>
    <p:sldId id="281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60A1C"/>
    <a:srgbClr val="000000"/>
    <a:srgbClr val="D3DCE8"/>
    <a:srgbClr val="FFFFFF"/>
    <a:srgbClr val="FCF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>
      <p:cViewPr>
        <p:scale>
          <a:sx n="119" d="100"/>
          <a:sy n="119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0EFB9-9BEE-4256-9860-575737727526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09EDE-E055-4998-8340-2184A31EDAE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0212" y="1844675"/>
            <a:ext cx="8283575" cy="6482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0212" y="2636912"/>
            <a:ext cx="828357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3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54" y="4851136"/>
            <a:ext cx="8283574" cy="1362075"/>
          </a:xfrm>
        </p:spPr>
        <p:txBody>
          <a:bodyPr anchor="t"/>
          <a:lstStyle>
            <a:lvl1pPr algn="l">
              <a:defRPr sz="24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2" y="4041775"/>
            <a:ext cx="8283575" cy="827385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7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0213" y="1844675"/>
            <a:ext cx="406558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4676"/>
            <a:ext cx="40655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5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0213" y="2564904"/>
            <a:ext cx="4040188" cy="3672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6774" y="1844675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672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8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26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00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56588" cy="57467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844676"/>
            <a:ext cx="511175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0214" y="1844676"/>
            <a:ext cx="3035300" cy="4281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01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125538"/>
            <a:ext cx="5486400" cy="37539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5432426"/>
            <a:ext cx="5486400" cy="8048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09926" y="1125537"/>
            <a:ext cx="8303862" cy="57467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8283575" cy="43926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26557" y="6396248"/>
            <a:ext cx="2133600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332736" y="6396248"/>
            <a:ext cx="2381052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Picture 35" descr="Logo_FB_TaxManagement_PPT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5738"/>
            <a:ext cx="6699600" cy="81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Verdana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71463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69875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65113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3150" indent="-266700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-Dok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-Dokument1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83574" cy="1362075"/>
          </a:xfrm>
        </p:spPr>
        <p:txBody>
          <a:bodyPr/>
          <a:lstStyle/>
          <a:p>
            <a:r>
              <a:rPr lang="de-AT" dirty="0">
                <a:solidFill>
                  <a:srgbClr val="0070C0"/>
                </a:solidFill>
              </a:rPr>
              <a:t>Problembereiche und häufige Fehler in deutschen IFRS-Abschlüssen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4581128"/>
            <a:ext cx="8283575" cy="827385"/>
          </a:xfrm>
        </p:spPr>
        <p:txBody>
          <a:bodyPr/>
          <a:lstStyle/>
          <a:p>
            <a:r>
              <a:rPr lang="de-AT" dirty="0"/>
              <a:t>Dr. Dieter </a:t>
            </a:r>
            <a:r>
              <a:rPr lang="de-AT" dirty="0" smtClean="0"/>
              <a:t>Christian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715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Unternehmenszusammenschlüsse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Wiederholt zahlreiche Beanstandungen </a:t>
            </a:r>
            <a:r>
              <a:rPr lang="de-AT" dirty="0" smtClean="0"/>
              <a:t>durch die DPR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Immaterielle Werttreiber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Z.B. Marken, Kundenbeziehungen, Technologien…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Identifizierung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Korrekte Beurteilung des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Ansatzes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Kein automatisches „Untergehen“ im Firmenwert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Bewertung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Plausibilität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Korrekte Anwendung eines Bewertungsverfahrens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Sinnvolle Separierung der Ergebnisbeiträge</a:t>
            </a:r>
          </a:p>
        </p:txBody>
      </p:sp>
    </p:spTree>
    <p:extLst>
      <p:ext uri="{BB962C8B-B14F-4D97-AF65-F5344CB8AC3E}">
        <p14:creationId xmlns:p14="http://schemas.microsoft.com/office/powerpoint/2010/main" val="189242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Unternehmenszusammenschlüsse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Aufdeckung und Aktivierung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stiller Reserven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Korrekte Abgrenzung des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Konsolidierungskreises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Vorbereitung auf </a:t>
            </a:r>
            <a:r>
              <a:rPr lang="de-AT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IFRS 10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Abschluss zum 31.12.2014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Umfangreiche Neuregeln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Komplexität, Interpretationsfragen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Auch gehäuft Fehler bei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Unternehmensverkäufen</a:t>
            </a:r>
            <a:endParaRPr lang="de-A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94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Wertminderungstest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Zahlungsmittel- bzw. geldgenerierende Einheiten (GGE)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Zahlreiche Schätzerfordernisse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Erzielbarer Betrag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Höhe der künftigen Geldflüsse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Abzinsungssatz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Firmenwertallokation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Abgrenzung der GGE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887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Wertminderungstest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Schätzungen müssen…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…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sachgerecht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erfolgen.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…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Plausibilisierungen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standhalten:</a:t>
            </a:r>
          </a:p>
          <a:p>
            <a:pPr marL="884238" lvl="2" indent="-342900">
              <a:buFont typeface="Arial" pitchFamily="34" charset="0"/>
              <a:buChar char="•"/>
            </a:pPr>
            <a:endParaRPr lang="de-AT" sz="1900" dirty="0" smtClean="0"/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Gesamtwirtschaftliche Prognosen</a:t>
            </a:r>
          </a:p>
          <a:p>
            <a:pPr marL="884238" lvl="2" indent="-342900">
              <a:buFont typeface="Arial" pitchFamily="34" charset="0"/>
              <a:buChar char="•"/>
            </a:pPr>
            <a:endParaRPr lang="de-AT" sz="1900" dirty="0" smtClean="0"/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Branchenspezifische Prognosen</a:t>
            </a:r>
          </a:p>
          <a:p>
            <a:pPr marL="884238" lvl="2" indent="-342900">
              <a:buFont typeface="Arial" pitchFamily="34" charset="0"/>
              <a:buChar char="•"/>
            </a:pPr>
            <a:endParaRPr lang="de-AT" sz="1900" dirty="0" smtClean="0"/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900" dirty="0" smtClean="0"/>
              <a:t>Übereinstimmung der Schätzungen mit internen Planungen</a:t>
            </a:r>
          </a:p>
        </p:txBody>
      </p:sp>
    </p:spTree>
    <p:extLst>
      <p:ext uri="{BB962C8B-B14F-4D97-AF65-F5344CB8AC3E}">
        <p14:creationId xmlns:p14="http://schemas.microsoft.com/office/powerpoint/2010/main" val="270927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Der Wertminderungstest (IAS 36) in </a:t>
            </a:r>
            <a:r>
              <a:rPr lang="de-AT" dirty="0" smtClean="0">
                <a:solidFill>
                  <a:srgbClr val="FF0000"/>
                </a:solidFill>
              </a:rPr>
              <a:t>Krisenzeiten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Prüfstelle wird misstrauisch, wenn…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…flächendeckend Wertminderungen erwartet werden…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…die Unternehmen allerdings kaum abwerten.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Ursache: Annahme zu hoher künftiger Geldflüsse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5937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Finanzinstrumente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Komplexität der Vorschriften </a:t>
            </a:r>
            <a:r>
              <a:rPr lang="de-AT" dirty="0" smtClean="0"/>
              <a:t>begünstigt Fehler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Abbildung von Sicherungsbeziehungen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Verbuchung eines Forderungsverkaufs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Trennung eingebetteter Derivate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Kosten für die Beschaffung von EK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Professionelle Beratung empfehlenswert</a:t>
            </a:r>
          </a:p>
        </p:txBody>
      </p:sp>
    </p:spTree>
    <p:extLst>
      <p:ext uri="{BB962C8B-B14F-4D97-AF65-F5344CB8AC3E}">
        <p14:creationId xmlns:p14="http://schemas.microsoft.com/office/powerpoint/2010/main" val="3075685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Finanzinstrumente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Annahmen bei Bewertungen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Nicht widersprüchlich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Plausibilität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Nicht offensichtlich willkürlich bzw. unvernünftig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 Überbewertung </a:t>
            </a:r>
            <a:r>
              <a:rPr lang="de-AT" dirty="0" smtClean="0"/>
              <a:t>von Forderungen, Beteiligungen etc.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Regeln zur Sicherungsbilanzierung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Ausreichende </a:t>
            </a:r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Dokumentation</a:t>
            </a:r>
            <a:r>
              <a:rPr lang="de-AT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14937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Leasing beim Leasingnehmer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Falsche Klassifizierung als operatives Leasing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Obwohl mehrere Primärindikatoren (IAS 17.10) auf Finanzierungsleasing hindeuten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Hintergrund: Weniger Fremdkapital</a:t>
            </a:r>
            <a:endParaRPr lang="de-A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990891"/>
              </p:ext>
            </p:extLst>
          </p:nvPr>
        </p:nvGraphicFramePr>
        <p:xfrm>
          <a:off x="755576" y="3933056"/>
          <a:ext cx="76041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Dokument" r:id="rId4" imgW="5901230" imgH="740547" progId="Word.Document.12">
                  <p:embed/>
                </p:oleObj>
              </mc:Choice>
              <mc:Fallback>
                <p:oleObj name="Dokument" r:id="rId4" imgW="5901230" imgH="740547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33056"/>
                        <a:ext cx="760412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917983"/>
              </p:ext>
            </p:extLst>
          </p:nvPr>
        </p:nvGraphicFramePr>
        <p:xfrm>
          <a:off x="755576" y="4797152"/>
          <a:ext cx="76041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Dokument" r:id="rId7" imgW="5901230" imgH="740547" progId="Word.Document.12">
                  <p:embed/>
                </p:oleObj>
              </mc:Choice>
              <mc:Fallback>
                <p:oleObj name="Dokument" r:id="rId7" imgW="5901230" imgH="740547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97152"/>
                        <a:ext cx="760412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39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Ertragsrealisierung…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…dem Grunde nach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Erlöserfassung, obwohl Wahrscheinlichkeit des Nutzenzuflusses nicht gegeben ist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Unzulässiger Ansatz von Eventualforderungen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Unzulässige erfolgswirksame Erfassung von Transaktionen unter Anteilseignern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Fälschlicherweise vorgenommene Teilgewinnrealisierung (IAS 11)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…der Höhe nach</a:t>
            </a:r>
            <a:endParaRPr lang="de-AT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Falsche Abgrenzung von </a:t>
            </a:r>
            <a:r>
              <a:rPr lang="de-AT" dirty="0" smtClean="0"/>
              <a:t>Umsätzen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808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Segmentberichterstattung (IFRS 8)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IFRS 8 verlangt einen Einblick in die Segmente aus der 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Perspektive des Managements </a:t>
            </a:r>
            <a:r>
              <a:rPr lang="de-AT" dirty="0" smtClean="0"/>
              <a:t>(Management-Ansatz)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DPR verlangte regelmäßig den 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Controlling-Bericht </a:t>
            </a:r>
            <a:r>
              <a:rPr lang="de-AT" dirty="0" smtClean="0"/>
              <a:t>zur Kontrolle – so wie er dem Gesamtvorstand vorgelegt wurde.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Insbesondere zu beachten: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Abgrenzung der Segmente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Vollständigkeit der Segmentangaben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Konsistenz zwischen Segmentangaben und internem Berichtswesen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Nachvollziehbarkeit von Überleitungsrechnungen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Erläuterung von Kennzahlen, die nicht auf Basis der IFRS ermittelt </a:t>
            </a:r>
            <a:r>
              <a:rPr lang="de-AT" dirty="0" smtClean="0"/>
              <a:t>wurden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16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 Blick nach Deutschland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Quote an aufgedeckten Fehlern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In </a:t>
            </a:r>
            <a:r>
              <a:rPr lang="de-AT" dirty="0"/>
              <a:t>manchen Jahren </a:t>
            </a:r>
            <a:r>
              <a:rPr lang="de-AT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 zu 25 %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Fehler auch in Abschlüssen von </a:t>
            </a:r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DAX</a:t>
            </a:r>
            <a:r>
              <a:rPr lang="de-AT" dirty="0" smtClean="0"/>
              <a:t>-Unternehmen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Wenn auch nur in geringerem Ausmaß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Vorbereitung auf die österreichische Bilanzpolizei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Lernen aus den Erfahrungen anderer</a:t>
            </a:r>
          </a:p>
        </p:txBody>
      </p:sp>
    </p:spTree>
    <p:extLst>
      <p:ext uri="{BB962C8B-B14F-4D97-AF65-F5344CB8AC3E}">
        <p14:creationId xmlns:p14="http://schemas.microsoft.com/office/powerpoint/2010/main" val="1683056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Aktive latente Steuern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32062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Ansatz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Werthaltigkeit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Aufwändige </a:t>
            </a:r>
            <a:r>
              <a:rPr lang="de-AT" dirty="0"/>
              <a:t>Planungsrechnungen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Insbesondere: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Steuerliche Verlustvorträge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Keine Aktivierung, wenn kein überzeugender Nachweis erbracht werden kann, dass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trotz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Verlusthistorie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künftig ausreichende steuerliche Gewinne (zur Gegenrechnung der Verlustvorträge) erzielt werden</a:t>
            </a:r>
          </a:p>
        </p:txBody>
      </p:sp>
    </p:spTree>
    <p:extLst>
      <p:ext uri="{BB962C8B-B14F-4D97-AF65-F5344CB8AC3E}">
        <p14:creationId xmlns:p14="http://schemas.microsoft.com/office/powerpoint/2010/main" val="808823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Weitere Problembereiche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68066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Geldflussrechnung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V.a</a:t>
            </a:r>
            <a:r>
              <a:rPr lang="de-AT" dirty="0"/>
              <a:t>. </a:t>
            </a:r>
            <a:r>
              <a:rPr lang="de-AT" dirty="0" smtClean="0"/>
              <a:t>Zuordnung von Geldflüssen zum korrekten </a:t>
            </a:r>
            <a:r>
              <a:rPr lang="de-AT" dirty="0" smtClean="0">
                <a:solidFill>
                  <a:srgbClr val="FFC000"/>
                </a:solidFill>
              </a:rPr>
              <a:t>Aktivitätsbereich</a:t>
            </a:r>
            <a:endParaRPr lang="de-AT" dirty="0">
              <a:solidFill>
                <a:srgbClr val="FFC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Leistungsorientierte Pensionsverpflichtungen</a:t>
            </a:r>
            <a:endParaRPr lang="de-AT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Plausibilität der aktuarischen Annahmen, insbesondere des </a:t>
            </a:r>
            <a:r>
              <a:rPr lang="de-AT" dirty="0">
                <a:solidFill>
                  <a:srgbClr val="00B050"/>
                </a:solidFill>
              </a:rPr>
              <a:t>Abzinsungssatzes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Anlageimmobilien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Plausibilität </a:t>
            </a:r>
            <a:r>
              <a:rPr lang="de-AT" dirty="0"/>
              <a:t>der </a:t>
            </a:r>
            <a:r>
              <a:rPr lang="de-AT" dirty="0" smtClean="0">
                <a:solidFill>
                  <a:srgbClr val="0070C0"/>
                </a:solidFill>
              </a:rPr>
              <a:t>Bewertungsprämissen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Kein Missbrauch bei der Zeitwertermittlung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DPR: Fälle, in denen kurz nach Anschaffung ein gegenüber dem Kaufpreis deutlich erhöhter Zeitwert angesetzt wurde, was in keiner Weise durch die Marktgegebenheiten als gerechtfertigt erschien.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0504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70C0"/>
                </a:solidFill>
              </a:rPr>
              <a:t>Hauptursachen </a:t>
            </a:r>
            <a:r>
              <a:rPr lang="de-AT" dirty="0" smtClean="0"/>
              <a:t>der Fehler (lt. DPR)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32062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Umfang und Komplexität der IFRS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Wirtschaftliche Situation der Unternehmen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Gelegentlich Unkenntnis der Standards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Oftmals Überforderung der kleinen und mittelgroßen IFRS-Bilanzierer und deren Wirtschaftsprüfer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Einige wenige „schwarze Schafe“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606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Unterlassene Angaben im Anhang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…sind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der häufigsten Fehlerquellen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Trotz Einsatz moderner Checklisten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IFRS verlangen unzählige Angaben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Umgang mit der Wesentlichkeit?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Besondere Problembereiche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Risikoberichterstattung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Weitere Angaben zu Finanzinstrumenten</a:t>
            </a:r>
            <a:endParaRPr lang="de-AT" dirty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Nahe stehende Parteien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Wertminderungstest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Leasinggeschäfte</a:t>
            </a:r>
          </a:p>
        </p:txBody>
      </p:sp>
    </p:spTree>
    <p:extLst>
      <p:ext uri="{BB962C8B-B14F-4D97-AF65-F5344CB8AC3E}">
        <p14:creationId xmlns:p14="http://schemas.microsoft.com/office/powerpoint/2010/main" val="1464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92D050"/>
                </a:solidFill>
              </a:rPr>
              <a:t>Risikoberichterstattung (IFRS 7)</a:t>
            </a:r>
            <a:endParaRPr lang="de-AT" dirty="0">
              <a:solidFill>
                <a:srgbClr val="92D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U.a.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Risiken </a:t>
            </a:r>
            <a:r>
              <a:rPr lang="de-AT" dirty="0" err="1" smtClean="0"/>
              <a:t>i.Z.m</a:t>
            </a:r>
            <a:r>
              <a:rPr lang="de-AT" dirty="0" smtClean="0"/>
              <a:t>. </a:t>
            </a:r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Kreditklauseln</a:t>
            </a:r>
            <a:r>
              <a:rPr lang="de-AT" dirty="0" smtClean="0">
                <a:solidFill>
                  <a:srgbClr val="92D050"/>
                </a:solidFill>
              </a:rPr>
              <a:t> </a:t>
            </a:r>
            <a:r>
              <a:rPr lang="de-AT" dirty="0" smtClean="0"/>
              <a:t>bei aufgenommenen Krediten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Haftungen</a:t>
            </a:r>
            <a:r>
              <a:rPr lang="de-AT" dirty="0" smtClean="0">
                <a:solidFill>
                  <a:srgbClr val="92D050"/>
                </a:solidFill>
              </a:rPr>
              <a:t> </a:t>
            </a:r>
            <a:r>
              <a:rPr lang="de-AT" dirty="0" smtClean="0"/>
              <a:t>gegenüber nicht konsolidierten </a:t>
            </a:r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Zweckgesellschaften</a:t>
            </a:r>
          </a:p>
        </p:txBody>
      </p:sp>
    </p:spTree>
    <p:extLst>
      <p:ext uri="{BB962C8B-B14F-4D97-AF65-F5344CB8AC3E}">
        <p14:creationId xmlns:p14="http://schemas.microsoft.com/office/powerpoint/2010/main" val="29009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70C0"/>
                </a:solidFill>
              </a:rPr>
              <a:t>Nahe stehende Parteien </a:t>
            </a:r>
            <a:r>
              <a:rPr lang="de-AT" dirty="0" smtClean="0"/>
              <a:t>(IAS 24)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Inwieweit wurde die Vermögens-, Finanz- und Ertragslage durch nahe stehende Parteien beeinflusst?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Identifikation, Angabe und Erläuterung aller nahe stehenden Parteien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Berücksichtigung natürlicher Personen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Vollständigkeit und Strukturierung der offengelegten Geschäfte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Bezüge des Managements in Schüsselpositionen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72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Angaben müssen </a:t>
            </a:r>
            <a:r>
              <a:rPr lang="de-AT" dirty="0" smtClean="0">
                <a:solidFill>
                  <a:srgbClr val="00B0F0"/>
                </a:solidFill>
              </a:rPr>
              <a:t>unternehmensspezifisch</a:t>
            </a:r>
            <a:r>
              <a:rPr lang="de-AT" dirty="0" smtClean="0"/>
              <a:t> sein!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Manchmal sind Angaben zwar formell vorhanden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…allerdings zu allgemein bzw.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nicht unternehmensspezifisch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Beispiele für zu allgemeine Angaben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„Die Festlegung von Nutzungsdauern erfordert naturgemäß die Ausübung von sachgerechtem Ermessen.“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„Die Bilanzierung von Fertigungsaufträgen erfordert eine Schätzung der Auftragskosten und –erlöse.“</a:t>
            </a:r>
          </a:p>
        </p:txBody>
      </p:sp>
    </p:spTree>
    <p:extLst>
      <p:ext uri="{BB962C8B-B14F-4D97-AF65-F5344CB8AC3E}">
        <p14:creationId xmlns:p14="http://schemas.microsoft.com/office/powerpoint/2010/main" val="92410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Falsche Vorgehensweise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der letzten Woche </a:t>
            </a:r>
            <a:r>
              <a:rPr lang="de-AT" dirty="0"/>
              <a:t>der Abschlussprüfung beginnt das Unternehmen, sich über den Anhang Gedanken zu </a:t>
            </a:r>
            <a:r>
              <a:rPr lang="de-AT" dirty="0" smtClean="0"/>
              <a:t>machen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Ein Revisionsassistent soll sich den Anhang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innerhalb von drei Stunden</a:t>
            </a:r>
            <a:r>
              <a:rPr lang="de-AT" dirty="0" smtClean="0"/>
              <a:t> kurz anschauen und freigeben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Umdenken</a:t>
            </a:r>
            <a:r>
              <a:rPr lang="de-AT" dirty="0" smtClean="0"/>
              <a:t> erforderlich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Die Zeiten schlanker UGB-Anhänge sind für börsennotierte Unternehmen vorbei!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Anhänge als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komplexes, umfangreiches und heikles Prüfgebiet</a:t>
            </a:r>
            <a:endParaRPr lang="de-AT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65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B0F0"/>
                </a:solidFill>
              </a:rPr>
              <a:t>Empfehlung</a:t>
            </a:r>
            <a:endParaRPr lang="de-AT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17661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Rechtzeitige Erhebung </a:t>
            </a:r>
            <a:r>
              <a:rPr lang="de-AT" dirty="0" smtClean="0"/>
              <a:t>benötigter Information bei den Tochtergesellschaften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…unter Berücksichtigung von </a:t>
            </a:r>
            <a:r>
              <a:rPr lang="de-AT" dirty="0" err="1" smtClean="0"/>
              <a:t>Angabepflichten</a:t>
            </a:r>
            <a:r>
              <a:rPr lang="de-AT" dirty="0" smtClean="0"/>
              <a:t> in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neuen / geänderten Standards</a:t>
            </a:r>
            <a:endParaRPr lang="de-AT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Wirtschaftsprüfer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Durchsicht </a:t>
            </a:r>
            <a:r>
              <a:rPr lang="de-AT" dirty="0" smtClean="0"/>
              <a:t>des vorläufigen </a:t>
            </a:r>
            <a:r>
              <a:rPr lang="de-AT" dirty="0"/>
              <a:t>Anhangs im Zuge der </a:t>
            </a:r>
            <a:r>
              <a:rPr lang="de-AT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Vorprüfung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/>
              <a:t>Erstellung einer Mängelliste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Umsetzung der Mängelliste bis zur Hauptprüfung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3741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B050"/>
                </a:solidFill>
              </a:rPr>
              <a:t>Lagebericht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17661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Ähnliche Überlegungen </a:t>
            </a:r>
            <a:r>
              <a:rPr lang="de-AT" dirty="0" smtClean="0"/>
              <a:t>wie für den Anhang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Ausreichende </a:t>
            </a:r>
            <a:r>
              <a:rPr lang="de-AT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Risiko- und 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Prognoseberichterstattung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In der Praxis teils Zurückhaltung, real vorhandene, konkrete Risiken zu benennen bzw. Prognosen abzugeben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sz="1800" dirty="0" smtClean="0"/>
              <a:t>V.a. in Krisenzeiten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Manchmal fehlt der Prognosebericht zur Gänze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5664302"/>
      </p:ext>
    </p:extLst>
  </p:cSld>
  <p:clrMapOvr>
    <a:masterClrMapping/>
  </p:clrMapOvr>
</p:sld>
</file>

<file path=ppt/theme/theme1.xml><?xml version="1.0" encoding="utf-8"?>
<a:theme xmlns:a="http://schemas.openxmlformats.org/drawingml/2006/main" name="FB_TaxManagement">
  <a:themeElements>
    <a:clrScheme name="FH Campus Wi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591BF"/>
      </a:accent1>
      <a:accent2>
        <a:srgbClr val="548777"/>
      </a:accent2>
      <a:accent3>
        <a:srgbClr val="DDCF00"/>
      </a:accent3>
      <a:accent4>
        <a:srgbClr val="E99339"/>
      </a:accent4>
      <a:accent5>
        <a:srgbClr val="DE3D3A"/>
      </a:accent5>
      <a:accent6>
        <a:srgbClr val="8E5C8B"/>
      </a:accent6>
      <a:hlink>
        <a:srgbClr val="3333CC"/>
      </a:hlink>
      <a:folHlink>
        <a:srgbClr val="AF67FF"/>
      </a:folHlink>
    </a:clrScheme>
    <a:fontScheme name="FH Campus Wi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FB_TaxManagement</Template>
  <TotalTime>0</TotalTime>
  <Words>792</Words>
  <Application>Microsoft Office PowerPoint</Application>
  <PresentationFormat>Bildschirmpräsentation (4:3)</PresentationFormat>
  <Paragraphs>212</Paragraphs>
  <Slides>22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FB_TaxManagement</vt:lpstr>
      <vt:lpstr>Dokument</vt:lpstr>
      <vt:lpstr>Problembereiche und häufige Fehler in deutschen IFRS-Abschlüssen</vt:lpstr>
      <vt:lpstr>Ein Blick nach Deutschland</vt:lpstr>
      <vt:lpstr>Unterlassene Angaben im Anhang</vt:lpstr>
      <vt:lpstr>Risikoberichterstattung (IFRS 7)</vt:lpstr>
      <vt:lpstr>Nahe stehende Parteien (IAS 24)</vt:lpstr>
      <vt:lpstr>Angaben müssen unternehmensspezifisch sein!</vt:lpstr>
      <vt:lpstr>Falsche Vorgehensweise</vt:lpstr>
      <vt:lpstr>Empfehlung</vt:lpstr>
      <vt:lpstr>Lagebericht</vt:lpstr>
      <vt:lpstr>Unternehmenszusammenschlüsse</vt:lpstr>
      <vt:lpstr>Unternehmenszusammenschlüsse</vt:lpstr>
      <vt:lpstr>Wertminderungstest (IAS 36)</vt:lpstr>
      <vt:lpstr>Wertminderungstest (IAS 36)</vt:lpstr>
      <vt:lpstr>Der Wertminderungstest (IAS 36) in Krisenzeiten</vt:lpstr>
      <vt:lpstr>Finanzinstrumente</vt:lpstr>
      <vt:lpstr>Finanzinstrumente</vt:lpstr>
      <vt:lpstr>Leasing beim Leasingnehmer</vt:lpstr>
      <vt:lpstr>Ertragsrealisierung…</vt:lpstr>
      <vt:lpstr>Segmentberichterstattung (IFRS 8)</vt:lpstr>
      <vt:lpstr>Aktive latente Steuern</vt:lpstr>
      <vt:lpstr>Weitere Problembereiche</vt:lpstr>
      <vt:lpstr>Hauptursachen der Fehler (lt. DPR)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</dc:creator>
  <cp:lastModifiedBy>Dieter Christian</cp:lastModifiedBy>
  <cp:revision>702</cp:revision>
  <dcterms:created xsi:type="dcterms:W3CDTF">2013-03-31T20:55:54Z</dcterms:created>
  <dcterms:modified xsi:type="dcterms:W3CDTF">2013-05-21T09:58:46Z</dcterms:modified>
</cp:coreProperties>
</file>