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5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44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8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27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527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099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635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502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85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0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769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6F03-37AE-4678-9001-6FA24C1D4338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6B3C-AAAC-4DE8-AEB9-E5B5817ED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245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Bilanzpolizei – rechtliche Aspekte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Georg Eckert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69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Enforcement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Verpflichtung gemäß Transparenz-RL (2004/109/EG) (Art 24 Abs 1)</a:t>
            </a:r>
          </a:p>
          <a:p>
            <a:r>
              <a:rPr lang="de-AT" dirty="0" smtClean="0"/>
              <a:t>Definition</a:t>
            </a:r>
          </a:p>
          <a:p>
            <a:pPr lvl="1"/>
            <a:r>
              <a:rPr lang="de-AT" dirty="0" smtClean="0"/>
              <a:t>Überwachung der Finanzberichterstattung</a:t>
            </a:r>
          </a:p>
          <a:p>
            <a:pPr lvl="1"/>
            <a:r>
              <a:rPr lang="de-AT" dirty="0"/>
              <a:t>k</a:t>
            </a:r>
            <a:r>
              <a:rPr lang="de-AT" dirty="0" smtClean="0"/>
              <a:t>apitalmarktorientierter Unternehmen</a:t>
            </a:r>
          </a:p>
          <a:p>
            <a:pPr lvl="1"/>
            <a:r>
              <a:rPr lang="de-AT" dirty="0" smtClean="0"/>
              <a:t>durch externe, vom Abschlussprüfer verschiedene, unabhängig Stellen</a:t>
            </a:r>
          </a:p>
          <a:p>
            <a:r>
              <a:rPr lang="de-AT" dirty="0" smtClean="0"/>
              <a:t>Unterschiede zur Abschlussprüfung</a:t>
            </a:r>
          </a:p>
          <a:p>
            <a:pPr lvl="1"/>
            <a:r>
              <a:rPr lang="de-AT" dirty="0"/>
              <a:t>p</a:t>
            </a:r>
            <a:r>
              <a:rPr lang="de-AT" dirty="0" smtClean="0"/>
              <a:t>unktuelle Tätigkeit</a:t>
            </a:r>
          </a:p>
          <a:p>
            <a:pPr lvl="1"/>
            <a:r>
              <a:rPr lang="de-AT" dirty="0"/>
              <a:t>k</a:t>
            </a:r>
            <a:r>
              <a:rPr lang="de-AT" dirty="0" smtClean="0"/>
              <a:t>ein Bestätigungsvermerk</a:t>
            </a:r>
          </a:p>
          <a:p>
            <a:r>
              <a:rPr lang="de-AT" dirty="0" smtClean="0"/>
              <a:t>Rolle der FMA und der ÖPR</a:t>
            </a:r>
          </a:p>
          <a:p>
            <a:r>
              <a:rPr lang="de-AT" dirty="0" smtClean="0"/>
              <a:t>Ablauf einer Prüfung</a:t>
            </a:r>
          </a:p>
          <a:p>
            <a:r>
              <a:rPr lang="de-AT" dirty="0" smtClean="0"/>
              <a:t>Konsequenzen einer Fehlerfeststellung</a:t>
            </a:r>
          </a:p>
          <a:p>
            <a:r>
              <a:rPr lang="de-AT" dirty="0" smtClean="0"/>
              <a:t>Empfehlungen für Unternehmen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1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Rechnungslegungs-Kontrollgesetz 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Zweistufiges System nach deutschem Muster</a:t>
            </a:r>
          </a:p>
          <a:p>
            <a:pPr lvl="1"/>
            <a:r>
              <a:rPr lang="de-AT" dirty="0" smtClean="0"/>
              <a:t>FMA</a:t>
            </a:r>
          </a:p>
          <a:p>
            <a:pPr lvl="2"/>
            <a:r>
              <a:rPr lang="de-AT" dirty="0" smtClean="0"/>
              <a:t>Kontrollbehörde für Einhaltung der Rechnungslegungsvorschriften</a:t>
            </a:r>
          </a:p>
          <a:p>
            <a:pPr lvl="2"/>
            <a:r>
              <a:rPr lang="de-AT" dirty="0" smtClean="0"/>
              <a:t>Befugnisse</a:t>
            </a:r>
          </a:p>
          <a:p>
            <a:pPr lvl="3"/>
            <a:r>
              <a:rPr lang="de-AT" dirty="0" smtClean="0"/>
              <a:t>Eigene Prüfungstätigkeit </a:t>
            </a:r>
          </a:p>
          <a:p>
            <a:pPr lvl="3"/>
            <a:r>
              <a:rPr lang="de-AT" dirty="0" smtClean="0"/>
              <a:t>Anordnung der Prüfung durch ÖPR</a:t>
            </a:r>
          </a:p>
          <a:p>
            <a:pPr lvl="3"/>
            <a:r>
              <a:rPr lang="de-AT" dirty="0" smtClean="0"/>
              <a:t>Feststellung der Rechtsverletzung</a:t>
            </a:r>
          </a:p>
          <a:p>
            <a:pPr lvl="3"/>
            <a:r>
              <a:rPr lang="de-AT" dirty="0" smtClean="0"/>
              <a:t>Sanktionen bei Mitwirkungspflichtverletzungen</a:t>
            </a:r>
          </a:p>
          <a:p>
            <a:pPr lvl="1"/>
            <a:r>
              <a:rPr lang="de-AT" dirty="0" smtClean="0"/>
              <a:t>ÖPR („Österreichische Prüfstelle für Rechnungslegung“)</a:t>
            </a:r>
          </a:p>
          <a:p>
            <a:r>
              <a:rPr lang="de-AT" dirty="0"/>
              <a:t>Anwendungsbereich</a:t>
            </a:r>
          </a:p>
          <a:p>
            <a:pPr lvl="1"/>
            <a:r>
              <a:rPr lang="de-AT" dirty="0"/>
              <a:t>Unternehmen, deren Wertpapiere an einem geregelten Markt im Inland zugelassen sind</a:t>
            </a:r>
          </a:p>
          <a:p>
            <a:r>
              <a:rPr lang="de-AT" dirty="0" smtClean="0"/>
              <a:t>Gegenstand der Prüfung</a:t>
            </a:r>
            <a:endParaRPr lang="de-AT" dirty="0"/>
          </a:p>
          <a:p>
            <a:pPr lvl="1"/>
            <a:r>
              <a:rPr lang="de-AT" dirty="0" smtClean="0"/>
              <a:t>Zuletzt festgestellter Konzernabschluss</a:t>
            </a:r>
          </a:p>
          <a:p>
            <a:pPr lvl="1"/>
            <a:r>
              <a:rPr lang="de-AT" dirty="0"/>
              <a:t>Halbjahresfinanzberichte des vergangenen und laufenden Geschäftsjahres</a:t>
            </a:r>
            <a:endParaRPr lang="de-AT" dirty="0" smtClean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18802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Rechnungslegungs-Kontrollgesetz 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Wer prüft </a:t>
            </a:r>
          </a:p>
          <a:p>
            <a:pPr lvl="1"/>
            <a:r>
              <a:rPr lang="de-AT" dirty="0"/>
              <a:t>ÖPR </a:t>
            </a:r>
            <a:endParaRPr lang="de-AT" dirty="0" smtClean="0"/>
          </a:p>
          <a:p>
            <a:pPr lvl="1"/>
            <a:r>
              <a:rPr lang="de-AT" dirty="0" smtClean="0"/>
              <a:t>FMA</a:t>
            </a:r>
          </a:p>
          <a:p>
            <a:pPr lvl="2"/>
            <a:r>
              <a:rPr lang="de-AT" dirty="0" smtClean="0"/>
              <a:t>Unternehmern </a:t>
            </a:r>
            <a:r>
              <a:rPr lang="de-AT" dirty="0"/>
              <a:t>verweigert </a:t>
            </a:r>
            <a:r>
              <a:rPr lang="de-AT" dirty="0" smtClean="0"/>
              <a:t>Mitwirkung an der Prüfung</a:t>
            </a:r>
          </a:p>
          <a:p>
            <a:pPr lvl="2"/>
            <a:r>
              <a:rPr lang="de-AT" dirty="0" smtClean="0"/>
              <a:t>Wesentliche Zweifel </a:t>
            </a:r>
            <a:r>
              <a:rPr lang="de-AT" dirty="0"/>
              <a:t>an der Richtigkeit des Prüfungsergebnisses der Prüfstelle </a:t>
            </a:r>
            <a:r>
              <a:rPr lang="de-AT" dirty="0" smtClean="0"/>
              <a:t>oder an ordnungsmäßiger Prüfung durch diese</a:t>
            </a:r>
          </a:p>
          <a:p>
            <a:pPr lvl="2"/>
            <a:r>
              <a:rPr lang="de-AT" dirty="0" smtClean="0"/>
              <a:t>Prüfung durch FMA ist im öffentlichen Interesse geboten </a:t>
            </a:r>
          </a:p>
          <a:p>
            <a:r>
              <a:rPr lang="de-AT" dirty="0" smtClean="0"/>
              <a:t>Anlässe</a:t>
            </a:r>
            <a:endParaRPr lang="de-AT" dirty="0"/>
          </a:p>
          <a:p>
            <a:pPr lvl="1"/>
            <a:r>
              <a:rPr lang="de-AT" dirty="0" smtClean="0"/>
              <a:t>konkreter Anhaltspunkt</a:t>
            </a:r>
          </a:p>
          <a:p>
            <a:pPr lvl="1"/>
            <a:r>
              <a:rPr lang="de-AT" dirty="0" smtClean="0"/>
              <a:t>Stichproben nach Maßgabe eines Jahresprüfungsplans </a:t>
            </a:r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47599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Mitwirkungspflicht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AT" sz="3100" dirty="0"/>
              <a:t>Unternehmen, Organmitglieder, Beschäftigte, Konzernunternehmen, Abschlussprüfer</a:t>
            </a:r>
          </a:p>
          <a:p>
            <a:r>
              <a:rPr lang="de-AT" dirty="0" smtClean="0"/>
              <a:t>Bei Prüfung durch FMA</a:t>
            </a:r>
          </a:p>
          <a:p>
            <a:pPr lvl="1"/>
            <a:r>
              <a:rPr lang="de-AT" dirty="0" smtClean="0"/>
              <a:t>Vorlage von Urkunden</a:t>
            </a:r>
          </a:p>
          <a:p>
            <a:pPr lvl="1"/>
            <a:r>
              <a:rPr lang="de-AT" dirty="0" smtClean="0"/>
              <a:t>Erteilung von Auskünften </a:t>
            </a:r>
          </a:p>
          <a:p>
            <a:pPr lvl="1"/>
            <a:r>
              <a:rPr lang="de-AT" dirty="0" smtClean="0"/>
              <a:t>Duldung des Betretens von Geschäftsräumlichkeiten </a:t>
            </a:r>
          </a:p>
          <a:p>
            <a:pPr marL="457200" lvl="1" indent="0">
              <a:buNone/>
            </a:pPr>
            <a:r>
              <a:rPr lang="de-AT" dirty="0" smtClean="0"/>
              <a:t>soweit für die Prüfung erforderlich</a:t>
            </a:r>
          </a:p>
          <a:p>
            <a:r>
              <a:rPr lang="de-AT" dirty="0" smtClean="0"/>
              <a:t>Bei Prüfung durch ÖPR</a:t>
            </a:r>
          </a:p>
          <a:p>
            <a:pPr lvl="1"/>
            <a:r>
              <a:rPr lang="de-AT" dirty="0" smtClean="0"/>
              <a:t>Keine Mitwirkungspflicht</a:t>
            </a:r>
          </a:p>
          <a:p>
            <a:pPr lvl="1"/>
            <a:r>
              <a:rPr lang="de-AT" dirty="0"/>
              <a:t>a</a:t>
            </a:r>
            <a:r>
              <a:rPr lang="de-AT" dirty="0" smtClean="0"/>
              <a:t>ber Pflicht zur richtigen und vollständigen Auskunft / Urkundenvorlage, wenn Unternehmen freiwillig mitwirkt</a:t>
            </a:r>
          </a:p>
          <a:p>
            <a:r>
              <a:rPr lang="de-AT" dirty="0" smtClean="0"/>
              <a:t>Sanktion bei vorsätzlicher Verletzung dieser Pflichten</a:t>
            </a:r>
          </a:p>
          <a:p>
            <a:pPr lvl="1"/>
            <a:r>
              <a:rPr lang="de-AT" dirty="0" smtClean="0"/>
              <a:t>Verwaltungsstrafe bis EUR 100.000,-</a:t>
            </a:r>
          </a:p>
        </p:txBody>
      </p:sp>
    </p:spTree>
    <p:extLst>
      <p:ext uri="{BB962C8B-B14F-4D97-AF65-F5344CB8AC3E}">
        <p14:creationId xmlns:p14="http://schemas.microsoft.com/office/powerpoint/2010/main" val="50686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Ergebnis der Prüfung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Feststellung ÖPR: Rechnungslegung ist fehlerhaft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„Fehlerhaft“ = materiell rechtswidrig</a:t>
            </a:r>
          </a:p>
          <a:p>
            <a:pPr marL="742950" lvl="2" indent="-342900"/>
            <a:r>
              <a:rPr lang="de-AT" sz="2700" dirty="0" smtClean="0"/>
              <a:t>Umgang mit Bagatellverstößen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Unternehmen hat Gelegenheit zur Stellungnahme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Feststellung der Fehlerhaftigkeit mit Bescheid der FMA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Veröffentlichung des Fehlers durch das Unternehmen</a:t>
            </a:r>
          </a:p>
          <a:p>
            <a:pPr marL="742950" lvl="2" indent="-342900"/>
            <a:r>
              <a:rPr lang="de-AT" sz="2700" dirty="0" smtClean="0"/>
              <a:t>Kann unterbleiben, </a:t>
            </a:r>
            <a:r>
              <a:rPr lang="de-AT" sz="2700" dirty="0"/>
              <a:t>wenn Veröffentlichung geeignet ist, </a:t>
            </a:r>
            <a:r>
              <a:rPr lang="de-AT" sz="2700" dirty="0" smtClean="0"/>
              <a:t>berechtigten </a:t>
            </a:r>
            <a:r>
              <a:rPr lang="de-AT" sz="2700" dirty="0"/>
              <a:t>Interessen des Unternehmens zu schaden</a:t>
            </a:r>
            <a:endParaRPr lang="de-AT" sz="27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de-AT" sz="3100" dirty="0" smtClean="0"/>
              <a:t>Rechtsschutz gegen Bescheid der FMA </a:t>
            </a:r>
          </a:p>
        </p:txBody>
      </p:sp>
    </p:spTree>
    <p:extLst>
      <p:ext uri="{BB962C8B-B14F-4D97-AF65-F5344CB8AC3E}">
        <p14:creationId xmlns:p14="http://schemas.microsoft.com/office/powerpoint/2010/main" val="185896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Bildschirmpräsentation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Bilanzpolizei – rechtliche Aspekte</vt:lpstr>
      <vt:lpstr>Enforcement</vt:lpstr>
      <vt:lpstr>Rechnungslegungs-Kontrollgesetz I</vt:lpstr>
      <vt:lpstr>Rechnungslegungs-Kontrollgesetz II</vt:lpstr>
      <vt:lpstr>Mitwirkungspflicht </vt:lpstr>
      <vt:lpstr>Ergebnis der Prüfung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Bilanzpolizei – rechtliche Aspekte</dc:title>
  <dc:creator>g.eckert</dc:creator>
  <cp:lastModifiedBy>Susanne Kunst</cp:lastModifiedBy>
  <cp:revision>17</cp:revision>
  <dcterms:created xsi:type="dcterms:W3CDTF">2013-05-20T06:37:07Z</dcterms:created>
  <dcterms:modified xsi:type="dcterms:W3CDTF">2013-05-21T13:26:48Z</dcterms:modified>
</cp:coreProperties>
</file>