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heme/theme4.xml" ContentType="application/vnd.openxmlformats-officedocument.them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65" r:id="rId2"/>
    <p:sldMasterId id="2147483679" r:id="rId3"/>
  </p:sldMasterIdLst>
  <p:notesMasterIdLst>
    <p:notesMasterId r:id="rId26"/>
  </p:notesMasterIdLst>
  <p:sldIdLst>
    <p:sldId id="263" r:id="rId4"/>
    <p:sldId id="337" r:id="rId5"/>
    <p:sldId id="338" r:id="rId6"/>
    <p:sldId id="339" r:id="rId7"/>
    <p:sldId id="340" r:id="rId8"/>
    <p:sldId id="269" r:id="rId9"/>
    <p:sldId id="308" r:id="rId10"/>
    <p:sldId id="306" r:id="rId11"/>
    <p:sldId id="307" r:id="rId12"/>
    <p:sldId id="309" r:id="rId13"/>
    <p:sldId id="310" r:id="rId14"/>
    <p:sldId id="311" r:id="rId15"/>
    <p:sldId id="312" r:id="rId16"/>
    <p:sldId id="330" r:id="rId17"/>
    <p:sldId id="333" r:id="rId18"/>
    <p:sldId id="334" r:id="rId19"/>
    <p:sldId id="335" r:id="rId20"/>
    <p:sldId id="336" r:id="rId21"/>
    <p:sldId id="302" r:id="rId22"/>
    <p:sldId id="341" r:id="rId23"/>
    <p:sldId id="342" r:id="rId24"/>
    <p:sldId id="303" r:id="rId25"/>
  </p:sldIdLst>
  <p:sldSz cx="9144000" cy="5143500" type="screen16x9"/>
  <p:notesSz cx="6858000" cy="9144000"/>
  <p:custDataLst>
    <p:tags r:id="rId2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ttoni Giulia" initials="BG" lastIdx="1" clrIdx="0">
    <p:extLst>
      <p:ext uri="{19B8F6BF-5375-455C-9EA6-DF929625EA0E}">
        <p15:presenceInfo xmlns:p15="http://schemas.microsoft.com/office/powerpoint/2012/main" userId="S-1-5-21-1437423157-210193078-3109818202-13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1D7"/>
    <a:srgbClr val="E7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31" d="100"/>
          <a:sy n="31" d="100"/>
        </p:scale>
        <p:origin x="4536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97605-3283-470F-AD1D-8209302CEA40}" type="datetimeFigureOut">
              <a:rPr lang="de-DE" smtClean="0"/>
              <a:t>10.01.2024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FCCD4-408D-4CE1-9748-CF2450366F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70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604185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7646" y="1058863"/>
            <a:ext cx="2542314" cy="3529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195485"/>
            <a:ext cx="7541366" cy="720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867FC-0275-4542-8287-3D874AFD8D26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reeform 42">
            <a:extLst>
              <a:ext uri="{FF2B5EF4-FFF2-40B4-BE49-F238E27FC236}">
                <a16:creationId xmlns:a16="http://schemas.microsoft.com/office/drawing/2014/main" id="{5471982F-95D6-4953-BE36-1A9006070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477646" y="1058859"/>
            <a:ext cx="1764558" cy="3529115"/>
          </a:xfrm>
          <a:custGeom>
            <a:avLst/>
            <a:gdLst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0 w 2743200"/>
              <a:gd name="connsiteY8" fmla="*/ 130767 h 5041536"/>
              <a:gd name="connsiteX9" fmla="*/ 0 w 2743200"/>
              <a:gd name="connsiteY9" fmla="*/ 11232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0 w 2743200"/>
              <a:gd name="connsiteY8" fmla="*/ 130767 h 5041536"/>
              <a:gd name="connsiteX9" fmla="*/ 222432 w 2743200"/>
              <a:gd name="connsiteY9" fmla="*/ 0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222432 w 2743200"/>
              <a:gd name="connsiteY8" fmla="*/ 0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222432 w 2743200"/>
              <a:gd name="connsiteY4" fmla="*/ 4922001 h 5041536"/>
              <a:gd name="connsiteX5" fmla="*/ 2623665 w 2743200"/>
              <a:gd name="connsiteY5" fmla="*/ 2520768 h 5041536"/>
              <a:gd name="connsiteX6" fmla="*/ 222432 w 2743200"/>
              <a:gd name="connsiteY6" fmla="*/ 119535 h 5041536"/>
              <a:gd name="connsiteX7" fmla="*/ 222432 w 2743200"/>
              <a:gd name="connsiteY7" fmla="*/ 0 h 5041536"/>
              <a:gd name="connsiteX0" fmla="*/ 0 w 2520768"/>
              <a:gd name="connsiteY0" fmla="*/ 0 h 5041536"/>
              <a:gd name="connsiteX1" fmla="*/ 2520768 w 2520768"/>
              <a:gd name="connsiteY1" fmla="*/ 2520768 h 5041536"/>
              <a:gd name="connsiteX2" fmla="*/ 0 w 2520768"/>
              <a:gd name="connsiteY2" fmla="*/ 5041536 h 5041536"/>
              <a:gd name="connsiteX3" fmla="*/ 0 w 2520768"/>
              <a:gd name="connsiteY3" fmla="*/ 4922001 h 5041536"/>
              <a:gd name="connsiteX4" fmla="*/ 2401233 w 2520768"/>
              <a:gd name="connsiteY4" fmla="*/ 2520768 h 5041536"/>
              <a:gd name="connsiteX5" fmla="*/ 0 w 2520768"/>
              <a:gd name="connsiteY5" fmla="*/ 119535 h 5041536"/>
              <a:gd name="connsiteX6" fmla="*/ 0 w 2520768"/>
              <a:gd name="connsiteY6" fmla="*/ 0 h 504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0768" h="5041536">
                <a:moveTo>
                  <a:pt x="0" y="0"/>
                </a:moveTo>
                <a:cubicBezTo>
                  <a:pt x="1392182" y="0"/>
                  <a:pt x="2520768" y="1128586"/>
                  <a:pt x="2520768" y="2520768"/>
                </a:cubicBezTo>
                <a:cubicBezTo>
                  <a:pt x="2520768" y="3912950"/>
                  <a:pt x="1392182" y="5041536"/>
                  <a:pt x="0" y="5041536"/>
                </a:cubicBezTo>
                <a:lnTo>
                  <a:pt x="0" y="4922001"/>
                </a:lnTo>
                <a:cubicBezTo>
                  <a:pt x="1326164" y="4922001"/>
                  <a:pt x="2401233" y="3846932"/>
                  <a:pt x="2401233" y="2520768"/>
                </a:cubicBezTo>
                <a:cubicBezTo>
                  <a:pt x="2401233" y="1194604"/>
                  <a:pt x="1326164" y="119535"/>
                  <a:pt x="0" y="11953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55978" tIns="55978" rIns="55978" bIns="55978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5122" rtl="0" fontAlgn="base" latinLnBrk="0" hangingPunct="1">
              <a:lnSpc>
                <a:spcPts val="1014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Arial Unicode MS"/>
              <a:cs typeface="Arial Unicode MS"/>
            </a:endParaRPr>
          </a:p>
        </p:txBody>
      </p:sp>
      <p:sp>
        <p:nvSpPr>
          <p:cNvPr id="7" name="Bildplatzhalter 16"/>
          <p:cNvSpPr>
            <a:spLocks noGrp="1"/>
          </p:cNvSpPr>
          <p:nvPr>
            <p:ph type="pic" sz="quarter" idx="13"/>
          </p:nvPr>
        </p:nvSpPr>
        <p:spPr>
          <a:xfrm>
            <a:off x="472093" y="1222622"/>
            <a:ext cx="1607238" cy="3214473"/>
          </a:xfrm>
          <a:custGeom>
            <a:avLst/>
            <a:gdLst>
              <a:gd name="connsiteX0" fmla="*/ 0 w 3082799"/>
              <a:gd name="connsiteY0" fmla="*/ 0 h 3082796"/>
              <a:gd name="connsiteX1" fmla="*/ 1541400 w 3082799"/>
              <a:gd name="connsiteY1" fmla="*/ 0 h 3082796"/>
              <a:gd name="connsiteX2" fmla="*/ 3082800 w 3082799"/>
              <a:gd name="connsiteY2" fmla="*/ 1541398 h 3082796"/>
              <a:gd name="connsiteX3" fmla="*/ 1541400 w 3082799"/>
              <a:gd name="connsiteY3" fmla="*/ 3082796 h 3082796"/>
              <a:gd name="connsiteX4" fmla="*/ 0 w 3082799"/>
              <a:gd name="connsiteY4" fmla="*/ 3082796 h 3082796"/>
              <a:gd name="connsiteX5" fmla="*/ 0 w 3082799"/>
              <a:gd name="connsiteY5" fmla="*/ 0 h 3082796"/>
              <a:gd name="connsiteX0" fmla="*/ 0 w 3082800"/>
              <a:gd name="connsiteY0" fmla="*/ 3082796 h 3082796"/>
              <a:gd name="connsiteX1" fmla="*/ 1541400 w 3082800"/>
              <a:gd name="connsiteY1" fmla="*/ 0 h 3082796"/>
              <a:gd name="connsiteX2" fmla="*/ 3082800 w 3082800"/>
              <a:gd name="connsiteY2" fmla="*/ 1541398 h 3082796"/>
              <a:gd name="connsiteX3" fmla="*/ 1541400 w 3082800"/>
              <a:gd name="connsiteY3" fmla="*/ 3082796 h 3082796"/>
              <a:gd name="connsiteX4" fmla="*/ 0 w 3082800"/>
              <a:gd name="connsiteY4" fmla="*/ 3082796 h 3082796"/>
              <a:gd name="connsiteX0" fmla="*/ 0 w 1541400"/>
              <a:gd name="connsiteY0" fmla="*/ 3082796 h 3082796"/>
              <a:gd name="connsiteX1" fmla="*/ 0 w 1541400"/>
              <a:gd name="connsiteY1" fmla="*/ 0 h 3082796"/>
              <a:gd name="connsiteX2" fmla="*/ 1541400 w 1541400"/>
              <a:gd name="connsiteY2" fmla="*/ 1541398 h 3082796"/>
              <a:gd name="connsiteX3" fmla="*/ 0 w 1541400"/>
              <a:gd name="connsiteY3" fmla="*/ 3082796 h 308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400" h="3082796">
                <a:moveTo>
                  <a:pt x="0" y="3082796"/>
                </a:moveTo>
                <a:lnTo>
                  <a:pt x="0" y="0"/>
                </a:lnTo>
                <a:cubicBezTo>
                  <a:pt x="851292" y="0"/>
                  <a:pt x="1541400" y="690107"/>
                  <a:pt x="1541400" y="1541398"/>
                </a:cubicBezTo>
                <a:cubicBezTo>
                  <a:pt x="1541400" y="2392689"/>
                  <a:pt x="851292" y="3082796"/>
                  <a:pt x="0" y="308279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411760" y="1058859"/>
            <a:ext cx="6263929" cy="3529016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 anchor="ctr"/>
          <a:lstStyle>
            <a:lvl1pPr marL="342900" indent="-342900">
              <a:lnSpc>
                <a:spcPct val="150000"/>
              </a:lnSpc>
              <a:spcAft>
                <a:spcPts val="200"/>
              </a:spcAft>
              <a:buFont typeface="+mj-lt"/>
              <a:buAutoNum type="arabicPeriod"/>
              <a:defRPr sz="1600"/>
            </a:lvl1pPr>
            <a:lvl2pPr marL="685800" indent="-342900">
              <a:lnSpc>
                <a:spcPct val="100000"/>
              </a:lnSpc>
              <a:spcAft>
                <a:spcPts val="200"/>
              </a:spcAft>
              <a:buFont typeface="+mj-lt"/>
              <a:buAutoNum type="alphaLcPeriod"/>
              <a:defRPr sz="1600"/>
            </a:lvl2pPr>
            <a:lvl3pPr marL="1028700" indent="-342900">
              <a:lnSpc>
                <a:spcPct val="100000"/>
              </a:lnSpc>
              <a:spcAft>
                <a:spcPts val="200"/>
              </a:spcAft>
              <a:buFont typeface="+mj-lt"/>
              <a:buAutoNum type="romanLcPeriod"/>
              <a:defRPr sz="16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39868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Z Produkte &amp; Services Marketing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BBC-4FA5-47C5-BEB1-07E1712FE12B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3"/>
          <p:cNvSpPr>
            <a:spLocks noGrp="1"/>
          </p:cNvSpPr>
          <p:nvPr>
            <p:ph type="pic" sz="quarter" idx="26"/>
          </p:nvPr>
        </p:nvSpPr>
        <p:spPr>
          <a:xfrm>
            <a:off x="6524354" y="1059582"/>
            <a:ext cx="2151334" cy="1212048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0" name="Textplatzhalter 12">
            <a:extLst>
              <a:ext uri="{FF2B5EF4-FFF2-40B4-BE49-F238E27FC236}">
                <a16:creationId xmlns:a16="http://schemas.microsoft.com/office/drawing/2014/main" id="{6D1CBFF2-E2D7-4C46-AE07-56CA6B15773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68313" y="1347888"/>
            <a:ext cx="2421854" cy="3239988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>
            <a:noAutofit/>
          </a:bodyPr>
          <a:lstStyle>
            <a:lvl1pPr>
              <a:defRPr sz="1400"/>
            </a:lvl1pPr>
            <a:lvl2pPr marL="523875" indent="-285750">
              <a:buFont typeface="Wingdings" panose="05000000000000000000" pitchFamily="2" charset="2"/>
              <a:buChar char="§"/>
              <a:defRPr sz="1400"/>
            </a:lvl2pPr>
            <a:lvl3pPr>
              <a:defRPr sz="14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Textplatzhalter 12">
            <a:extLst>
              <a:ext uri="{FF2B5EF4-FFF2-40B4-BE49-F238E27FC236}">
                <a16:creationId xmlns:a16="http://schemas.microsoft.com/office/drawing/2014/main" id="{B792F222-4351-450E-B2F7-4658E18D69A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046905" y="1347888"/>
            <a:ext cx="3320712" cy="3239988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>
            <a:noAutofit/>
          </a:bodyPr>
          <a:lstStyle>
            <a:lvl1pPr>
              <a:defRPr sz="1400"/>
            </a:lvl1pPr>
            <a:lvl2pPr marL="523875" indent="-285750">
              <a:buFont typeface="Wingdings" panose="05000000000000000000" pitchFamily="2" charset="2"/>
              <a:buChar char="§"/>
              <a:defRPr sz="1400"/>
            </a:lvl2pPr>
            <a:lvl3pPr>
              <a:defRPr sz="14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2" name="Textplatzhalter 12">
            <a:extLst>
              <a:ext uri="{FF2B5EF4-FFF2-40B4-BE49-F238E27FC236}">
                <a16:creationId xmlns:a16="http://schemas.microsoft.com/office/drawing/2014/main" id="{6E250FA3-62AC-4A99-ACD9-D7CFDE8085A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24355" y="2716038"/>
            <a:ext cx="2151333" cy="1871837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>
            <a:noAutofit/>
          </a:bodyPr>
          <a:lstStyle>
            <a:lvl1pPr>
              <a:defRPr sz="1400"/>
            </a:lvl1pPr>
            <a:lvl2pPr marL="523875" indent="-285750">
              <a:buFont typeface="Wingdings" panose="05000000000000000000" pitchFamily="2" charset="2"/>
              <a:buChar char="§"/>
              <a:defRPr sz="1400"/>
            </a:lvl2pPr>
            <a:lvl3pPr>
              <a:defRPr sz="14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8313" y="1059582"/>
            <a:ext cx="2430954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6" name="Textplatzhalter 4"/>
          <p:cNvSpPr>
            <a:spLocks noGrp="1"/>
          </p:cNvSpPr>
          <p:nvPr>
            <p:ph type="body" sz="quarter" idx="31" hasCustomPrompt="1"/>
          </p:nvPr>
        </p:nvSpPr>
        <p:spPr>
          <a:xfrm>
            <a:off x="3046903" y="1059582"/>
            <a:ext cx="3320713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17" name="Textplatzhalter 4"/>
          <p:cNvSpPr>
            <a:spLocks noGrp="1"/>
          </p:cNvSpPr>
          <p:nvPr>
            <p:ph type="body" sz="quarter" idx="32" hasCustomPrompt="1"/>
          </p:nvPr>
        </p:nvSpPr>
        <p:spPr>
          <a:xfrm>
            <a:off x="6524355" y="2427734"/>
            <a:ext cx="2151333" cy="288305"/>
          </a:xfrm>
          <a:solidFill>
            <a:schemeClr val="accent5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87348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61A02-3BA8-4DF2-8885-6946E1CF3D58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0" y="1058863"/>
            <a:ext cx="9143999" cy="3529012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71600" y="3579862"/>
            <a:ext cx="2563813" cy="560388"/>
          </a:xfrm>
          <a:solidFill>
            <a:srgbClr val="FFFFFF">
              <a:alpha val="89804"/>
            </a:srgb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3200" b="1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de-AT" dirty="0"/>
              <a:t>Calibri 32pt</a:t>
            </a:r>
          </a:p>
        </p:txBody>
      </p:sp>
    </p:spTree>
    <p:extLst>
      <p:ext uri="{BB962C8B-B14F-4D97-AF65-F5344CB8AC3E}">
        <p14:creationId xmlns:p14="http://schemas.microsoft.com/office/powerpoint/2010/main" val="208957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53207321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33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D3C263-594B-445B-B85D-3AC33E7ABC6D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AAC7D7EB-CBDE-4B2B-B62A-BB50AA03285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68312" y="1058863"/>
            <a:ext cx="5435962" cy="3529012"/>
          </a:xfrm>
          <a:solidFill>
            <a:schemeClr val="accent1"/>
          </a:solidFill>
        </p:spPr>
        <p:txBody>
          <a:bodyPr lIns="90000" tIns="46800" rIns="90000" bIns="46800"/>
          <a:lstStyle>
            <a:lvl1pPr>
              <a:defRPr>
                <a:solidFill>
                  <a:schemeClr val="bg1"/>
                </a:solidFill>
              </a:defRPr>
            </a:lvl1pPr>
            <a:lvl2pPr marL="557213" indent="-214313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6051912" y="1058863"/>
            <a:ext cx="2623775" cy="3529012"/>
          </a:xfrm>
          <a:solidFill>
            <a:schemeClr val="bg2">
              <a:lumMod val="95000"/>
            </a:schemeClr>
          </a:solidFill>
        </p:spPr>
        <p:txBody>
          <a:bodyPr lIns="90000" tIns="46800" rIns="90000" bIns="46800" anchor="t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078659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9F4D-F6D3-49B9-ADE5-01B194FC32AC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5977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352795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umsplatzhalter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2360D3B-BDC2-4306-9DAD-942F24D3DE6C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4" name="Foliennummernplatzhalt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dirty="0"/>
              <a:t>Seite </a:t>
            </a:r>
            <a:fld id="{938C6B17-AE24-4987-B0DB-31B0812E4CA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220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7645" y="1058863"/>
            <a:ext cx="8198043" cy="35290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736935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A516-38F7-4144-9F42-5667B8809373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reeform 42">
            <a:extLst>
              <a:ext uri="{FF2B5EF4-FFF2-40B4-BE49-F238E27FC236}">
                <a16:creationId xmlns:a16="http://schemas.microsoft.com/office/drawing/2014/main" id="{5471982F-95D6-4953-BE36-1A9006070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477645" y="1058863"/>
            <a:ext cx="1764556" cy="3529111"/>
          </a:xfrm>
          <a:custGeom>
            <a:avLst/>
            <a:gdLst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0 w 2743200"/>
              <a:gd name="connsiteY8" fmla="*/ 130767 h 5041536"/>
              <a:gd name="connsiteX9" fmla="*/ 0 w 2743200"/>
              <a:gd name="connsiteY9" fmla="*/ 11232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0 w 2743200"/>
              <a:gd name="connsiteY8" fmla="*/ 130767 h 5041536"/>
              <a:gd name="connsiteX9" fmla="*/ 222432 w 2743200"/>
              <a:gd name="connsiteY9" fmla="*/ 0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222432 w 2743200"/>
              <a:gd name="connsiteY8" fmla="*/ 0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222432 w 2743200"/>
              <a:gd name="connsiteY4" fmla="*/ 4922001 h 5041536"/>
              <a:gd name="connsiteX5" fmla="*/ 2623665 w 2743200"/>
              <a:gd name="connsiteY5" fmla="*/ 2520768 h 5041536"/>
              <a:gd name="connsiteX6" fmla="*/ 222432 w 2743200"/>
              <a:gd name="connsiteY6" fmla="*/ 119535 h 5041536"/>
              <a:gd name="connsiteX7" fmla="*/ 222432 w 2743200"/>
              <a:gd name="connsiteY7" fmla="*/ 0 h 5041536"/>
              <a:gd name="connsiteX0" fmla="*/ 0 w 2520768"/>
              <a:gd name="connsiteY0" fmla="*/ 0 h 5041536"/>
              <a:gd name="connsiteX1" fmla="*/ 2520768 w 2520768"/>
              <a:gd name="connsiteY1" fmla="*/ 2520768 h 5041536"/>
              <a:gd name="connsiteX2" fmla="*/ 0 w 2520768"/>
              <a:gd name="connsiteY2" fmla="*/ 5041536 h 5041536"/>
              <a:gd name="connsiteX3" fmla="*/ 0 w 2520768"/>
              <a:gd name="connsiteY3" fmla="*/ 4922001 h 5041536"/>
              <a:gd name="connsiteX4" fmla="*/ 2401233 w 2520768"/>
              <a:gd name="connsiteY4" fmla="*/ 2520768 h 5041536"/>
              <a:gd name="connsiteX5" fmla="*/ 0 w 2520768"/>
              <a:gd name="connsiteY5" fmla="*/ 119535 h 5041536"/>
              <a:gd name="connsiteX6" fmla="*/ 0 w 2520768"/>
              <a:gd name="connsiteY6" fmla="*/ 0 h 504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0768" h="5041536">
                <a:moveTo>
                  <a:pt x="0" y="0"/>
                </a:moveTo>
                <a:cubicBezTo>
                  <a:pt x="1392182" y="0"/>
                  <a:pt x="2520768" y="1128586"/>
                  <a:pt x="2520768" y="2520768"/>
                </a:cubicBezTo>
                <a:cubicBezTo>
                  <a:pt x="2520768" y="3912950"/>
                  <a:pt x="1392182" y="5041536"/>
                  <a:pt x="0" y="5041536"/>
                </a:cubicBezTo>
                <a:lnTo>
                  <a:pt x="0" y="4922001"/>
                </a:lnTo>
                <a:cubicBezTo>
                  <a:pt x="1326164" y="4922001"/>
                  <a:pt x="2401233" y="3846932"/>
                  <a:pt x="2401233" y="2520768"/>
                </a:cubicBezTo>
                <a:cubicBezTo>
                  <a:pt x="2401233" y="1194604"/>
                  <a:pt x="1326164" y="119535"/>
                  <a:pt x="0" y="11953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55978" tIns="55978" rIns="55978" bIns="55978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5122" rtl="0" fontAlgn="base" latinLnBrk="0" hangingPunct="1">
              <a:lnSpc>
                <a:spcPts val="1014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Arial Unicode MS"/>
              <a:cs typeface="Arial Unicode MS"/>
            </a:endParaRPr>
          </a:p>
        </p:txBody>
      </p:sp>
      <p:sp>
        <p:nvSpPr>
          <p:cNvPr id="7" name="Bildplatzhalter 16"/>
          <p:cNvSpPr>
            <a:spLocks noGrp="1"/>
          </p:cNvSpPr>
          <p:nvPr>
            <p:ph type="pic" sz="quarter" idx="13"/>
          </p:nvPr>
        </p:nvSpPr>
        <p:spPr>
          <a:xfrm>
            <a:off x="472092" y="1222627"/>
            <a:ext cx="1607237" cy="3214469"/>
          </a:xfrm>
          <a:custGeom>
            <a:avLst/>
            <a:gdLst>
              <a:gd name="connsiteX0" fmla="*/ 0 w 3082799"/>
              <a:gd name="connsiteY0" fmla="*/ 0 h 3082796"/>
              <a:gd name="connsiteX1" fmla="*/ 1541400 w 3082799"/>
              <a:gd name="connsiteY1" fmla="*/ 0 h 3082796"/>
              <a:gd name="connsiteX2" fmla="*/ 3082800 w 3082799"/>
              <a:gd name="connsiteY2" fmla="*/ 1541398 h 3082796"/>
              <a:gd name="connsiteX3" fmla="*/ 1541400 w 3082799"/>
              <a:gd name="connsiteY3" fmla="*/ 3082796 h 3082796"/>
              <a:gd name="connsiteX4" fmla="*/ 0 w 3082799"/>
              <a:gd name="connsiteY4" fmla="*/ 3082796 h 3082796"/>
              <a:gd name="connsiteX5" fmla="*/ 0 w 3082799"/>
              <a:gd name="connsiteY5" fmla="*/ 0 h 3082796"/>
              <a:gd name="connsiteX0" fmla="*/ 0 w 3082800"/>
              <a:gd name="connsiteY0" fmla="*/ 3082796 h 3082796"/>
              <a:gd name="connsiteX1" fmla="*/ 1541400 w 3082800"/>
              <a:gd name="connsiteY1" fmla="*/ 0 h 3082796"/>
              <a:gd name="connsiteX2" fmla="*/ 3082800 w 3082800"/>
              <a:gd name="connsiteY2" fmla="*/ 1541398 h 3082796"/>
              <a:gd name="connsiteX3" fmla="*/ 1541400 w 3082800"/>
              <a:gd name="connsiteY3" fmla="*/ 3082796 h 3082796"/>
              <a:gd name="connsiteX4" fmla="*/ 0 w 3082800"/>
              <a:gd name="connsiteY4" fmla="*/ 3082796 h 3082796"/>
              <a:gd name="connsiteX0" fmla="*/ 0 w 1541400"/>
              <a:gd name="connsiteY0" fmla="*/ 3082796 h 3082796"/>
              <a:gd name="connsiteX1" fmla="*/ 0 w 1541400"/>
              <a:gd name="connsiteY1" fmla="*/ 0 h 3082796"/>
              <a:gd name="connsiteX2" fmla="*/ 1541400 w 1541400"/>
              <a:gd name="connsiteY2" fmla="*/ 1541398 h 3082796"/>
              <a:gd name="connsiteX3" fmla="*/ 0 w 1541400"/>
              <a:gd name="connsiteY3" fmla="*/ 3082796 h 308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400" h="3082796">
                <a:moveTo>
                  <a:pt x="0" y="3082796"/>
                </a:moveTo>
                <a:lnTo>
                  <a:pt x="0" y="0"/>
                </a:lnTo>
                <a:cubicBezTo>
                  <a:pt x="851292" y="0"/>
                  <a:pt x="1541400" y="690107"/>
                  <a:pt x="1541400" y="1541398"/>
                </a:cubicBezTo>
                <a:cubicBezTo>
                  <a:pt x="1541400" y="2392689"/>
                  <a:pt x="851292" y="3082796"/>
                  <a:pt x="0" y="308279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2411760" y="1707324"/>
            <a:ext cx="4176464" cy="571911"/>
          </a:xfrm>
          <a:prstGeom prst="rect">
            <a:avLst/>
          </a:prstGeom>
        </p:spPr>
        <p:txBody>
          <a:bodyPr>
            <a:noAutofit/>
          </a:bodyPr>
          <a:lstStyle>
            <a:lvl1pPr marL="206375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lang="de-AT" sz="14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100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–"/>
              <a:defRPr lang="de-AT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0713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·"/>
              <a:defRPr lang="de-AT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>
              <a:lnSpc>
                <a:spcPct val="150000"/>
              </a:lnSpc>
              <a:buFont typeface="Wingdings" pitchFamily="2" charset="2"/>
              <a:buChar char=""/>
              <a:defRPr sz="1600"/>
            </a:lvl4pPr>
            <a:lvl5pPr marL="893763" indent="-179388">
              <a:lnSpc>
                <a:spcPct val="150000"/>
              </a:lnSpc>
              <a:buFont typeface="Wingdings" pitchFamily="2" charset="2"/>
              <a:buChar char=""/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411760" y="1419622"/>
            <a:ext cx="4176464" cy="363176"/>
          </a:xfrm>
          <a:prstGeom prst="rect">
            <a:avLst/>
          </a:prstGeom>
        </p:spPr>
        <p:txBody>
          <a:bodyPr>
            <a:noAutofit/>
          </a:bodyPr>
          <a:lstStyle>
            <a:lvl1pPr marL="201600" indent="-20160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defRPr lang="de-AT" sz="1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100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–"/>
              <a:defRPr lang="de-AT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0713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·"/>
              <a:defRPr lang="de-AT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>
              <a:lnSpc>
                <a:spcPct val="150000"/>
              </a:lnSpc>
              <a:buFont typeface="Wingdings" pitchFamily="2" charset="2"/>
              <a:buChar char=""/>
              <a:defRPr sz="1600"/>
            </a:lvl4pPr>
            <a:lvl5pPr marL="893763" indent="-179388">
              <a:lnSpc>
                <a:spcPct val="150000"/>
              </a:lnSpc>
              <a:buFont typeface="Wingdings" pitchFamily="2" charset="2"/>
              <a:buChar char=""/>
              <a:defRPr sz="1600"/>
            </a:lvl5pPr>
          </a:lstStyle>
          <a:p>
            <a:pPr lvl="0"/>
            <a:r>
              <a:rPr lang="de-AT" dirty="0"/>
              <a:t>Zwischentitel, Calibri, fett, 14pt</a:t>
            </a:r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26"/>
          </p:nvPr>
        </p:nvSpPr>
        <p:spPr>
          <a:xfrm>
            <a:off x="2411760" y="2867526"/>
            <a:ext cx="4176464" cy="571911"/>
          </a:xfrm>
          <a:prstGeom prst="rect">
            <a:avLst/>
          </a:prstGeom>
        </p:spPr>
        <p:txBody>
          <a:bodyPr>
            <a:noAutofit/>
          </a:bodyPr>
          <a:lstStyle>
            <a:lvl1pPr marL="206375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lang="de-AT" sz="14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100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–"/>
              <a:defRPr lang="de-AT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0713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·"/>
              <a:defRPr lang="de-AT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>
              <a:lnSpc>
                <a:spcPct val="150000"/>
              </a:lnSpc>
              <a:buFont typeface="Wingdings" pitchFamily="2" charset="2"/>
              <a:buChar char=""/>
              <a:defRPr sz="1600"/>
            </a:lvl4pPr>
            <a:lvl5pPr marL="893763" indent="-179388">
              <a:lnSpc>
                <a:spcPct val="150000"/>
              </a:lnSpc>
              <a:buFont typeface="Wingdings" pitchFamily="2" charset="2"/>
              <a:buChar char=""/>
              <a:defRPr sz="16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platzhalter 3"/>
          <p:cNvSpPr>
            <a:spLocks noGrp="1"/>
          </p:cNvSpPr>
          <p:nvPr>
            <p:ph type="body" sz="quarter" idx="27" hasCustomPrompt="1"/>
          </p:nvPr>
        </p:nvSpPr>
        <p:spPr>
          <a:xfrm>
            <a:off x="2411760" y="2579824"/>
            <a:ext cx="4176464" cy="363176"/>
          </a:xfrm>
          <a:prstGeom prst="rect">
            <a:avLst/>
          </a:prstGeom>
        </p:spPr>
        <p:txBody>
          <a:bodyPr>
            <a:noAutofit/>
          </a:bodyPr>
          <a:lstStyle>
            <a:lvl1pPr marL="201600" indent="-201600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defRPr lang="de-AT" sz="1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100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–"/>
              <a:defRPr lang="de-AT" sz="16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0713" indent="-200025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·"/>
              <a:defRPr lang="de-AT" sz="16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9388">
              <a:lnSpc>
                <a:spcPct val="150000"/>
              </a:lnSpc>
              <a:buFont typeface="Wingdings" pitchFamily="2" charset="2"/>
              <a:buChar char=""/>
              <a:defRPr sz="1600"/>
            </a:lvl4pPr>
            <a:lvl5pPr marL="893763" indent="-179388">
              <a:lnSpc>
                <a:spcPct val="150000"/>
              </a:lnSpc>
              <a:buFont typeface="Wingdings" pitchFamily="2" charset="2"/>
              <a:buChar char=""/>
              <a:defRPr sz="1600"/>
            </a:lvl5pPr>
          </a:lstStyle>
          <a:p>
            <a:pPr lvl="0"/>
            <a:r>
              <a:rPr lang="de-AT" dirty="0"/>
              <a:t>Zwischentitel, Calibri, fett, 14pt</a:t>
            </a: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3E23B170-3F2C-4CE8-B518-2E1C48CD218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29833" y="4127967"/>
            <a:ext cx="271797" cy="271797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8EC7D62-95FF-4478-A59C-8C065BE124F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83495" y="4127967"/>
            <a:ext cx="271797" cy="271797"/>
          </a:xfrm>
          <a:prstGeom prst="rect">
            <a:avLst/>
          </a:prstGeom>
        </p:spPr>
      </p:pic>
      <p:pic>
        <p:nvPicPr>
          <p:cNvPr id="35" name="Grafik 34" descr="LinkedIn">
            <a:extLst>
              <a:ext uri="{FF2B5EF4-FFF2-40B4-BE49-F238E27FC236}">
                <a16:creationId xmlns:a16="http://schemas.microsoft.com/office/drawing/2014/main" id="{8E896504-696B-48BD-89BA-242497EAE01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2175" y="4127967"/>
            <a:ext cx="271797" cy="271797"/>
          </a:xfrm>
          <a:prstGeom prst="rect">
            <a:avLst/>
          </a:prstGeom>
        </p:spPr>
      </p:pic>
      <p:pic>
        <p:nvPicPr>
          <p:cNvPr id="37" name="Grafik 36" descr="Instagram">
            <a:extLst>
              <a:ext uri="{FF2B5EF4-FFF2-40B4-BE49-F238E27FC236}">
                <a16:creationId xmlns:a16="http://schemas.microsoft.com/office/drawing/2014/main" id="{186137C0-BC54-4227-931D-5D0A71ED7574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343" y="4122983"/>
            <a:ext cx="276781" cy="276781"/>
          </a:xfrm>
          <a:prstGeom prst="rect">
            <a:avLst/>
          </a:prstGeom>
        </p:spPr>
      </p:pic>
      <p:pic>
        <p:nvPicPr>
          <p:cNvPr id="38" name="Grafik 37" descr="Facebook">
            <a:extLst>
              <a:ext uri="{FF2B5EF4-FFF2-40B4-BE49-F238E27FC236}">
                <a16:creationId xmlns:a16="http://schemas.microsoft.com/office/drawing/2014/main" id="{05D70DC3-50FD-452A-833A-54A728410AA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6663" y="4127967"/>
            <a:ext cx="271797" cy="271797"/>
          </a:xfrm>
          <a:prstGeom prst="rect">
            <a:avLst/>
          </a:prstGeom>
        </p:spPr>
      </p:pic>
      <p:pic>
        <p:nvPicPr>
          <p:cNvPr id="8" name="Grafik 7" descr="Ein Bild, das Grafiken, Kreis, Symbol, Schrift enthält.&#10;&#10;Automatisch generierte Beschreibung">
            <a:extLst>
              <a:ext uri="{FF2B5EF4-FFF2-40B4-BE49-F238E27FC236}">
                <a16:creationId xmlns:a16="http://schemas.microsoft.com/office/drawing/2014/main" id="{9AB01CD9-5386-546E-15C7-0AC2D0AB4AE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004" y="4122983"/>
            <a:ext cx="271798" cy="27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30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kt 1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01309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20" name="Objekt 19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4CB-3785-4075-B458-B2A885D0FC46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99740"/>
            <a:ext cx="8219256" cy="20166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Fließtext groß: Calibri, 18pt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203325"/>
            <a:ext cx="8218488" cy="1296415"/>
          </a:xfr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</a:lstStyle>
          <a:p>
            <a:pPr lvl="0"/>
            <a:r>
              <a:rPr lang="de-DE" dirty="0"/>
              <a:t>Haupttitel: </a:t>
            </a:r>
          </a:p>
          <a:p>
            <a:pPr lvl="0"/>
            <a:r>
              <a:rPr lang="de-DE" dirty="0"/>
              <a:t>Calibri fett, 36pt</a:t>
            </a:r>
          </a:p>
        </p:txBody>
      </p:sp>
      <p:grpSp>
        <p:nvGrpSpPr>
          <p:cNvPr id="19" name="Gruppieren 18" descr="BRZ"/>
          <p:cNvGrpSpPr/>
          <p:nvPr userDrawn="1"/>
        </p:nvGrpSpPr>
        <p:grpSpPr>
          <a:xfrm>
            <a:off x="8018736" y="279658"/>
            <a:ext cx="671044" cy="297365"/>
            <a:chOff x="2952750" y="1854200"/>
            <a:chExt cx="3238500" cy="1435100"/>
          </a:xfrm>
        </p:grpSpPr>
        <p:sp>
          <p:nvSpPr>
            <p:cNvPr id="21" name="AutoShape 451"/>
            <p:cNvSpPr>
              <a:spLocks noChangeAspect="1" noChangeArrowheads="1" noTextEdit="1"/>
            </p:cNvSpPr>
            <p:nvPr userDrawn="1"/>
          </p:nvSpPr>
          <p:spPr bwMode="auto">
            <a:xfrm>
              <a:off x="2952750" y="1854200"/>
              <a:ext cx="3238500" cy="143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453"/>
            <p:cNvSpPr>
              <a:spLocks noEditPoints="1"/>
            </p:cNvSpPr>
            <p:nvPr userDrawn="1"/>
          </p:nvSpPr>
          <p:spPr bwMode="auto">
            <a:xfrm>
              <a:off x="2952750" y="1854200"/>
              <a:ext cx="3238500" cy="1435100"/>
            </a:xfrm>
            <a:custGeom>
              <a:avLst/>
              <a:gdLst>
                <a:gd name="T0" fmla="*/ 228 w 2040"/>
                <a:gd name="T1" fmla="*/ 92 h 904"/>
                <a:gd name="T2" fmla="*/ 404 w 2040"/>
                <a:gd name="T3" fmla="*/ 118 h 904"/>
                <a:gd name="T4" fmla="*/ 466 w 2040"/>
                <a:gd name="T5" fmla="*/ 192 h 904"/>
                <a:gd name="T6" fmla="*/ 466 w 2040"/>
                <a:gd name="T7" fmla="*/ 291 h 904"/>
                <a:gd name="T8" fmla="*/ 424 w 2040"/>
                <a:gd name="T9" fmla="*/ 357 h 904"/>
                <a:gd name="T10" fmla="*/ 320 w 2040"/>
                <a:gd name="T11" fmla="*/ 391 h 904"/>
                <a:gd name="T12" fmla="*/ 584 w 2040"/>
                <a:gd name="T13" fmla="*/ 611 h 904"/>
                <a:gd name="T14" fmla="*/ 548 w 2040"/>
                <a:gd name="T15" fmla="*/ 509 h 904"/>
                <a:gd name="T16" fmla="*/ 448 w 2040"/>
                <a:gd name="T17" fmla="*/ 539 h 904"/>
                <a:gd name="T18" fmla="*/ 476 w 2040"/>
                <a:gd name="T19" fmla="*/ 651 h 904"/>
                <a:gd name="T20" fmla="*/ 450 w 2040"/>
                <a:gd name="T21" fmla="*/ 746 h 904"/>
                <a:gd name="T22" fmla="*/ 356 w 2040"/>
                <a:gd name="T23" fmla="*/ 800 h 904"/>
                <a:gd name="T24" fmla="*/ 172 w 2040"/>
                <a:gd name="T25" fmla="*/ 810 h 904"/>
                <a:gd name="T26" fmla="*/ 320 w 2040"/>
                <a:gd name="T27" fmla="*/ 477 h 904"/>
                <a:gd name="T28" fmla="*/ 328 w 2040"/>
                <a:gd name="T29" fmla="*/ 477 h 904"/>
                <a:gd name="T30" fmla="*/ 490 w 2040"/>
                <a:gd name="T31" fmla="*/ 423 h 904"/>
                <a:gd name="T32" fmla="*/ 546 w 2040"/>
                <a:gd name="T33" fmla="*/ 365 h 904"/>
                <a:gd name="T34" fmla="*/ 562 w 2040"/>
                <a:gd name="T35" fmla="*/ 339 h 904"/>
                <a:gd name="T36" fmla="*/ 580 w 2040"/>
                <a:gd name="T37" fmla="*/ 229 h 904"/>
                <a:gd name="T38" fmla="*/ 550 w 2040"/>
                <a:gd name="T39" fmla="*/ 118 h 904"/>
                <a:gd name="T40" fmla="*/ 422 w 2040"/>
                <a:gd name="T41" fmla="*/ 24 h 904"/>
                <a:gd name="T42" fmla="*/ 228 w 2040"/>
                <a:gd name="T43" fmla="*/ 0 h 904"/>
                <a:gd name="T44" fmla="*/ 74 w 2040"/>
                <a:gd name="T45" fmla="*/ 6 h 904"/>
                <a:gd name="T46" fmla="*/ 10 w 2040"/>
                <a:gd name="T47" fmla="*/ 22 h 904"/>
                <a:gd name="T48" fmla="*/ 0 w 2040"/>
                <a:gd name="T49" fmla="*/ 850 h 904"/>
                <a:gd name="T50" fmla="*/ 22 w 2040"/>
                <a:gd name="T51" fmla="*/ 890 h 904"/>
                <a:gd name="T52" fmla="*/ 234 w 2040"/>
                <a:gd name="T53" fmla="*/ 904 h 904"/>
                <a:gd name="T54" fmla="*/ 398 w 2040"/>
                <a:gd name="T55" fmla="*/ 886 h 904"/>
                <a:gd name="T56" fmla="*/ 540 w 2040"/>
                <a:gd name="T57" fmla="*/ 798 h 904"/>
                <a:gd name="T58" fmla="*/ 1344 w 2040"/>
                <a:gd name="T59" fmla="*/ 880 h 904"/>
                <a:gd name="T60" fmla="*/ 1050 w 2040"/>
                <a:gd name="T61" fmla="*/ 427 h 904"/>
                <a:gd name="T62" fmla="*/ 844 w 2040"/>
                <a:gd name="T63" fmla="*/ 102 h 904"/>
                <a:gd name="T64" fmla="*/ 1052 w 2040"/>
                <a:gd name="T65" fmla="*/ 102 h 904"/>
                <a:gd name="T66" fmla="*/ 1158 w 2040"/>
                <a:gd name="T67" fmla="*/ 142 h 904"/>
                <a:gd name="T68" fmla="*/ 1202 w 2040"/>
                <a:gd name="T69" fmla="*/ 235 h 904"/>
                <a:gd name="T70" fmla="*/ 1196 w 2040"/>
                <a:gd name="T71" fmla="*/ 323 h 904"/>
                <a:gd name="T72" fmla="*/ 1204 w 2040"/>
                <a:gd name="T73" fmla="*/ 471 h 904"/>
                <a:gd name="T74" fmla="*/ 1294 w 2040"/>
                <a:gd name="T75" fmla="*/ 363 h 904"/>
                <a:gd name="T76" fmla="*/ 1308 w 2040"/>
                <a:gd name="T77" fmla="*/ 222 h 904"/>
                <a:gd name="T78" fmla="*/ 1236 w 2040"/>
                <a:gd name="T79" fmla="*/ 72 h 904"/>
                <a:gd name="T80" fmla="*/ 1076 w 2040"/>
                <a:gd name="T81" fmla="*/ 6 h 904"/>
                <a:gd name="T82" fmla="*/ 810 w 2040"/>
                <a:gd name="T83" fmla="*/ 6 h 904"/>
                <a:gd name="T84" fmla="*/ 736 w 2040"/>
                <a:gd name="T85" fmla="*/ 36 h 904"/>
                <a:gd name="T86" fmla="*/ 756 w 2040"/>
                <a:gd name="T87" fmla="*/ 896 h 904"/>
                <a:gd name="T88" fmla="*/ 844 w 2040"/>
                <a:gd name="T89" fmla="*/ 872 h 904"/>
                <a:gd name="T90" fmla="*/ 1006 w 2040"/>
                <a:gd name="T91" fmla="*/ 525 h 904"/>
                <a:gd name="T92" fmla="*/ 1252 w 2040"/>
                <a:gd name="T93" fmla="*/ 896 h 904"/>
                <a:gd name="T94" fmla="*/ 1344 w 2040"/>
                <a:gd name="T95" fmla="*/ 880 h 904"/>
                <a:gd name="T96" fmla="*/ 2024 w 2040"/>
                <a:gd name="T97" fmla="*/ 88 h 904"/>
                <a:gd name="T98" fmla="*/ 1984 w 2040"/>
                <a:gd name="T99" fmla="*/ 16 h 904"/>
                <a:gd name="T100" fmla="*/ 1488 w 2040"/>
                <a:gd name="T101" fmla="*/ 10 h 904"/>
                <a:gd name="T102" fmla="*/ 1474 w 2040"/>
                <a:gd name="T103" fmla="*/ 94 h 904"/>
                <a:gd name="T104" fmla="*/ 1900 w 2040"/>
                <a:gd name="T105" fmla="*/ 106 h 904"/>
                <a:gd name="T106" fmla="*/ 1902 w 2040"/>
                <a:gd name="T107" fmla="*/ 122 h 904"/>
                <a:gd name="T108" fmla="*/ 1456 w 2040"/>
                <a:gd name="T109" fmla="*/ 814 h 904"/>
                <a:gd name="T110" fmla="*/ 1472 w 2040"/>
                <a:gd name="T111" fmla="*/ 874 h 904"/>
                <a:gd name="T112" fmla="*/ 2040 w 2040"/>
                <a:gd name="T113" fmla="*/ 818 h 904"/>
                <a:gd name="T114" fmla="*/ 1672 w 2040"/>
                <a:gd name="T115" fmla="*/ 798 h 904"/>
                <a:gd name="T116" fmla="*/ 2038 w 2040"/>
                <a:gd name="T117" fmla="*/ 884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40" h="904">
                  <a:moveTo>
                    <a:pt x="110" y="391"/>
                  </a:moveTo>
                  <a:lnTo>
                    <a:pt x="110" y="96"/>
                  </a:lnTo>
                  <a:lnTo>
                    <a:pt x="110" y="96"/>
                  </a:lnTo>
                  <a:lnTo>
                    <a:pt x="166" y="94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80" y="94"/>
                  </a:lnTo>
                  <a:lnTo>
                    <a:pt x="328" y="98"/>
                  </a:lnTo>
                  <a:lnTo>
                    <a:pt x="350" y="100"/>
                  </a:lnTo>
                  <a:lnTo>
                    <a:pt x="370" y="106"/>
                  </a:lnTo>
                  <a:lnTo>
                    <a:pt x="388" y="112"/>
                  </a:lnTo>
                  <a:lnTo>
                    <a:pt x="404" y="118"/>
                  </a:lnTo>
                  <a:lnTo>
                    <a:pt x="420" y="126"/>
                  </a:lnTo>
                  <a:lnTo>
                    <a:pt x="432" y="136"/>
                  </a:lnTo>
                  <a:lnTo>
                    <a:pt x="444" y="148"/>
                  </a:lnTo>
                  <a:lnTo>
                    <a:pt x="454" y="160"/>
                  </a:lnTo>
                  <a:lnTo>
                    <a:pt x="460" y="176"/>
                  </a:lnTo>
                  <a:lnTo>
                    <a:pt x="466" y="192"/>
                  </a:lnTo>
                  <a:lnTo>
                    <a:pt x="470" y="210"/>
                  </a:lnTo>
                  <a:lnTo>
                    <a:pt x="470" y="229"/>
                  </a:lnTo>
                  <a:lnTo>
                    <a:pt x="470" y="249"/>
                  </a:lnTo>
                  <a:lnTo>
                    <a:pt x="470" y="249"/>
                  </a:lnTo>
                  <a:lnTo>
                    <a:pt x="468" y="277"/>
                  </a:lnTo>
                  <a:lnTo>
                    <a:pt x="466" y="291"/>
                  </a:lnTo>
                  <a:lnTo>
                    <a:pt x="462" y="303"/>
                  </a:lnTo>
                  <a:lnTo>
                    <a:pt x="458" y="315"/>
                  </a:lnTo>
                  <a:lnTo>
                    <a:pt x="452" y="327"/>
                  </a:lnTo>
                  <a:lnTo>
                    <a:pt x="444" y="339"/>
                  </a:lnTo>
                  <a:lnTo>
                    <a:pt x="434" y="349"/>
                  </a:lnTo>
                  <a:lnTo>
                    <a:pt x="424" y="357"/>
                  </a:lnTo>
                  <a:lnTo>
                    <a:pt x="412" y="367"/>
                  </a:lnTo>
                  <a:lnTo>
                    <a:pt x="396" y="373"/>
                  </a:lnTo>
                  <a:lnTo>
                    <a:pt x="380" y="379"/>
                  </a:lnTo>
                  <a:lnTo>
                    <a:pt x="362" y="385"/>
                  </a:lnTo>
                  <a:lnTo>
                    <a:pt x="342" y="389"/>
                  </a:lnTo>
                  <a:lnTo>
                    <a:pt x="320" y="391"/>
                  </a:lnTo>
                  <a:lnTo>
                    <a:pt x="294" y="391"/>
                  </a:lnTo>
                  <a:lnTo>
                    <a:pt x="110" y="391"/>
                  </a:lnTo>
                  <a:close/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  <a:close/>
                  <a:moveTo>
                    <a:pt x="1344" y="880"/>
                  </a:moveTo>
                  <a:lnTo>
                    <a:pt x="1344" y="880"/>
                  </a:lnTo>
                  <a:lnTo>
                    <a:pt x="1344" y="876"/>
                  </a:lnTo>
                  <a:lnTo>
                    <a:pt x="1340" y="870"/>
                  </a:lnTo>
                  <a:lnTo>
                    <a:pt x="1072" y="423"/>
                  </a:lnTo>
                  <a:lnTo>
                    <a:pt x="1072" y="423"/>
                  </a:lnTo>
                  <a:lnTo>
                    <a:pt x="1050" y="427"/>
                  </a:lnTo>
                  <a:lnTo>
                    <a:pt x="1028" y="429"/>
                  </a:lnTo>
                  <a:lnTo>
                    <a:pt x="976" y="431"/>
                  </a:lnTo>
                  <a:lnTo>
                    <a:pt x="976" y="431"/>
                  </a:lnTo>
                  <a:lnTo>
                    <a:pt x="844" y="429"/>
                  </a:lnTo>
                  <a:lnTo>
                    <a:pt x="844" y="102"/>
                  </a:lnTo>
                  <a:lnTo>
                    <a:pt x="844" y="102"/>
                  </a:lnTo>
                  <a:lnTo>
                    <a:pt x="870" y="100"/>
                  </a:lnTo>
                  <a:lnTo>
                    <a:pt x="906" y="98"/>
                  </a:lnTo>
                  <a:lnTo>
                    <a:pt x="976" y="98"/>
                  </a:lnTo>
                  <a:lnTo>
                    <a:pt x="976" y="98"/>
                  </a:lnTo>
                  <a:lnTo>
                    <a:pt x="1028" y="100"/>
                  </a:lnTo>
                  <a:lnTo>
                    <a:pt x="1052" y="102"/>
                  </a:lnTo>
                  <a:lnTo>
                    <a:pt x="1074" y="106"/>
                  </a:lnTo>
                  <a:lnTo>
                    <a:pt x="1094" y="110"/>
                  </a:lnTo>
                  <a:lnTo>
                    <a:pt x="1112" y="116"/>
                  </a:lnTo>
                  <a:lnTo>
                    <a:pt x="1130" y="124"/>
                  </a:lnTo>
                  <a:lnTo>
                    <a:pt x="1146" y="132"/>
                  </a:lnTo>
                  <a:lnTo>
                    <a:pt x="1158" y="142"/>
                  </a:lnTo>
                  <a:lnTo>
                    <a:pt x="1170" y="154"/>
                  </a:lnTo>
                  <a:lnTo>
                    <a:pt x="1180" y="168"/>
                  </a:lnTo>
                  <a:lnTo>
                    <a:pt x="1188" y="182"/>
                  </a:lnTo>
                  <a:lnTo>
                    <a:pt x="1194" y="198"/>
                  </a:lnTo>
                  <a:lnTo>
                    <a:pt x="1200" y="216"/>
                  </a:lnTo>
                  <a:lnTo>
                    <a:pt x="1202" y="235"/>
                  </a:lnTo>
                  <a:lnTo>
                    <a:pt x="1202" y="257"/>
                  </a:lnTo>
                  <a:lnTo>
                    <a:pt x="1202" y="265"/>
                  </a:lnTo>
                  <a:lnTo>
                    <a:pt x="1202" y="265"/>
                  </a:lnTo>
                  <a:lnTo>
                    <a:pt x="1202" y="285"/>
                  </a:lnTo>
                  <a:lnTo>
                    <a:pt x="1200" y="305"/>
                  </a:lnTo>
                  <a:lnTo>
                    <a:pt x="1196" y="323"/>
                  </a:lnTo>
                  <a:lnTo>
                    <a:pt x="1190" y="339"/>
                  </a:lnTo>
                  <a:lnTo>
                    <a:pt x="1184" y="353"/>
                  </a:lnTo>
                  <a:lnTo>
                    <a:pt x="1176" y="367"/>
                  </a:lnTo>
                  <a:lnTo>
                    <a:pt x="1166" y="379"/>
                  </a:lnTo>
                  <a:lnTo>
                    <a:pt x="1154" y="389"/>
                  </a:lnTo>
                  <a:lnTo>
                    <a:pt x="1204" y="471"/>
                  </a:lnTo>
                  <a:lnTo>
                    <a:pt x="1204" y="471"/>
                  </a:lnTo>
                  <a:lnTo>
                    <a:pt x="1228" y="455"/>
                  </a:lnTo>
                  <a:lnTo>
                    <a:pt x="1248" y="435"/>
                  </a:lnTo>
                  <a:lnTo>
                    <a:pt x="1266" y="413"/>
                  </a:lnTo>
                  <a:lnTo>
                    <a:pt x="1282" y="389"/>
                  </a:lnTo>
                  <a:lnTo>
                    <a:pt x="1294" y="363"/>
                  </a:lnTo>
                  <a:lnTo>
                    <a:pt x="1304" y="333"/>
                  </a:lnTo>
                  <a:lnTo>
                    <a:pt x="1308" y="299"/>
                  </a:lnTo>
                  <a:lnTo>
                    <a:pt x="1310" y="265"/>
                  </a:lnTo>
                  <a:lnTo>
                    <a:pt x="1310" y="257"/>
                  </a:lnTo>
                  <a:lnTo>
                    <a:pt x="1310" y="257"/>
                  </a:lnTo>
                  <a:lnTo>
                    <a:pt x="1308" y="222"/>
                  </a:lnTo>
                  <a:lnTo>
                    <a:pt x="1304" y="190"/>
                  </a:lnTo>
                  <a:lnTo>
                    <a:pt x="1296" y="162"/>
                  </a:lnTo>
                  <a:lnTo>
                    <a:pt x="1284" y="136"/>
                  </a:lnTo>
                  <a:lnTo>
                    <a:pt x="1270" y="112"/>
                  </a:lnTo>
                  <a:lnTo>
                    <a:pt x="1254" y="90"/>
                  </a:lnTo>
                  <a:lnTo>
                    <a:pt x="1236" y="72"/>
                  </a:lnTo>
                  <a:lnTo>
                    <a:pt x="1214" y="56"/>
                  </a:lnTo>
                  <a:lnTo>
                    <a:pt x="1190" y="42"/>
                  </a:lnTo>
                  <a:lnTo>
                    <a:pt x="1164" y="30"/>
                  </a:lnTo>
                  <a:lnTo>
                    <a:pt x="1136" y="20"/>
                  </a:lnTo>
                  <a:lnTo>
                    <a:pt x="1108" y="12"/>
                  </a:lnTo>
                  <a:lnTo>
                    <a:pt x="1076" y="6"/>
                  </a:lnTo>
                  <a:lnTo>
                    <a:pt x="1044" y="2"/>
                  </a:lnTo>
                  <a:lnTo>
                    <a:pt x="1010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862" y="2"/>
                  </a:lnTo>
                  <a:lnTo>
                    <a:pt x="810" y="6"/>
                  </a:lnTo>
                  <a:lnTo>
                    <a:pt x="764" y="10"/>
                  </a:lnTo>
                  <a:lnTo>
                    <a:pt x="764" y="10"/>
                  </a:lnTo>
                  <a:lnTo>
                    <a:pt x="750" y="12"/>
                  </a:lnTo>
                  <a:lnTo>
                    <a:pt x="742" y="16"/>
                  </a:lnTo>
                  <a:lnTo>
                    <a:pt x="736" y="24"/>
                  </a:lnTo>
                  <a:lnTo>
                    <a:pt x="736" y="36"/>
                  </a:lnTo>
                  <a:lnTo>
                    <a:pt x="736" y="872"/>
                  </a:lnTo>
                  <a:lnTo>
                    <a:pt x="736" y="872"/>
                  </a:lnTo>
                  <a:lnTo>
                    <a:pt x="738" y="882"/>
                  </a:lnTo>
                  <a:lnTo>
                    <a:pt x="742" y="890"/>
                  </a:lnTo>
                  <a:lnTo>
                    <a:pt x="748" y="894"/>
                  </a:lnTo>
                  <a:lnTo>
                    <a:pt x="756" y="896"/>
                  </a:lnTo>
                  <a:lnTo>
                    <a:pt x="822" y="896"/>
                  </a:lnTo>
                  <a:lnTo>
                    <a:pt x="822" y="896"/>
                  </a:lnTo>
                  <a:lnTo>
                    <a:pt x="830" y="894"/>
                  </a:lnTo>
                  <a:lnTo>
                    <a:pt x="838" y="888"/>
                  </a:lnTo>
                  <a:lnTo>
                    <a:pt x="842" y="882"/>
                  </a:lnTo>
                  <a:lnTo>
                    <a:pt x="844" y="872"/>
                  </a:lnTo>
                  <a:lnTo>
                    <a:pt x="844" y="521"/>
                  </a:lnTo>
                  <a:lnTo>
                    <a:pt x="844" y="521"/>
                  </a:lnTo>
                  <a:lnTo>
                    <a:pt x="918" y="523"/>
                  </a:lnTo>
                  <a:lnTo>
                    <a:pt x="976" y="525"/>
                  </a:lnTo>
                  <a:lnTo>
                    <a:pt x="996" y="525"/>
                  </a:lnTo>
                  <a:lnTo>
                    <a:pt x="1006" y="525"/>
                  </a:lnTo>
                  <a:lnTo>
                    <a:pt x="1220" y="880"/>
                  </a:lnTo>
                  <a:lnTo>
                    <a:pt x="1220" y="880"/>
                  </a:lnTo>
                  <a:lnTo>
                    <a:pt x="1228" y="890"/>
                  </a:lnTo>
                  <a:lnTo>
                    <a:pt x="1234" y="894"/>
                  </a:lnTo>
                  <a:lnTo>
                    <a:pt x="1242" y="896"/>
                  </a:lnTo>
                  <a:lnTo>
                    <a:pt x="1252" y="896"/>
                  </a:lnTo>
                  <a:lnTo>
                    <a:pt x="1328" y="896"/>
                  </a:lnTo>
                  <a:lnTo>
                    <a:pt x="1328" y="896"/>
                  </a:lnTo>
                  <a:lnTo>
                    <a:pt x="1336" y="894"/>
                  </a:lnTo>
                  <a:lnTo>
                    <a:pt x="1340" y="892"/>
                  </a:lnTo>
                  <a:lnTo>
                    <a:pt x="1344" y="886"/>
                  </a:lnTo>
                  <a:lnTo>
                    <a:pt x="1344" y="880"/>
                  </a:lnTo>
                  <a:close/>
                  <a:moveTo>
                    <a:pt x="2006" y="158"/>
                  </a:moveTo>
                  <a:lnTo>
                    <a:pt x="2006" y="158"/>
                  </a:lnTo>
                  <a:lnTo>
                    <a:pt x="2014" y="142"/>
                  </a:lnTo>
                  <a:lnTo>
                    <a:pt x="2020" y="124"/>
                  </a:lnTo>
                  <a:lnTo>
                    <a:pt x="2024" y="104"/>
                  </a:lnTo>
                  <a:lnTo>
                    <a:pt x="2024" y="88"/>
                  </a:lnTo>
                  <a:lnTo>
                    <a:pt x="2024" y="88"/>
                  </a:lnTo>
                  <a:lnTo>
                    <a:pt x="2024" y="64"/>
                  </a:lnTo>
                  <a:lnTo>
                    <a:pt x="2018" y="46"/>
                  </a:lnTo>
                  <a:lnTo>
                    <a:pt x="2010" y="34"/>
                  </a:lnTo>
                  <a:lnTo>
                    <a:pt x="2000" y="22"/>
                  </a:lnTo>
                  <a:lnTo>
                    <a:pt x="1984" y="16"/>
                  </a:lnTo>
                  <a:lnTo>
                    <a:pt x="1968" y="12"/>
                  </a:lnTo>
                  <a:lnTo>
                    <a:pt x="1946" y="8"/>
                  </a:lnTo>
                  <a:lnTo>
                    <a:pt x="1924" y="8"/>
                  </a:lnTo>
                  <a:lnTo>
                    <a:pt x="1496" y="8"/>
                  </a:lnTo>
                  <a:lnTo>
                    <a:pt x="1496" y="8"/>
                  </a:lnTo>
                  <a:lnTo>
                    <a:pt x="1488" y="10"/>
                  </a:lnTo>
                  <a:lnTo>
                    <a:pt x="1480" y="14"/>
                  </a:lnTo>
                  <a:lnTo>
                    <a:pt x="1474" y="20"/>
                  </a:lnTo>
                  <a:lnTo>
                    <a:pt x="1472" y="28"/>
                  </a:lnTo>
                  <a:lnTo>
                    <a:pt x="1472" y="84"/>
                  </a:lnTo>
                  <a:lnTo>
                    <a:pt x="1472" y="84"/>
                  </a:lnTo>
                  <a:lnTo>
                    <a:pt x="1474" y="94"/>
                  </a:lnTo>
                  <a:lnTo>
                    <a:pt x="1480" y="100"/>
                  </a:lnTo>
                  <a:lnTo>
                    <a:pt x="1488" y="104"/>
                  </a:lnTo>
                  <a:lnTo>
                    <a:pt x="1496" y="104"/>
                  </a:lnTo>
                  <a:lnTo>
                    <a:pt x="1894" y="104"/>
                  </a:lnTo>
                  <a:lnTo>
                    <a:pt x="1894" y="104"/>
                  </a:lnTo>
                  <a:lnTo>
                    <a:pt x="1900" y="106"/>
                  </a:lnTo>
                  <a:lnTo>
                    <a:pt x="1902" y="108"/>
                  </a:lnTo>
                  <a:lnTo>
                    <a:pt x="1906" y="110"/>
                  </a:lnTo>
                  <a:lnTo>
                    <a:pt x="1906" y="114"/>
                  </a:lnTo>
                  <a:lnTo>
                    <a:pt x="1906" y="114"/>
                  </a:lnTo>
                  <a:lnTo>
                    <a:pt x="1906" y="118"/>
                  </a:lnTo>
                  <a:lnTo>
                    <a:pt x="1902" y="122"/>
                  </a:lnTo>
                  <a:lnTo>
                    <a:pt x="1474" y="746"/>
                  </a:lnTo>
                  <a:lnTo>
                    <a:pt x="1474" y="746"/>
                  </a:lnTo>
                  <a:lnTo>
                    <a:pt x="1466" y="760"/>
                  </a:lnTo>
                  <a:lnTo>
                    <a:pt x="1460" y="780"/>
                  </a:lnTo>
                  <a:lnTo>
                    <a:pt x="1456" y="798"/>
                  </a:lnTo>
                  <a:lnTo>
                    <a:pt x="1456" y="814"/>
                  </a:lnTo>
                  <a:lnTo>
                    <a:pt x="1456" y="814"/>
                  </a:lnTo>
                  <a:lnTo>
                    <a:pt x="1456" y="830"/>
                  </a:lnTo>
                  <a:lnTo>
                    <a:pt x="1458" y="844"/>
                  </a:lnTo>
                  <a:lnTo>
                    <a:pt x="1462" y="856"/>
                  </a:lnTo>
                  <a:lnTo>
                    <a:pt x="1466" y="866"/>
                  </a:lnTo>
                  <a:lnTo>
                    <a:pt x="1472" y="874"/>
                  </a:lnTo>
                  <a:lnTo>
                    <a:pt x="1480" y="882"/>
                  </a:lnTo>
                  <a:lnTo>
                    <a:pt x="1490" y="886"/>
                  </a:lnTo>
                  <a:lnTo>
                    <a:pt x="1502" y="890"/>
                  </a:lnTo>
                  <a:lnTo>
                    <a:pt x="2006" y="158"/>
                  </a:lnTo>
                  <a:close/>
                  <a:moveTo>
                    <a:pt x="2040" y="874"/>
                  </a:moveTo>
                  <a:lnTo>
                    <a:pt x="2040" y="818"/>
                  </a:lnTo>
                  <a:lnTo>
                    <a:pt x="2040" y="818"/>
                  </a:lnTo>
                  <a:lnTo>
                    <a:pt x="2038" y="810"/>
                  </a:lnTo>
                  <a:lnTo>
                    <a:pt x="2034" y="804"/>
                  </a:lnTo>
                  <a:lnTo>
                    <a:pt x="2026" y="800"/>
                  </a:lnTo>
                  <a:lnTo>
                    <a:pt x="2016" y="798"/>
                  </a:lnTo>
                  <a:lnTo>
                    <a:pt x="1672" y="798"/>
                  </a:lnTo>
                  <a:lnTo>
                    <a:pt x="1604" y="896"/>
                  </a:lnTo>
                  <a:lnTo>
                    <a:pt x="2016" y="896"/>
                  </a:lnTo>
                  <a:lnTo>
                    <a:pt x="2016" y="896"/>
                  </a:lnTo>
                  <a:lnTo>
                    <a:pt x="2026" y="894"/>
                  </a:lnTo>
                  <a:lnTo>
                    <a:pt x="2034" y="890"/>
                  </a:lnTo>
                  <a:lnTo>
                    <a:pt x="2038" y="884"/>
                  </a:lnTo>
                  <a:lnTo>
                    <a:pt x="2040" y="8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454"/>
            <p:cNvSpPr>
              <a:spLocks/>
            </p:cNvSpPr>
            <p:nvPr userDrawn="1"/>
          </p:nvSpPr>
          <p:spPr bwMode="auto">
            <a:xfrm>
              <a:off x="3127375" y="2000250"/>
              <a:ext cx="571500" cy="474663"/>
            </a:xfrm>
            <a:custGeom>
              <a:avLst/>
              <a:gdLst>
                <a:gd name="T0" fmla="*/ 0 w 360"/>
                <a:gd name="T1" fmla="*/ 299 h 299"/>
                <a:gd name="T2" fmla="*/ 0 w 360"/>
                <a:gd name="T3" fmla="*/ 4 h 299"/>
                <a:gd name="T4" fmla="*/ 0 w 360"/>
                <a:gd name="T5" fmla="*/ 4 h 299"/>
                <a:gd name="T6" fmla="*/ 56 w 360"/>
                <a:gd name="T7" fmla="*/ 2 h 299"/>
                <a:gd name="T8" fmla="*/ 118 w 360"/>
                <a:gd name="T9" fmla="*/ 0 h 299"/>
                <a:gd name="T10" fmla="*/ 118 w 360"/>
                <a:gd name="T11" fmla="*/ 0 h 299"/>
                <a:gd name="T12" fmla="*/ 170 w 360"/>
                <a:gd name="T13" fmla="*/ 2 h 299"/>
                <a:gd name="T14" fmla="*/ 218 w 360"/>
                <a:gd name="T15" fmla="*/ 6 h 299"/>
                <a:gd name="T16" fmla="*/ 240 w 360"/>
                <a:gd name="T17" fmla="*/ 8 h 299"/>
                <a:gd name="T18" fmla="*/ 260 w 360"/>
                <a:gd name="T19" fmla="*/ 14 h 299"/>
                <a:gd name="T20" fmla="*/ 278 w 360"/>
                <a:gd name="T21" fmla="*/ 20 h 299"/>
                <a:gd name="T22" fmla="*/ 294 w 360"/>
                <a:gd name="T23" fmla="*/ 26 h 299"/>
                <a:gd name="T24" fmla="*/ 310 w 360"/>
                <a:gd name="T25" fmla="*/ 34 h 299"/>
                <a:gd name="T26" fmla="*/ 322 w 360"/>
                <a:gd name="T27" fmla="*/ 44 h 299"/>
                <a:gd name="T28" fmla="*/ 334 w 360"/>
                <a:gd name="T29" fmla="*/ 56 h 299"/>
                <a:gd name="T30" fmla="*/ 344 w 360"/>
                <a:gd name="T31" fmla="*/ 68 h 299"/>
                <a:gd name="T32" fmla="*/ 350 w 360"/>
                <a:gd name="T33" fmla="*/ 84 h 299"/>
                <a:gd name="T34" fmla="*/ 356 w 360"/>
                <a:gd name="T35" fmla="*/ 100 h 299"/>
                <a:gd name="T36" fmla="*/ 360 w 360"/>
                <a:gd name="T37" fmla="*/ 118 h 299"/>
                <a:gd name="T38" fmla="*/ 360 w 360"/>
                <a:gd name="T39" fmla="*/ 137 h 299"/>
                <a:gd name="T40" fmla="*/ 360 w 360"/>
                <a:gd name="T41" fmla="*/ 157 h 299"/>
                <a:gd name="T42" fmla="*/ 360 w 360"/>
                <a:gd name="T43" fmla="*/ 157 h 299"/>
                <a:gd name="T44" fmla="*/ 358 w 360"/>
                <a:gd name="T45" fmla="*/ 185 h 299"/>
                <a:gd name="T46" fmla="*/ 356 w 360"/>
                <a:gd name="T47" fmla="*/ 199 h 299"/>
                <a:gd name="T48" fmla="*/ 352 w 360"/>
                <a:gd name="T49" fmla="*/ 211 h 299"/>
                <a:gd name="T50" fmla="*/ 348 w 360"/>
                <a:gd name="T51" fmla="*/ 223 h 299"/>
                <a:gd name="T52" fmla="*/ 342 w 360"/>
                <a:gd name="T53" fmla="*/ 235 h 299"/>
                <a:gd name="T54" fmla="*/ 334 w 360"/>
                <a:gd name="T55" fmla="*/ 247 h 299"/>
                <a:gd name="T56" fmla="*/ 324 w 360"/>
                <a:gd name="T57" fmla="*/ 257 h 299"/>
                <a:gd name="T58" fmla="*/ 314 w 360"/>
                <a:gd name="T59" fmla="*/ 265 h 299"/>
                <a:gd name="T60" fmla="*/ 302 w 360"/>
                <a:gd name="T61" fmla="*/ 275 h 299"/>
                <a:gd name="T62" fmla="*/ 286 w 360"/>
                <a:gd name="T63" fmla="*/ 281 h 299"/>
                <a:gd name="T64" fmla="*/ 270 w 360"/>
                <a:gd name="T65" fmla="*/ 287 h 299"/>
                <a:gd name="T66" fmla="*/ 252 w 360"/>
                <a:gd name="T67" fmla="*/ 293 h 299"/>
                <a:gd name="T68" fmla="*/ 232 w 360"/>
                <a:gd name="T69" fmla="*/ 297 h 299"/>
                <a:gd name="T70" fmla="*/ 210 w 360"/>
                <a:gd name="T71" fmla="*/ 299 h 299"/>
                <a:gd name="T72" fmla="*/ 184 w 360"/>
                <a:gd name="T73" fmla="*/ 299 h 299"/>
                <a:gd name="T74" fmla="*/ 0 w 360"/>
                <a:gd name="T7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299">
                  <a:moveTo>
                    <a:pt x="0" y="299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56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70" y="2"/>
                  </a:lnTo>
                  <a:lnTo>
                    <a:pt x="218" y="6"/>
                  </a:lnTo>
                  <a:lnTo>
                    <a:pt x="240" y="8"/>
                  </a:lnTo>
                  <a:lnTo>
                    <a:pt x="260" y="14"/>
                  </a:lnTo>
                  <a:lnTo>
                    <a:pt x="278" y="20"/>
                  </a:lnTo>
                  <a:lnTo>
                    <a:pt x="294" y="26"/>
                  </a:lnTo>
                  <a:lnTo>
                    <a:pt x="310" y="34"/>
                  </a:lnTo>
                  <a:lnTo>
                    <a:pt x="322" y="44"/>
                  </a:lnTo>
                  <a:lnTo>
                    <a:pt x="334" y="56"/>
                  </a:lnTo>
                  <a:lnTo>
                    <a:pt x="344" y="68"/>
                  </a:lnTo>
                  <a:lnTo>
                    <a:pt x="350" y="84"/>
                  </a:lnTo>
                  <a:lnTo>
                    <a:pt x="356" y="100"/>
                  </a:lnTo>
                  <a:lnTo>
                    <a:pt x="360" y="118"/>
                  </a:lnTo>
                  <a:lnTo>
                    <a:pt x="360" y="137"/>
                  </a:lnTo>
                  <a:lnTo>
                    <a:pt x="360" y="157"/>
                  </a:lnTo>
                  <a:lnTo>
                    <a:pt x="360" y="157"/>
                  </a:lnTo>
                  <a:lnTo>
                    <a:pt x="358" y="185"/>
                  </a:lnTo>
                  <a:lnTo>
                    <a:pt x="356" y="199"/>
                  </a:lnTo>
                  <a:lnTo>
                    <a:pt x="352" y="211"/>
                  </a:lnTo>
                  <a:lnTo>
                    <a:pt x="348" y="223"/>
                  </a:lnTo>
                  <a:lnTo>
                    <a:pt x="342" y="235"/>
                  </a:lnTo>
                  <a:lnTo>
                    <a:pt x="334" y="247"/>
                  </a:lnTo>
                  <a:lnTo>
                    <a:pt x="324" y="257"/>
                  </a:lnTo>
                  <a:lnTo>
                    <a:pt x="314" y="265"/>
                  </a:lnTo>
                  <a:lnTo>
                    <a:pt x="302" y="275"/>
                  </a:lnTo>
                  <a:lnTo>
                    <a:pt x="286" y="281"/>
                  </a:lnTo>
                  <a:lnTo>
                    <a:pt x="270" y="287"/>
                  </a:lnTo>
                  <a:lnTo>
                    <a:pt x="252" y="293"/>
                  </a:lnTo>
                  <a:lnTo>
                    <a:pt x="232" y="297"/>
                  </a:lnTo>
                  <a:lnTo>
                    <a:pt x="210" y="299"/>
                  </a:lnTo>
                  <a:lnTo>
                    <a:pt x="184" y="299"/>
                  </a:lnTo>
                  <a:lnTo>
                    <a:pt x="0" y="2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455"/>
            <p:cNvSpPr>
              <a:spLocks/>
            </p:cNvSpPr>
            <p:nvPr userDrawn="1"/>
          </p:nvSpPr>
          <p:spPr bwMode="auto">
            <a:xfrm>
              <a:off x="2952750" y="1854200"/>
              <a:ext cx="927100" cy="1435100"/>
            </a:xfrm>
            <a:custGeom>
              <a:avLst/>
              <a:gdLst>
                <a:gd name="T0" fmla="*/ 584 w 584"/>
                <a:gd name="T1" fmla="*/ 631 h 904"/>
                <a:gd name="T2" fmla="*/ 578 w 584"/>
                <a:gd name="T3" fmla="*/ 573 h 904"/>
                <a:gd name="T4" fmla="*/ 556 w 584"/>
                <a:gd name="T5" fmla="*/ 523 h 904"/>
                <a:gd name="T6" fmla="*/ 536 w 584"/>
                <a:gd name="T7" fmla="*/ 495 h 904"/>
                <a:gd name="T8" fmla="*/ 476 w 584"/>
                <a:gd name="T9" fmla="*/ 529 h 904"/>
                <a:gd name="T10" fmla="*/ 460 w 584"/>
                <a:gd name="T11" fmla="*/ 559 h 904"/>
                <a:gd name="T12" fmla="*/ 476 w 584"/>
                <a:gd name="T13" fmla="*/ 631 h 904"/>
                <a:gd name="T14" fmla="*/ 474 w 584"/>
                <a:gd name="T15" fmla="*/ 675 h 904"/>
                <a:gd name="T16" fmla="*/ 458 w 584"/>
                <a:gd name="T17" fmla="*/ 730 h 904"/>
                <a:gd name="T18" fmla="*/ 426 w 584"/>
                <a:gd name="T19" fmla="*/ 770 h 904"/>
                <a:gd name="T20" fmla="*/ 376 w 584"/>
                <a:gd name="T21" fmla="*/ 796 h 904"/>
                <a:gd name="T22" fmla="*/ 312 w 584"/>
                <a:gd name="T23" fmla="*/ 808 h 904"/>
                <a:gd name="T24" fmla="*/ 234 w 584"/>
                <a:gd name="T25" fmla="*/ 812 h 904"/>
                <a:gd name="T26" fmla="*/ 110 w 584"/>
                <a:gd name="T27" fmla="*/ 479 h 904"/>
                <a:gd name="T28" fmla="*/ 274 w 584"/>
                <a:gd name="T29" fmla="*/ 479 h 904"/>
                <a:gd name="T30" fmla="*/ 320 w 584"/>
                <a:gd name="T31" fmla="*/ 477 h 904"/>
                <a:gd name="T32" fmla="*/ 326 w 584"/>
                <a:gd name="T33" fmla="*/ 477 h 904"/>
                <a:gd name="T34" fmla="*/ 368 w 584"/>
                <a:gd name="T35" fmla="*/ 471 h 904"/>
                <a:gd name="T36" fmla="*/ 466 w 584"/>
                <a:gd name="T37" fmla="*/ 437 h 904"/>
                <a:gd name="T38" fmla="*/ 530 w 584"/>
                <a:gd name="T39" fmla="*/ 385 h 904"/>
                <a:gd name="T40" fmla="*/ 546 w 584"/>
                <a:gd name="T41" fmla="*/ 365 h 904"/>
                <a:gd name="T42" fmla="*/ 546 w 584"/>
                <a:gd name="T43" fmla="*/ 363 h 904"/>
                <a:gd name="T44" fmla="*/ 562 w 584"/>
                <a:gd name="T45" fmla="*/ 339 h 904"/>
                <a:gd name="T46" fmla="*/ 574 w 584"/>
                <a:gd name="T47" fmla="*/ 295 h 904"/>
                <a:gd name="T48" fmla="*/ 580 w 584"/>
                <a:gd name="T49" fmla="*/ 229 h 904"/>
                <a:gd name="T50" fmla="*/ 580 w 584"/>
                <a:gd name="T51" fmla="*/ 229 h 904"/>
                <a:gd name="T52" fmla="*/ 562 w 584"/>
                <a:gd name="T53" fmla="*/ 142 h 904"/>
                <a:gd name="T54" fmla="*/ 518 w 584"/>
                <a:gd name="T55" fmla="*/ 78 h 904"/>
                <a:gd name="T56" fmla="*/ 450 w 584"/>
                <a:gd name="T57" fmla="*/ 34 h 904"/>
                <a:gd name="T58" fmla="*/ 364 w 584"/>
                <a:gd name="T59" fmla="*/ 10 h 904"/>
                <a:gd name="T60" fmla="*/ 264 w 584"/>
                <a:gd name="T61" fmla="*/ 0 h 904"/>
                <a:gd name="T62" fmla="*/ 228 w 584"/>
                <a:gd name="T63" fmla="*/ 0 h 904"/>
                <a:gd name="T64" fmla="*/ 118 w 584"/>
                <a:gd name="T65" fmla="*/ 2 h 904"/>
                <a:gd name="T66" fmla="*/ 38 w 584"/>
                <a:gd name="T67" fmla="*/ 10 h 904"/>
                <a:gd name="T68" fmla="*/ 14 w 584"/>
                <a:gd name="T69" fmla="*/ 16 h 904"/>
                <a:gd name="T70" fmla="*/ 2 w 584"/>
                <a:gd name="T71" fmla="*/ 36 h 904"/>
                <a:gd name="T72" fmla="*/ 0 w 584"/>
                <a:gd name="T73" fmla="*/ 850 h 904"/>
                <a:gd name="T74" fmla="*/ 2 w 584"/>
                <a:gd name="T75" fmla="*/ 868 h 904"/>
                <a:gd name="T76" fmla="*/ 14 w 584"/>
                <a:gd name="T77" fmla="*/ 886 h 904"/>
                <a:gd name="T78" fmla="*/ 40 w 584"/>
                <a:gd name="T79" fmla="*/ 894 h 904"/>
                <a:gd name="T80" fmla="*/ 176 w 584"/>
                <a:gd name="T81" fmla="*/ 904 h 904"/>
                <a:gd name="T82" fmla="*/ 270 w 584"/>
                <a:gd name="T83" fmla="*/ 904 h 904"/>
                <a:gd name="T84" fmla="*/ 368 w 584"/>
                <a:gd name="T85" fmla="*/ 894 h 904"/>
                <a:gd name="T86" fmla="*/ 454 w 584"/>
                <a:gd name="T87" fmla="*/ 866 h 904"/>
                <a:gd name="T88" fmla="*/ 522 w 584"/>
                <a:gd name="T89" fmla="*/ 820 h 904"/>
                <a:gd name="T90" fmla="*/ 568 w 584"/>
                <a:gd name="T91" fmla="*/ 748 h 904"/>
                <a:gd name="T92" fmla="*/ 584 w 584"/>
                <a:gd name="T93" fmla="*/ 651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4" h="904"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456"/>
            <p:cNvSpPr>
              <a:spLocks/>
            </p:cNvSpPr>
            <p:nvPr userDrawn="1"/>
          </p:nvSpPr>
          <p:spPr bwMode="auto">
            <a:xfrm>
              <a:off x="4121150" y="1854200"/>
              <a:ext cx="965200" cy="1422400"/>
            </a:xfrm>
            <a:custGeom>
              <a:avLst/>
              <a:gdLst>
                <a:gd name="T0" fmla="*/ 608 w 608"/>
                <a:gd name="T1" fmla="*/ 880 h 896"/>
                <a:gd name="T2" fmla="*/ 604 w 608"/>
                <a:gd name="T3" fmla="*/ 870 h 896"/>
                <a:gd name="T4" fmla="*/ 336 w 608"/>
                <a:gd name="T5" fmla="*/ 423 h 896"/>
                <a:gd name="T6" fmla="*/ 292 w 608"/>
                <a:gd name="T7" fmla="*/ 429 h 896"/>
                <a:gd name="T8" fmla="*/ 240 w 608"/>
                <a:gd name="T9" fmla="*/ 431 h 896"/>
                <a:gd name="T10" fmla="*/ 108 w 608"/>
                <a:gd name="T11" fmla="*/ 102 h 896"/>
                <a:gd name="T12" fmla="*/ 134 w 608"/>
                <a:gd name="T13" fmla="*/ 100 h 896"/>
                <a:gd name="T14" fmla="*/ 240 w 608"/>
                <a:gd name="T15" fmla="*/ 98 h 896"/>
                <a:gd name="T16" fmla="*/ 292 w 608"/>
                <a:gd name="T17" fmla="*/ 100 h 896"/>
                <a:gd name="T18" fmla="*/ 338 w 608"/>
                <a:gd name="T19" fmla="*/ 106 h 896"/>
                <a:gd name="T20" fmla="*/ 376 w 608"/>
                <a:gd name="T21" fmla="*/ 116 h 896"/>
                <a:gd name="T22" fmla="*/ 410 w 608"/>
                <a:gd name="T23" fmla="*/ 132 h 896"/>
                <a:gd name="T24" fmla="*/ 434 w 608"/>
                <a:gd name="T25" fmla="*/ 154 h 896"/>
                <a:gd name="T26" fmla="*/ 452 w 608"/>
                <a:gd name="T27" fmla="*/ 182 h 896"/>
                <a:gd name="T28" fmla="*/ 464 w 608"/>
                <a:gd name="T29" fmla="*/ 216 h 896"/>
                <a:gd name="T30" fmla="*/ 466 w 608"/>
                <a:gd name="T31" fmla="*/ 257 h 896"/>
                <a:gd name="T32" fmla="*/ 466 w 608"/>
                <a:gd name="T33" fmla="*/ 265 h 896"/>
                <a:gd name="T34" fmla="*/ 464 w 608"/>
                <a:gd name="T35" fmla="*/ 305 h 896"/>
                <a:gd name="T36" fmla="*/ 454 w 608"/>
                <a:gd name="T37" fmla="*/ 339 h 896"/>
                <a:gd name="T38" fmla="*/ 440 w 608"/>
                <a:gd name="T39" fmla="*/ 367 h 896"/>
                <a:gd name="T40" fmla="*/ 418 w 608"/>
                <a:gd name="T41" fmla="*/ 389 h 896"/>
                <a:gd name="T42" fmla="*/ 468 w 608"/>
                <a:gd name="T43" fmla="*/ 471 h 896"/>
                <a:gd name="T44" fmla="*/ 512 w 608"/>
                <a:gd name="T45" fmla="*/ 435 h 896"/>
                <a:gd name="T46" fmla="*/ 546 w 608"/>
                <a:gd name="T47" fmla="*/ 389 h 896"/>
                <a:gd name="T48" fmla="*/ 568 w 608"/>
                <a:gd name="T49" fmla="*/ 333 h 896"/>
                <a:gd name="T50" fmla="*/ 574 w 608"/>
                <a:gd name="T51" fmla="*/ 265 h 896"/>
                <a:gd name="T52" fmla="*/ 574 w 608"/>
                <a:gd name="T53" fmla="*/ 257 h 896"/>
                <a:gd name="T54" fmla="*/ 568 w 608"/>
                <a:gd name="T55" fmla="*/ 190 h 896"/>
                <a:gd name="T56" fmla="*/ 548 w 608"/>
                <a:gd name="T57" fmla="*/ 136 h 896"/>
                <a:gd name="T58" fmla="*/ 518 w 608"/>
                <a:gd name="T59" fmla="*/ 90 h 896"/>
                <a:gd name="T60" fmla="*/ 478 w 608"/>
                <a:gd name="T61" fmla="*/ 56 h 896"/>
                <a:gd name="T62" fmla="*/ 428 w 608"/>
                <a:gd name="T63" fmla="*/ 30 h 896"/>
                <a:gd name="T64" fmla="*/ 372 w 608"/>
                <a:gd name="T65" fmla="*/ 12 h 896"/>
                <a:gd name="T66" fmla="*/ 308 w 608"/>
                <a:gd name="T67" fmla="*/ 2 h 896"/>
                <a:gd name="T68" fmla="*/ 240 w 608"/>
                <a:gd name="T69" fmla="*/ 0 h 896"/>
                <a:gd name="T70" fmla="*/ 126 w 608"/>
                <a:gd name="T71" fmla="*/ 2 h 896"/>
                <a:gd name="T72" fmla="*/ 28 w 608"/>
                <a:gd name="T73" fmla="*/ 10 h 896"/>
                <a:gd name="T74" fmla="*/ 14 w 608"/>
                <a:gd name="T75" fmla="*/ 12 h 896"/>
                <a:gd name="T76" fmla="*/ 0 w 608"/>
                <a:gd name="T77" fmla="*/ 24 h 896"/>
                <a:gd name="T78" fmla="*/ 0 w 608"/>
                <a:gd name="T79" fmla="*/ 872 h 896"/>
                <a:gd name="T80" fmla="*/ 2 w 608"/>
                <a:gd name="T81" fmla="*/ 882 h 896"/>
                <a:gd name="T82" fmla="*/ 12 w 608"/>
                <a:gd name="T83" fmla="*/ 894 h 896"/>
                <a:gd name="T84" fmla="*/ 86 w 608"/>
                <a:gd name="T85" fmla="*/ 896 h 896"/>
                <a:gd name="T86" fmla="*/ 94 w 608"/>
                <a:gd name="T87" fmla="*/ 894 h 896"/>
                <a:gd name="T88" fmla="*/ 106 w 608"/>
                <a:gd name="T89" fmla="*/ 882 h 896"/>
                <a:gd name="T90" fmla="*/ 108 w 608"/>
                <a:gd name="T91" fmla="*/ 521 h 896"/>
                <a:gd name="T92" fmla="*/ 182 w 608"/>
                <a:gd name="T93" fmla="*/ 523 h 896"/>
                <a:gd name="T94" fmla="*/ 260 w 608"/>
                <a:gd name="T95" fmla="*/ 525 h 896"/>
                <a:gd name="T96" fmla="*/ 484 w 608"/>
                <a:gd name="T97" fmla="*/ 880 h 896"/>
                <a:gd name="T98" fmla="*/ 492 w 608"/>
                <a:gd name="T99" fmla="*/ 890 h 896"/>
                <a:gd name="T100" fmla="*/ 506 w 608"/>
                <a:gd name="T101" fmla="*/ 896 h 896"/>
                <a:gd name="T102" fmla="*/ 592 w 608"/>
                <a:gd name="T103" fmla="*/ 896 h 896"/>
                <a:gd name="T104" fmla="*/ 600 w 608"/>
                <a:gd name="T105" fmla="*/ 894 h 896"/>
                <a:gd name="T106" fmla="*/ 608 w 608"/>
                <a:gd name="T107" fmla="*/ 88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896">
                  <a:moveTo>
                    <a:pt x="608" y="880"/>
                  </a:moveTo>
                  <a:lnTo>
                    <a:pt x="608" y="880"/>
                  </a:lnTo>
                  <a:lnTo>
                    <a:pt x="608" y="876"/>
                  </a:lnTo>
                  <a:lnTo>
                    <a:pt x="604" y="870"/>
                  </a:lnTo>
                  <a:lnTo>
                    <a:pt x="336" y="423"/>
                  </a:lnTo>
                  <a:lnTo>
                    <a:pt x="336" y="423"/>
                  </a:lnTo>
                  <a:lnTo>
                    <a:pt x="314" y="427"/>
                  </a:lnTo>
                  <a:lnTo>
                    <a:pt x="292" y="429"/>
                  </a:lnTo>
                  <a:lnTo>
                    <a:pt x="240" y="431"/>
                  </a:lnTo>
                  <a:lnTo>
                    <a:pt x="240" y="431"/>
                  </a:lnTo>
                  <a:lnTo>
                    <a:pt x="108" y="429"/>
                  </a:lnTo>
                  <a:lnTo>
                    <a:pt x="108" y="102"/>
                  </a:lnTo>
                  <a:lnTo>
                    <a:pt x="108" y="102"/>
                  </a:lnTo>
                  <a:lnTo>
                    <a:pt x="134" y="100"/>
                  </a:lnTo>
                  <a:lnTo>
                    <a:pt x="17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92" y="100"/>
                  </a:lnTo>
                  <a:lnTo>
                    <a:pt x="316" y="102"/>
                  </a:lnTo>
                  <a:lnTo>
                    <a:pt x="338" y="106"/>
                  </a:lnTo>
                  <a:lnTo>
                    <a:pt x="358" y="110"/>
                  </a:lnTo>
                  <a:lnTo>
                    <a:pt x="376" y="116"/>
                  </a:lnTo>
                  <a:lnTo>
                    <a:pt x="394" y="124"/>
                  </a:lnTo>
                  <a:lnTo>
                    <a:pt x="410" y="132"/>
                  </a:lnTo>
                  <a:lnTo>
                    <a:pt x="422" y="142"/>
                  </a:lnTo>
                  <a:lnTo>
                    <a:pt x="434" y="154"/>
                  </a:lnTo>
                  <a:lnTo>
                    <a:pt x="444" y="168"/>
                  </a:lnTo>
                  <a:lnTo>
                    <a:pt x="452" y="182"/>
                  </a:lnTo>
                  <a:lnTo>
                    <a:pt x="458" y="198"/>
                  </a:lnTo>
                  <a:lnTo>
                    <a:pt x="464" y="216"/>
                  </a:lnTo>
                  <a:lnTo>
                    <a:pt x="466" y="235"/>
                  </a:lnTo>
                  <a:lnTo>
                    <a:pt x="466" y="257"/>
                  </a:lnTo>
                  <a:lnTo>
                    <a:pt x="466" y="265"/>
                  </a:lnTo>
                  <a:lnTo>
                    <a:pt x="466" y="265"/>
                  </a:lnTo>
                  <a:lnTo>
                    <a:pt x="466" y="285"/>
                  </a:lnTo>
                  <a:lnTo>
                    <a:pt x="464" y="305"/>
                  </a:lnTo>
                  <a:lnTo>
                    <a:pt x="460" y="323"/>
                  </a:lnTo>
                  <a:lnTo>
                    <a:pt x="454" y="339"/>
                  </a:lnTo>
                  <a:lnTo>
                    <a:pt x="448" y="353"/>
                  </a:lnTo>
                  <a:lnTo>
                    <a:pt x="440" y="367"/>
                  </a:lnTo>
                  <a:lnTo>
                    <a:pt x="430" y="379"/>
                  </a:lnTo>
                  <a:lnTo>
                    <a:pt x="418" y="389"/>
                  </a:lnTo>
                  <a:lnTo>
                    <a:pt x="468" y="471"/>
                  </a:lnTo>
                  <a:lnTo>
                    <a:pt x="468" y="471"/>
                  </a:lnTo>
                  <a:lnTo>
                    <a:pt x="492" y="455"/>
                  </a:lnTo>
                  <a:lnTo>
                    <a:pt x="512" y="435"/>
                  </a:lnTo>
                  <a:lnTo>
                    <a:pt x="530" y="413"/>
                  </a:lnTo>
                  <a:lnTo>
                    <a:pt x="546" y="389"/>
                  </a:lnTo>
                  <a:lnTo>
                    <a:pt x="558" y="363"/>
                  </a:lnTo>
                  <a:lnTo>
                    <a:pt x="568" y="333"/>
                  </a:lnTo>
                  <a:lnTo>
                    <a:pt x="572" y="299"/>
                  </a:lnTo>
                  <a:lnTo>
                    <a:pt x="574" y="265"/>
                  </a:lnTo>
                  <a:lnTo>
                    <a:pt x="574" y="257"/>
                  </a:lnTo>
                  <a:lnTo>
                    <a:pt x="574" y="257"/>
                  </a:lnTo>
                  <a:lnTo>
                    <a:pt x="572" y="222"/>
                  </a:lnTo>
                  <a:lnTo>
                    <a:pt x="568" y="190"/>
                  </a:lnTo>
                  <a:lnTo>
                    <a:pt x="560" y="162"/>
                  </a:lnTo>
                  <a:lnTo>
                    <a:pt x="548" y="136"/>
                  </a:lnTo>
                  <a:lnTo>
                    <a:pt x="534" y="112"/>
                  </a:lnTo>
                  <a:lnTo>
                    <a:pt x="518" y="90"/>
                  </a:lnTo>
                  <a:lnTo>
                    <a:pt x="500" y="72"/>
                  </a:lnTo>
                  <a:lnTo>
                    <a:pt x="478" y="56"/>
                  </a:lnTo>
                  <a:lnTo>
                    <a:pt x="454" y="42"/>
                  </a:lnTo>
                  <a:lnTo>
                    <a:pt x="428" y="30"/>
                  </a:lnTo>
                  <a:lnTo>
                    <a:pt x="400" y="20"/>
                  </a:lnTo>
                  <a:lnTo>
                    <a:pt x="372" y="12"/>
                  </a:lnTo>
                  <a:lnTo>
                    <a:pt x="340" y="6"/>
                  </a:lnTo>
                  <a:lnTo>
                    <a:pt x="308" y="2"/>
                  </a:lnTo>
                  <a:lnTo>
                    <a:pt x="274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126" y="2"/>
                  </a:lnTo>
                  <a:lnTo>
                    <a:pt x="74" y="6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872"/>
                  </a:lnTo>
                  <a:lnTo>
                    <a:pt x="0" y="872"/>
                  </a:lnTo>
                  <a:lnTo>
                    <a:pt x="2" y="882"/>
                  </a:lnTo>
                  <a:lnTo>
                    <a:pt x="6" y="890"/>
                  </a:lnTo>
                  <a:lnTo>
                    <a:pt x="12" y="894"/>
                  </a:lnTo>
                  <a:lnTo>
                    <a:pt x="20" y="896"/>
                  </a:lnTo>
                  <a:lnTo>
                    <a:pt x="86" y="896"/>
                  </a:lnTo>
                  <a:lnTo>
                    <a:pt x="86" y="896"/>
                  </a:lnTo>
                  <a:lnTo>
                    <a:pt x="94" y="894"/>
                  </a:lnTo>
                  <a:lnTo>
                    <a:pt x="102" y="888"/>
                  </a:lnTo>
                  <a:lnTo>
                    <a:pt x="106" y="882"/>
                  </a:lnTo>
                  <a:lnTo>
                    <a:pt x="108" y="872"/>
                  </a:lnTo>
                  <a:lnTo>
                    <a:pt x="108" y="521"/>
                  </a:lnTo>
                  <a:lnTo>
                    <a:pt x="108" y="521"/>
                  </a:lnTo>
                  <a:lnTo>
                    <a:pt x="182" y="523"/>
                  </a:lnTo>
                  <a:lnTo>
                    <a:pt x="240" y="525"/>
                  </a:lnTo>
                  <a:lnTo>
                    <a:pt x="260" y="525"/>
                  </a:lnTo>
                  <a:lnTo>
                    <a:pt x="270" y="525"/>
                  </a:lnTo>
                  <a:lnTo>
                    <a:pt x="484" y="880"/>
                  </a:lnTo>
                  <a:lnTo>
                    <a:pt x="484" y="880"/>
                  </a:lnTo>
                  <a:lnTo>
                    <a:pt x="492" y="890"/>
                  </a:lnTo>
                  <a:lnTo>
                    <a:pt x="498" y="894"/>
                  </a:lnTo>
                  <a:lnTo>
                    <a:pt x="506" y="896"/>
                  </a:lnTo>
                  <a:lnTo>
                    <a:pt x="516" y="896"/>
                  </a:lnTo>
                  <a:lnTo>
                    <a:pt x="592" y="896"/>
                  </a:lnTo>
                  <a:lnTo>
                    <a:pt x="592" y="896"/>
                  </a:lnTo>
                  <a:lnTo>
                    <a:pt x="600" y="894"/>
                  </a:lnTo>
                  <a:lnTo>
                    <a:pt x="604" y="892"/>
                  </a:lnTo>
                  <a:lnTo>
                    <a:pt x="608" y="886"/>
                  </a:lnTo>
                  <a:lnTo>
                    <a:pt x="608" y="8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457"/>
            <p:cNvSpPr>
              <a:spLocks/>
            </p:cNvSpPr>
            <p:nvPr userDrawn="1"/>
          </p:nvSpPr>
          <p:spPr bwMode="auto">
            <a:xfrm>
              <a:off x="5264150" y="1866900"/>
              <a:ext cx="901700" cy="1400175"/>
            </a:xfrm>
            <a:custGeom>
              <a:avLst/>
              <a:gdLst>
                <a:gd name="T0" fmla="*/ 550 w 568"/>
                <a:gd name="T1" fmla="*/ 150 h 882"/>
                <a:gd name="T2" fmla="*/ 550 w 568"/>
                <a:gd name="T3" fmla="*/ 150 h 882"/>
                <a:gd name="T4" fmla="*/ 558 w 568"/>
                <a:gd name="T5" fmla="*/ 134 h 882"/>
                <a:gd name="T6" fmla="*/ 564 w 568"/>
                <a:gd name="T7" fmla="*/ 116 h 882"/>
                <a:gd name="T8" fmla="*/ 568 w 568"/>
                <a:gd name="T9" fmla="*/ 96 h 882"/>
                <a:gd name="T10" fmla="*/ 568 w 568"/>
                <a:gd name="T11" fmla="*/ 80 h 882"/>
                <a:gd name="T12" fmla="*/ 568 w 568"/>
                <a:gd name="T13" fmla="*/ 80 h 882"/>
                <a:gd name="T14" fmla="*/ 568 w 568"/>
                <a:gd name="T15" fmla="*/ 56 h 882"/>
                <a:gd name="T16" fmla="*/ 562 w 568"/>
                <a:gd name="T17" fmla="*/ 38 h 882"/>
                <a:gd name="T18" fmla="*/ 554 w 568"/>
                <a:gd name="T19" fmla="*/ 26 h 882"/>
                <a:gd name="T20" fmla="*/ 544 w 568"/>
                <a:gd name="T21" fmla="*/ 14 h 882"/>
                <a:gd name="T22" fmla="*/ 528 w 568"/>
                <a:gd name="T23" fmla="*/ 8 h 882"/>
                <a:gd name="T24" fmla="*/ 512 w 568"/>
                <a:gd name="T25" fmla="*/ 4 h 882"/>
                <a:gd name="T26" fmla="*/ 490 w 568"/>
                <a:gd name="T27" fmla="*/ 0 h 882"/>
                <a:gd name="T28" fmla="*/ 468 w 568"/>
                <a:gd name="T29" fmla="*/ 0 h 882"/>
                <a:gd name="T30" fmla="*/ 40 w 568"/>
                <a:gd name="T31" fmla="*/ 0 h 882"/>
                <a:gd name="T32" fmla="*/ 40 w 568"/>
                <a:gd name="T33" fmla="*/ 0 h 882"/>
                <a:gd name="T34" fmla="*/ 32 w 568"/>
                <a:gd name="T35" fmla="*/ 2 h 882"/>
                <a:gd name="T36" fmla="*/ 24 w 568"/>
                <a:gd name="T37" fmla="*/ 6 h 882"/>
                <a:gd name="T38" fmla="*/ 18 w 568"/>
                <a:gd name="T39" fmla="*/ 12 h 882"/>
                <a:gd name="T40" fmla="*/ 16 w 568"/>
                <a:gd name="T41" fmla="*/ 20 h 882"/>
                <a:gd name="T42" fmla="*/ 16 w 568"/>
                <a:gd name="T43" fmla="*/ 76 h 882"/>
                <a:gd name="T44" fmla="*/ 16 w 568"/>
                <a:gd name="T45" fmla="*/ 76 h 882"/>
                <a:gd name="T46" fmla="*/ 18 w 568"/>
                <a:gd name="T47" fmla="*/ 86 h 882"/>
                <a:gd name="T48" fmla="*/ 24 w 568"/>
                <a:gd name="T49" fmla="*/ 92 h 882"/>
                <a:gd name="T50" fmla="*/ 32 w 568"/>
                <a:gd name="T51" fmla="*/ 96 h 882"/>
                <a:gd name="T52" fmla="*/ 40 w 568"/>
                <a:gd name="T53" fmla="*/ 96 h 882"/>
                <a:gd name="T54" fmla="*/ 438 w 568"/>
                <a:gd name="T55" fmla="*/ 96 h 882"/>
                <a:gd name="T56" fmla="*/ 438 w 568"/>
                <a:gd name="T57" fmla="*/ 96 h 882"/>
                <a:gd name="T58" fmla="*/ 444 w 568"/>
                <a:gd name="T59" fmla="*/ 98 h 882"/>
                <a:gd name="T60" fmla="*/ 446 w 568"/>
                <a:gd name="T61" fmla="*/ 100 h 882"/>
                <a:gd name="T62" fmla="*/ 450 w 568"/>
                <a:gd name="T63" fmla="*/ 102 h 882"/>
                <a:gd name="T64" fmla="*/ 450 w 568"/>
                <a:gd name="T65" fmla="*/ 106 h 882"/>
                <a:gd name="T66" fmla="*/ 450 w 568"/>
                <a:gd name="T67" fmla="*/ 106 h 882"/>
                <a:gd name="T68" fmla="*/ 450 w 568"/>
                <a:gd name="T69" fmla="*/ 110 h 882"/>
                <a:gd name="T70" fmla="*/ 446 w 568"/>
                <a:gd name="T71" fmla="*/ 114 h 882"/>
                <a:gd name="T72" fmla="*/ 18 w 568"/>
                <a:gd name="T73" fmla="*/ 738 h 882"/>
                <a:gd name="T74" fmla="*/ 18 w 568"/>
                <a:gd name="T75" fmla="*/ 738 h 882"/>
                <a:gd name="T76" fmla="*/ 10 w 568"/>
                <a:gd name="T77" fmla="*/ 752 h 882"/>
                <a:gd name="T78" fmla="*/ 4 w 568"/>
                <a:gd name="T79" fmla="*/ 772 h 882"/>
                <a:gd name="T80" fmla="*/ 0 w 568"/>
                <a:gd name="T81" fmla="*/ 790 h 882"/>
                <a:gd name="T82" fmla="*/ 0 w 568"/>
                <a:gd name="T83" fmla="*/ 806 h 882"/>
                <a:gd name="T84" fmla="*/ 0 w 568"/>
                <a:gd name="T85" fmla="*/ 806 h 882"/>
                <a:gd name="T86" fmla="*/ 0 w 568"/>
                <a:gd name="T87" fmla="*/ 822 h 882"/>
                <a:gd name="T88" fmla="*/ 2 w 568"/>
                <a:gd name="T89" fmla="*/ 836 h 882"/>
                <a:gd name="T90" fmla="*/ 6 w 568"/>
                <a:gd name="T91" fmla="*/ 848 h 882"/>
                <a:gd name="T92" fmla="*/ 10 w 568"/>
                <a:gd name="T93" fmla="*/ 858 h 882"/>
                <a:gd name="T94" fmla="*/ 16 w 568"/>
                <a:gd name="T95" fmla="*/ 866 h 882"/>
                <a:gd name="T96" fmla="*/ 24 w 568"/>
                <a:gd name="T97" fmla="*/ 874 h 882"/>
                <a:gd name="T98" fmla="*/ 34 w 568"/>
                <a:gd name="T99" fmla="*/ 878 h 882"/>
                <a:gd name="T100" fmla="*/ 46 w 568"/>
                <a:gd name="T101" fmla="*/ 882 h 882"/>
                <a:gd name="T102" fmla="*/ 550 w 568"/>
                <a:gd name="T103" fmla="*/ 15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8" h="882">
                  <a:moveTo>
                    <a:pt x="550" y="150"/>
                  </a:moveTo>
                  <a:lnTo>
                    <a:pt x="550" y="150"/>
                  </a:lnTo>
                  <a:lnTo>
                    <a:pt x="558" y="134"/>
                  </a:lnTo>
                  <a:lnTo>
                    <a:pt x="564" y="116"/>
                  </a:lnTo>
                  <a:lnTo>
                    <a:pt x="568" y="96"/>
                  </a:lnTo>
                  <a:lnTo>
                    <a:pt x="568" y="80"/>
                  </a:lnTo>
                  <a:lnTo>
                    <a:pt x="568" y="80"/>
                  </a:lnTo>
                  <a:lnTo>
                    <a:pt x="568" y="56"/>
                  </a:lnTo>
                  <a:lnTo>
                    <a:pt x="562" y="38"/>
                  </a:lnTo>
                  <a:lnTo>
                    <a:pt x="554" y="26"/>
                  </a:lnTo>
                  <a:lnTo>
                    <a:pt x="544" y="14"/>
                  </a:lnTo>
                  <a:lnTo>
                    <a:pt x="528" y="8"/>
                  </a:lnTo>
                  <a:lnTo>
                    <a:pt x="512" y="4"/>
                  </a:lnTo>
                  <a:lnTo>
                    <a:pt x="490" y="0"/>
                  </a:lnTo>
                  <a:lnTo>
                    <a:pt x="46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6" y="20"/>
                  </a:lnTo>
                  <a:lnTo>
                    <a:pt x="16" y="76"/>
                  </a:lnTo>
                  <a:lnTo>
                    <a:pt x="16" y="76"/>
                  </a:lnTo>
                  <a:lnTo>
                    <a:pt x="18" y="86"/>
                  </a:lnTo>
                  <a:lnTo>
                    <a:pt x="24" y="92"/>
                  </a:lnTo>
                  <a:lnTo>
                    <a:pt x="32" y="96"/>
                  </a:lnTo>
                  <a:lnTo>
                    <a:pt x="40" y="96"/>
                  </a:lnTo>
                  <a:lnTo>
                    <a:pt x="438" y="96"/>
                  </a:lnTo>
                  <a:lnTo>
                    <a:pt x="438" y="96"/>
                  </a:lnTo>
                  <a:lnTo>
                    <a:pt x="444" y="98"/>
                  </a:lnTo>
                  <a:lnTo>
                    <a:pt x="446" y="100"/>
                  </a:lnTo>
                  <a:lnTo>
                    <a:pt x="450" y="102"/>
                  </a:lnTo>
                  <a:lnTo>
                    <a:pt x="450" y="106"/>
                  </a:lnTo>
                  <a:lnTo>
                    <a:pt x="450" y="106"/>
                  </a:lnTo>
                  <a:lnTo>
                    <a:pt x="450" y="110"/>
                  </a:lnTo>
                  <a:lnTo>
                    <a:pt x="446" y="114"/>
                  </a:lnTo>
                  <a:lnTo>
                    <a:pt x="18" y="738"/>
                  </a:lnTo>
                  <a:lnTo>
                    <a:pt x="18" y="738"/>
                  </a:lnTo>
                  <a:lnTo>
                    <a:pt x="10" y="752"/>
                  </a:lnTo>
                  <a:lnTo>
                    <a:pt x="4" y="772"/>
                  </a:lnTo>
                  <a:lnTo>
                    <a:pt x="0" y="790"/>
                  </a:lnTo>
                  <a:lnTo>
                    <a:pt x="0" y="806"/>
                  </a:lnTo>
                  <a:lnTo>
                    <a:pt x="0" y="806"/>
                  </a:lnTo>
                  <a:lnTo>
                    <a:pt x="0" y="822"/>
                  </a:lnTo>
                  <a:lnTo>
                    <a:pt x="2" y="836"/>
                  </a:lnTo>
                  <a:lnTo>
                    <a:pt x="6" y="848"/>
                  </a:lnTo>
                  <a:lnTo>
                    <a:pt x="10" y="858"/>
                  </a:lnTo>
                  <a:lnTo>
                    <a:pt x="16" y="866"/>
                  </a:lnTo>
                  <a:lnTo>
                    <a:pt x="24" y="874"/>
                  </a:lnTo>
                  <a:lnTo>
                    <a:pt x="34" y="878"/>
                  </a:lnTo>
                  <a:lnTo>
                    <a:pt x="46" y="882"/>
                  </a:lnTo>
                  <a:lnTo>
                    <a:pt x="550" y="1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458"/>
            <p:cNvSpPr>
              <a:spLocks/>
            </p:cNvSpPr>
            <p:nvPr userDrawn="1"/>
          </p:nvSpPr>
          <p:spPr bwMode="auto">
            <a:xfrm>
              <a:off x="5499100" y="3121025"/>
              <a:ext cx="692150" cy="155575"/>
            </a:xfrm>
            <a:custGeom>
              <a:avLst/>
              <a:gdLst>
                <a:gd name="T0" fmla="*/ 436 w 436"/>
                <a:gd name="T1" fmla="*/ 76 h 98"/>
                <a:gd name="T2" fmla="*/ 436 w 436"/>
                <a:gd name="T3" fmla="*/ 20 h 98"/>
                <a:gd name="T4" fmla="*/ 436 w 436"/>
                <a:gd name="T5" fmla="*/ 20 h 98"/>
                <a:gd name="T6" fmla="*/ 434 w 436"/>
                <a:gd name="T7" fmla="*/ 12 h 98"/>
                <a:gd name="T8" fmla="*/ 430 w 436"/>
                <a:gd name="T9" fmla="*/ 6 h 98"/>
                <a:gd name="T10" fmla="*/ 422 w 436"/>
                <a:gd name="T11" fmla="*/ 2 h 98"/>
                <a:gd name="T12" fmla="*/ 412 w 436"/>
                <a:gd name="T13" fmla="*/ 0 h 98"/>
                <a:gd name="T14" fmla="*/ 68 w 436"/>
                <a:gd name="T15" fmla="*/ 0 h 98"/>
                <a:gd name="T16" fmla="*/ 0 w 436"/>
                <a:gd name="T17" fmla="*/ 98 h 98"/>
                <a:gd name="T18" fmla="*/ 412 w 436"/>
                <a:gd name="T19" fmla="*/ 98 h 98"/>
                <a:gd name="T20" fmla="*/ 412 w 436"/>
                <a:gd name="T21" fmla="*/ 98 h 98"/>
                <a:gd name="T22" fmla="*/ 422 w 436"/>
                <a:gd name="T23" fmla="*/ 96 h 98"/>
                <a:gd name="T24" fmla="*/ 430 w 436"/>
                <a:gd name="T25" fmla="*/ 92 h 98"/>
                <a:gd name="T26" fmla="*/ 434 w 436"/>
                <a:gd name="T27" fmla="*/ 86 h 98"/>
                <a:gd name="T28" fmla="*/ 436 w 436"/>
                <a:gd name="T29" fmla="*/ 7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6" h="98">
                  <a:moveTo>
                    <a:pt x="436" y="76"/>
                  </a:moveTo>
                  <a:lnTo>
                    <a:pt x="436" y="20"/>
                  </a:lnTo>
                  <a:lnTo>
                    <a:pt x="436" y="20"/>
                  </a:lnTo>
                  <a:lnTo>
                    <a:pt x="434" y="12"/>
                  </a:lnTo>
                  <a:lnTo>
                    <a:pt x="430" y="6"/>
                  </a:lnTo>
                  <a:lnTo>
                    <a:pt x="422" y="2"/>
                  </a:lnTo>
                  <a:lnTo>
                    <a:pt x="412" y="0"/>
                  </a:lnTo>
                  <a:lnTo>
                    <a:pt x="68" y="0"/>
                  </a:lnTo>
                  <a:lnTo>
                    <a:pt x="0" y="98"/>
                  </a:lnTo>
                  <a:lnTo>
                    <a:pt x="412" y="98"/>
                  </a:lnTo>
                  <a:lnTo>
                    <a:pt x="412" y="98"/>
                  </a:lnTo>
                  <a:lnTo>
                    <a:pt x="422" y="96"/>
                  </a:lnTo>
                  <a:lnTo>
                    <a:pt x="430" y="92"/>
                  </a:lnTo>
                  <a:lnTo>
                    <a:pt x="434" y="86"/>
                  </a:lnTo>
                  <a:lnTo>
                    <a:pt x="436" y="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86032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kt 1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901309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D4CB-3785-4075-B458-B2A885D0FC46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99740"/>
            <a:ext cx="8219256" cy="20166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Fließtext groß: Calibri, 18pt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203325"/>
            <a:ext cx="8218488" cy="1296415"/>
          </a:xfr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</a:lstStyle>
          <a:p>
            <a:pPr lvl="0"/>
            <a:r>
              <a:rPr lang="de-DE" dirty="0"/>
              <a:t>Haupttitel: </a:t>
            </a:r>
          </a:p>
          <a:p>
            <a:pPr lvl="0"/>
            <a:r>
              <a:rPr lang="de-DE" dirty="0"/>
              <a:t>Calibri fett, 36pt</a:t>
            </a:r>
          </a:p>
        </p:txBody>
      </p:sp>
      <p:grpSp>
        <p:nvGrpSpPr>
          <p:cNvPr id="19" name="Gruppieren 18" descr="BRZ"/>
          <p:cNvGrpSpPr/>
          <p:nvPr userDrawn="1"/>
        </p:nvGrpSpPr>
        <p:grpSpPr>
          <a:xfrm>
            <a:off x="8018736" y="279658"/>
            <a:ext cx="671044" cy="297365"/>
            <a:chOff x="2952750" y="1854200"/>
            <a:chExt cx="3238500" cy="1435100"/>
          </a:xfrm>
        </p:grpSpPr>
        <p:sp>
          <p:nvSpPr>
            <p:cNvPr id="21" name="AutoShape 451"/>
            <p:cNvSpPr>
              <a:spLocks noChangeAspect="1" noChangeArrowheads="1" noTextEdit="1"/>
            </p:cNvSpPr>
            <p:nvPr userDrawn="1"/>
          </p:nvSpPr>
          <p:spPr bwMode="auto">
            <a:xfrm>
              <a:off x="2952750" y="1854200"/>
              <a:ext cx="3238500" cy="143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2" name="Freeform 453"/>
            <p:cNvSpPr>
              <a:spLocks noEditPoints="1"/>
            </p:cNvSpPr>
            <p:nvPr userDrawn="1"/>
          </p:nvSpPr>
          <p:spPr bwMode="auto">
            <a:xfrm>
              <a:off x="2952750" y="1854200"/>
              <a:ext cx="3238500" cy="1435100"/>
            </a:xfrm>
            <a:custGeom>
              <a:avLst/>
              <a:gdLst>
                <a:gd name="T0" fmla="*/ 228 w 2040"/>
                <a:gd name="T1" fmla="*/ 92 h 904"/>
                <a:gd name="T2" fmla="*/ 404 w 2040"/>
                <a:gd name="T3" fmla="*/ 118 h 904"/>
                <a:gd name="T4" fmla="*/ 466 w 2040"/>
                <a:gd name="T5" fmla="*/ 192 h 904"/>
                <a:gd name="T6" fmla="*/ 466 w 2040"/>
                <a:gd name="T7" fmla="*/ 291 h 904"/>
                <a:gd name="T8" fmla="*/ 424 w 2040"/>
                <a:gd name="T9" fmla="*/ 357 h 904"/>
                <a:gd name="T10" fmla="*/ 320 w 2040"/>
                <a:gd name="T11" fmla="*/ 391 h 904"/>
                <a:gd name="T12" fmla="*/ 584 w 2040"/>
                <a:gd name="T13" fmla="*/ 611 h 904"/>
                <a:gd name="T14" fmla="*/ 548 w 2040"/>
                <a:gd name="T15" fmla="*/ 509 h 904"/>
                <a:gd name="T16" fmla="*/ 448 w 2040"/>
                <a:gd name="T17" fmla="*/ 539 h 904"/>
                <a:gd name="T18" fmla="*/ 476 w 2040"/>
                <a:gd name="T19" fmla="*/ 651 h 904"/>
                <a:gd name="T20" fmla="*/ 450 w 2040"/>
                <a:gd name="T21" fmla="*/ 746 h 904"/>
                <a:gd name="T22" fmla="*/ 356 w 2040"/>
                <a:gd name="T23" fmla="*/ 800 h 904"/>
                <a:gd name="T24" fmla="*/ 172 w 2040"/>
                <a:gd name="T25" fmla="*/ 810 h 904"/>
                <a:gd name="T26" fmla="*/ 320 w 2040"/>
                <a:gd name="T27" fmla="*/ 477 h 904"/>
                <a:gd name="T28" fmla="*/ 328 w 2040"/>
                <a:gd name="T29" fmla="*/ 477 h 904"/>
                <a:gd name="T30" fmla="*/ 490 w 2040"/>
                <a:gd name="T31" fmla="*/ 423 h 904"/>
                <a:gd name="T32" fmla="*/ 546 w 2040"/>
                <a:gd name="T33" fmla="*/ 365 h 904"/>
                <a:gd name="T34" fmla="*/ 562 w 2040"/>
                <a:gd name="T35" fmla="*/ 339 h 904"/>
                <a:gd name="T36" fmla="*/ 580 w 2040"/>
                <a:gd name="T37" fmla="*/ 229 h 904"/>
                <a:gd name="T38" fmla="*/ 550 w 2040"/>
                <a:gd name="T39" fmla="*/ 118 h 904"/>
                <a:gd name="T40" fmla="*/ 422 w 2040"/>
                <a:gd name="T41" fmla="*/ 24 h 904"/>
                <a:gd name="T42" fmla="*/ 228 w 2040"/>
                <a:gd name="T43" fmla="*/ 0 h 904"/>
                <a:gd name="T44" fmla="*/ 74 w 2040"/>
                <a:gd name="T45" fmla="*/ 6 h 904"/>
                <a:gd name="T46" fmla="*/ 10 w 2040"/>
                <a:gd name="T47" fmla="*/ 22 h 904"/>
                <a:gd name="T48" fmla="*/ 0 w 2040"/>
                <a:gd name="T49" fmla="*/ 850 h 904"/>
                <a:gd name="T50" fmla="*/ 22 w 2040"/>
                <a:gd name="T51" fmla="*/ 890 h 904"/>
                <a:gd name="T52" fmla="*/ 234 w 2040"/>
                <a:gd name="T53" fmla="*/ 904 h 904"/>
                <a:gd name="T54" fmla="*/ 398 w 2040"/>
                <a:gd name="T55" fmla="*/ 886 h 904"/>
                <a:gd name="T56" fmla="*/ 540 w 2040"/>
                <a:gd name="T57" fmla="*/ 798 h 904"/>
                <a:gd name="T58" fmla="*/ 1344 w 2040"/>
                <a:gd name="T59" fmla="*/ 880 h 904"/>
                <a:gd name="T60" fmla="*/ 1050 w 2040"/>
                <a:gd name="T61" fmla="*/ 427 h 904"/>
                <a:gd name="T62" fmla="*/ 844 w 2040"/>
                <a:gd name="T63" fmla="*/ 102 h 904"/>
                <a:gd name="T64" fmla="*/ 1052 w 2040"/>
                <a:gd name="T65" fmla="*/ 102 h 904"/>
                <a:gd name="T66" fmla="*/ 1158 w 2040"/>
                <a:gd name="T67" fmla="*/ 142 h 904"/>
                <a:gd name="T68" fmla="*/ 1202 w 2040"/>
                <a:gd name="T69" fmla="*/ 235 h 904"/>
                <a:gd name="T70" fmla="*/ 1196 w 2040"/>
                <a:gd name="T71" fmla="*/ 323 h 904"/>
                <a:gd name="T72" fmla="*/ 1204 w 2040"/>
                <a:gd name="T73" fmla="*/ 471 h 904"/>
                <a:gd name="T74" fmla="*/ 1294 w 2040"/>
                <a:gd name="T75" fmla="*/ 363 h 904"/>
                <a:gd name="T76" fmla="*/ 1308 w 2040"/>
                <a:gd name="T77" fmla="*/ 222 h 904"/>
                <a:gd name="T78" fmla="*/ 1236 w 2040"/>
                <a:gd name="T79" fmla="*/ 72 h 904"/>
                <a:gd name="T80" fmla="*/ 1076 w 2040"/>
                <a:gd name="T81" fmla="*/ 6 h 904"/>
                <a:gd name="T82" fmla="*/ 810 w 2040"/>
                <a:gd name="T83" fmla="*/ 6 h 904"/>
                <a:gd name="T84" fmla="*/ 736 w 2040"/>
                <a:gd name="T85" fmla="*/ 36 h 904"/>
                <a:gd name="T86" fmla="*/ 756 w 2040"/>
                <a:gd name="T87" fmla="*/ 896 h 904"/>
                <a:gd name="T88" fmla="*/ 844 w 2040"/>
                <a:gd name="T89" fmla="*/ 872 h 904"/>
                <a:gd name="T90" fmla="*/ 1006 w 2040"/>
                <a:gd name="T91" fmla="*/ 525 h 904"/>
                <a:gd name="T92" fmla="*/ 1252 w 2040"/>
                <a:gd name="T93" fmla="*/ 896 h 904"/>
                <a:gd name="T94" fmla="*/ 1344 w 2040"/>
                <a:gd name="T95" fmla="*/ 880 h 904"/>
                <a:gd name="T96" fmla="*/ 2024 w 2040"/>
                <a:gd name="T97" fmla="*/ 88 h 904"/>
                <a:gd name="T98" fmla="*/ 1984 w 2040"/>
                <a:gd name="T99" fmla="*/ 16 h 904"/>
                <a:gd name="T100" fmla="*/ 1488 w 2040"/>
                <a:gd name="T101" fmla="*/ 10 h 904"/>
                <a:gd name="T102" fmla="*/ 1474 w 2040"/>
                <a:gd name="T103" fmla="*/ 94 h 904"/>
                <a:gd name="T104" fmla="*/ 1900 w 2040"/>
                <a:gd name="T105" fmla="*/ 106 h 904"/>
                <a:gd name="T106" fmla="*/ 1902 w 2040"/>
                <a:gd name="T107" fmla="*/ 122 h 904"/>
                <a:gd name="T108" fmla="*/ 1456 w 2040"/>
                <a:gd name="T109" fmla="*/ 814 h 904"/>
                <a:gd name="T110" fmla="*/ 1472 w 2040"/>
                <a:gd name="T111" fmla="*/ 874 h 904"/>
                <a:gd name="T112" fmla="*/ 2040 w 2040"/>
                <a:gd name="T113" fmla="*/ 818 h 904"/>
                <a:gd name="T114" fmla="*/ 1672 w 2040"/>
                <a:gd name="T115" fmla="*/ 798 h 904"/>
                <a:gd name="T116" fmla="*/ 2038 w 2040"/>
                <a:gd name="T117" fmla="*/ 884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40" h="904">
                  <a:moveTo>
                    <a:pt x="110" y="391"/>
                  </a:moveTo>
                  <a:lnTo>
                    <a:pt x="110" y="96"/>
                  </a:lnTo>
                  <a:lnTo>
                    <a:pt x="110" y="96"/>
                  </a:lnTo>
                  <a:lnTo>
                    <a:pt x="166" y="94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80" y="94"/>
                  </a:lnTo>
                  <a:lnTo>
                    <a:pt x="328" y="98"/>
                  </a:lnTo>
                  <a:lnTo>
                    <a:pt x="350" y="100"/>
                  </a:lnTo>
                  <a:lnTo>
                    <a:pt x="370" y="106"/>
                  </a:lnTo>
                  <a:lnTo>
                    <a:pt x="388" y="112"/>
                  </a:lnTo>
                  <a:lnTo>
                    <a:pt x="404" y="118"/>
                  </a:lnTo>
                  <a:lnTo>
                    <a:pt x="420" y="126"/>
                  </a:lnTo>
                  <a:lnTo>
                    <a:pt x="432" y="136"/>
                  </a:lnTo>
                  <a:lnTo>
                    <a:pt x="444" y="148"/>
                  </a:lnTo>
                  <a:lnTo>
                    <a:pt x="454" y="160"/>
                  </a:lnTo>
                  <a:lnTo>
                    <a:pt x="460" y="176"/>
                  </a:lnTo>
                  <a:lnTo>
                    <a:pt x="466" y="192"/>
                  </a:lnTo>
                  <a:lnTo>
                    <a:pt x="470" y="210"/>
                  </a:lnTo>
                  <a:lnTo>
                    <a:pt x="470" y="229"/>
                  </a:lnTo>
                  <a:lnTo>
                    <a:pt x="470" y="249"/>
                  </a:lnTo>
                  <a:lnTo>
                    <a:pt x="470" y="249"/>
                  </a:lnTo>
                  <a:lnTo>
                    <a:pt x="468" y="277"/>
                  </a:lnTo>
                  <a:lnTo>
                    <a:pt x="466" y="291"/>
                  </a:lnTo>
                  <a:lnTo>
                    <a:pt x="462" y="303"/>
                  </a:lnTo>
                  <a:lnTo>
                    <a:pt x="458" y="315"/>
                  </a:lnTo>
                  <a:lnTo>
                    <a:pt x="452" y="327"/>
                  </a:lnTo>
                  <a:lnTo>
                    <a:pt x="444" y="339"/>
                  </a:lnTo>
                  <a:lnTo>
                    <a:pt x="434" y="349"/>
                  </a:lnTo>
                  <a:lnTo>
                    <a:pt x="424" y="357"/>
                  </a:lnTo>
                  <a:lnTo>
                    <a:pt x="412" y="367"/>
                  </a:lnTo>
                  <a:lnTo>
                    <a:pt x="396" y="373"/>
                  </a:lnTo>
                  <a:lnTo>
                    <a:pt x="380" y="379"/>
                  </a:lnTo>
                  <a:lnTo>
                    <a:pt x="362" y="385"/>
                  </a:lnTo>
                  <a:lnTo>
                    <a:pt x="342" y="389"/>
                  </a:lnTo>
                  <a:lnTo>
                    <a:pt x="320" y="391"/>
                  </a:lnTo>
                  <a:lnTo>
                    <a:pt x="294" y="391"/>
                  </a:lnTo>
                  <a:lnTo>
                    <a:pt x="110" y="391"/>
                  </a:lnTo>
                  <a:close/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  <a:close/>
                  <a:moveTo>
                    <a:pt x="1344" y="880"/>
                  </a:moveTo>
                  <a:lnTo>
                    <a:pt x="1344" y="880"/>
                  </a:lnTo>
                  <a:lnTo>
                    <a:pt x="1344" y="876"/>
                  </a:lnTo>
                  <a:lnTo>
                    <a:pt x="1340" y="870"/>
                  </a:lnTo>
                  <a:lnTo>
                    <a:pt x="1072" y="423"/>
                  </a:lnTo>
                  <a:lnTo>
                    <a:pt x="1072" y="423"/>
                  </a:lnTo>
                  <a:lnTo>
                    <a:pt x="1050" y="427"/>
                  </a:lnTo>
                  <a:lnTo>
                    <a:pt x="1028" y="429"/>
                  </a:lnTo>
                  <a:lnTo>
                    <a:pt x="976" y="431"/>
                  </a:lnTo>
                  <a:lnTo>
                    <a:pt x="976" y="431"/>
                  </a:lnTo>
                  <a:lnTo>
                    <a:pt x="844" y="429"/>
                  </a:lnTo>
                  <a:lnTo>
                    <a:pt x="844" y="102"/>
                  </a:lnTo>
                  <a:lnTo>
                    <a:pt x="844" y="102"/>
                  </a:lnTo>
                  <a:lnTo>
                    <a:pt x="870" y="100"/>
                  </a:lnTo>
                  <a:lnTo>
                    <a:pt x="906" y="98"/>
                  </a:lnTo>
                  <a:lnTo>
                    <a:pt x="976" y="98"/>
                  </a:lnTo>
                  <a:lnTo>
                    <a:pt x="976" y="98"/>
                  </a:lnTo>
                  <a:lnTo>
                    <a:pt x="1028" y="100"/>
                  </a:lnTo>
                  <a:lnTo>
                    <a:pt x="1052" y="102"/>
                  </a:lnTo>
                  <a:lnTo>
                    <a:pt x="1074" y="106"/>
                  </a:lnTo>
                  <a:lnTo>
                    <a:pt x="1094" y="110"/>
                  </a:lnTo>
                  <a:lnTo>
                    <a:pt x="1112" y="116"/>
                  </a:lnTo>
                  <a:lnTo>
                    <a:pt x="1130" y="124"/>
                  </a:lnTo>
                  <a:lnTo>
                    <a:pt x="1146" y="132"/>
                  </a:lnTo>
                  <a:lnTo>
                    <a:pt x="1158" y="142"/>
                  </a:lnTo>
                  <a:lnTo>
                    <a:pt x="1170" y="154"/>
                  </a:lnTo>
                  <a:lnTo>
                    <a:pt x="1180" y="168"/>
                  </a:lnTo>
                  <a:lnTo>
                    <a:pt x="1188" y="182"/>
                  </a:lnTo>
                  <a:lnTo>
                    <a:pt x="1194" y="198"/>
                  </a:lnTo>
                  <a:lnTo>
                    <a:pt x="1200" y="216"/>
                  </a:lnTo>
                  <a:lnTo>
                    <a:pt x="1202" y="235"/>
                  </a:lnTo>
                  <a:lnTo>
                    <a:pt x="1202" y="257"/>
                  </a:lnTo>
                  <a:lnTo>
                    <a:pt x="1202" y="265"/>
                  </a:lnTo>
                  <a:lnTo>
                    <a:pt x="1202" y="265"/>
                  </a:lnTo>
                  <a:lnTo>
                    <a:pt x="1202" y="285"/>
                  </a:lnTo>
                  <a:lnTo>
                    <a:pt x="1200" y="305"/>
                  </a:lnTo>
                  <a:lnTo>
                    <a:pt x="1196" y="323"/>
                  </a:lnTo>
                  <a:lnTo>
                    <a:pt x="1190" y="339"/>
                  </a:lnTo>
                  <a:lnTo>
                    <a:pt x="1184" y="353"/>
                  </a:lnTo>
                  <a:lnTo>
                    <a:pt x="1176" y="367"/>
                  </a:lnTo>
                  <a:lnTo>
                    <a:pt x="1166" y="379"/>
                  </a:lnTo>
                  <a:lnTo>
                    <a:pt x="1154" y="389"/>
                  </a:lnTo>
                  <a:lnTo>
                    <a:pt x="1204" y="471"/>
                  </a:lnTo>
                  <a:lnTo>
                    <a:pt x="1204" y="471"/>
                  </a:lnTo>
                  <a:lnTo>
                    <a:pt x="1228" y="455"/>
                  </a:lnTo>
                  <a:lnTo>
                    <a:pt x="1248" y="435"/>
                  </a:lnTo>
                  <a:lnTo>
                    <a:pt x="1266" y="413"/>
                  </a:lnTo>
                  <a:lnTo>
                    <a:pt x="1282" y="389"/>
                  </a:lnTo>
                  <a:lnTo>
                    <a:pt x="1294" y="363"/>
                  </a:lnTo>
                  <a:lnTo>
                    <a:pt x="1304" y="333"/>
                  </a:lnTo>
                  <a:lnTo>
                    <a:pt x="1308" y="299"/>
                  </a:lnTo>
                  <a:lnTo>
                    <a:pt x="1310" y="265"/>
                  </a:lnTo>
                  <a:lnTo>
                    <a:pt x="1310" y="257"/>
                  </a:lnTo>
                  <a:lnTo>
                    <a:pt x="1310" y="257"/>
                  </a:lnTo>
                  <a:lnTo>
                    <a:pt x="1308" y="222"/>
                  </a:lnTo>
                  <a:lnTo>
                    <a:pt x="1304" y="190"/>
                  </a:lnTo>
                  <a:lnTo>
                    <a:pt x="1296" y="162"/>
                  </a:lnTo>
                  <a:lnTo>
                    <a:pt x="1284" y="136"/>
                  </a:lnTo>
                  <a:lnTo>
                    <a:pt x="1270" y="112"/>
                  </a:lnTo>
                  <a:lnTo>
                    <a:pt x="1254" y="90"/>
                  </a:lnTo>
                  <a:lnTo>
                    <a:pt x="1236" y="72"/>
                  </a:lnTo>
                  <a:lnTo>
                    <a:pt x="1214" y="56"/>
                  </a:lnTo>
                  <a:lnTo>
                    <a:pt x="1190" y="42"/>
                  </a:lnTo>
                  <a:lnTo>
                    <a:pt x="1164" y="30"/>
                  </a:lnTo>
                  <a:lnTo>
                    <a:pt x="1136" y="20"/>
                  </a:lnTo>
                  <a:lnTo>
                    <a:pt x="1108" y="12"/>
                  </a:lnTo>
                  <a:lnTo>
                    <a:pt x="1076" y="6"/>
                  </a:lnTo>
                  <a:lnTo>
                    <a:pt x="1044" y="2"/>
                  </a:lnTo>
                  <a:lnTo>
                    <a:pt x="1010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862" y="2"/>
                  </a:lnTo>
                  <a:lnTo>
                    <a:pt x="810" y="6"/>
                  </a:lnTo>
                  <a:lnTo>
                    <a:pt x="764" y="10"/>
                  </a:lnTo>
                  <a:lnTo>
                    <a:pt x="764" y="10"/>
                  </a:lnTo>
                  <a:lnTo>
                    <a:pt x="750" y="12"/>
                  </a:lnTo>
                  <a:lnTo>
                    <a:pt x="742" y="16"/>
                  </a:lnTo>
                  <a:lnTo>
                    <a:pt x="736" y="24"/>
                  </a:lnTo>
                  <a:lnTo>
                    <a:pt x="736" y="36"/>
                  </a:lnTo>
                  <a:lnTo>
                    <a:pt x="736" y="872"/>
                  </a:lnTo>
                  <a:lnTo>
                    <a:pt x="736" y="872"/>
                  </a:lnTo>
                  <a:lnTo>
                    <a:pt x="738" y="882"/>
                  </a:lnTo>
                  <a:lnTo>
                    <a:pt x="742" y="890"/>
                  </a:lnTo>
                  <a:lnTo>
                    <a:pt x="748" y="894"/>
                  </a:lnTo>
                  <a:lnTo>
                    <a:pt x="756" y="896"/>
                  </a:lnTo>
                  <a:lnTo>
                    <a:pt x="822" y="896"/>
                  </a:lnTo>
                  <a:lnTo>
                    <a:pt x="822" y="896"/>
                  </a:lnTo>
                  <a:lnTo>
                    <a:pt x="830" y="894"/>
                  </a:lnTo>
                  <a:lnTo>
                    <a:pt x="838" y="888"/>
                  </a:lnTo>
                  <a:lnTo>
                    <a:pt x="842" y="882"/>
                  </a:lnTo>
                  <a:lnTo>
                    <a:pt x="844" y="872"/>
                  </a:lnTo>
                  <a:lnTo>
                    <a:pt x="844" y="521"/>
                  </a:lnTo>
                  <a:lnTo>
                    <a:pt x="844" y="521"/>
                  </a:lnTo>
                  <a:lnTo>
                    <a:pt x="918" y="523"/>
                  </a:lnTo>
                  <a:lnTo>
                    <a:pt x="976" y="525"/>
                  </a:lnTo>
                  <a:lnTo>
                    <a:pt x="996" y="525"/>
                  </a:lnTo>
                  <a:lnTo>
                    <a:pt x="1006" y="525"/>
                  </a:lnTo>
                  <a:lnTo>
                    <a:pt x="1220" y="880"/>
                  </a:lnTo>
                  <a:lnTo>
                    <a:pt x="1220" y="880"/>
                  </a:lnTo>
                  <a:lnTo>
                    <a:pt x="1228" y="890"/>
                  </a:lnTo>
                  <a:lnTo>
                    <a:pt x="1234" y="894"/>
                  </a:lnTo>
                  <a:lnTo>
                    <a:pt x="1242" y="896"/>
                  </a:lnTo>
                  <a:lnTo>
                    <a:pt x="1252" y="896"/>
                  </a:lnTo>
                  <a:lnTo>
                    <a:pt x="1328" y="896"/>
                  </a:lnTo>
                  <a:lnTo>
                    <a:pt x="1328" y="896"/>
                  </a:lnTo>
                  <a:lnTo>
                    <a:pt x="1336" y="894"/>
                  </a:lnTo>
                  <a:lnTo>
                    <a:pt x="1340" y="892"/>
                  </a:lnTo>
                  <a:lnTo>
                    <a:pt x="1344" y="886"/>
                  </a:lnTo>
                  <a:lnTo>
                    <a:pt x="1344" y="880"/>
                  </a:lnTo>
                  <a:close/>
                  <a:moveTo>
                    <a:pt x="2006" y="158"/>
                  </a:moveTo>
                  <a:lnTo>
                    <a:pt x="2006" y="158"/>
                  </a:lnTo>
                  <a:lnTo>
                    <a:pt x="2014" y="142"/>
                  </a:lnTo>
                  <a:lnTo>
                    <a:pt x="2020" y="124"/>
                  </a:lnTo>
                  <a:lnTo>
                    <a:pt x="2024" y="104"/>
                  </a:lnTo>
                  <a:lnTo>
                    <a:pt x="2024" y="88"/>
                  </a:lnTo>
                  <a:lnTo>
                    <a:pt x="2024" y="88"/>
                  </a:lnTo>
                  <a:lnTo>
                    <a:pt x="2024" y="64"/>
                  </a:lnTo>
                  <a:lnTo>
                    <a:pt x="2018" y="46"/>
                  </a:lnTo>
                  <a:lnTo>
                    <a:pt x="2010" y="34"/>
                  </a:lnTo>
                  <a:lnTo>
                    <a:pt x="2000" y="22"/>
                  </a:lnTo>
                  <a:lnTo>
                    <a:pt x="1984" y="16"/>
                  </a:lnTo>
                  <a:lnTo>
                    <a:pt x="1968" y="12"/>
                  </a:lnTo>
                  <a:lnTo>
                    <a:pt x="1946" y="8"/>
                  </a:lnTo>
                  <a:lnTo>
                    <a:pt x="1924" y="8"/>
                  </a:lnTo>
                  <a:lnTo>
                    <a:pt x="1496" y="8"/>
                  </a:lnTo>
                  <a:lnTo>
                    <a:pt x="1496" y="8"/>
                  </a:lnTo>
                  <a:lnTo>
                    <a:pt x="1488" y="10"/>
                  </a:lnTo>
                  <a:lnTo>
                    <a:pt x="1480" y="14"/>
                  </a:lnTo>
                  <a:lnTo>
                    <a:pt x="1474" y="20"/>
                  </a:lnTo>
                  <a:lnTo>
                    <a:pt x="1472" y="28"/>
                  </a:lnTo>
                  <a:lnTo>
                    <a:pt x="1472" y="84"/>
                  </a:lnTo>
                  <a:lnTo>
                    <a:pt x="1472" y="84"/>
                  </a:lnTo>
                  <a:lnTo>
                    <a:pt x="1474" y="94"/>
                  </a:lnTo>
                  <a:lnTo>
                    <a:pt x="1480" y="100"/>
                  </a:lnTo>
                  <a:lnTo>
                    <a:pt x="1488" y="104"/>
                  </a:lnTo>
                  <a:lnTo>
                    <a:pt x="1496" y="104"/>
                  </a:lnTo>
                  <a:lnTo>
                    <a:pt x="1894" y="104"/>
                  </a:lnTo>
                  <a:lnTo>
                    <a:pt x="1894" y="104"/>
                  </a:lnTo>
                  <a:lnTo>
                    <a:pt x="1900" y="106"/>
                  </a:lnTo>
                  <a:lnTo>
                    <a:pt x="1902" y="108"/>
                  </a:lnTo>
                  <a:lnTo>
                    <a:pt x="1906" y="110"/>
                  </a:lnTo>
                  <a:lnTo>
                    <a:pt x="1906" y="114"/>
                  </a:lnTo>
                  <a:lnTo>
                    <a:pt x="1906" y="114"/>
                  </a:lnTo>
                  <a:lnTo>
                    <a:pt x="1906" y="118"/>
                  </a:lnTo>
                  <a:lnTo>
                    <a:pt x="1902" y="122"/>
                  </a:lnTo>
                  <a:lnTo>
                    <a:pt x="1474" y="746"/>
                  </a:lnTo>
                  <a:lnTo>
                    <a:pt x="1474" y="746"/>
                  </a:lnTo>
                  <a:lnTo>
                    <a:pt x="1466" y="760"/>
                  </a:lnTo>
                  <a:lnTo>
                    <a:pt x="1460" y="780"/>
                  </a:lnTo>
                  <a:lnTo>
                    <a:pt x="1456" y="798"/>
                  </a:lnTo>
                  <a:lnTo>
                    <a:pt x="1456" y="814"/>
                  </a:lnTo>
                  <a:lnTo>
                    <a:pt x="1456" y="814"/>
                  </a:lnTo>
                  <a:lnTo>
                    <a:pt x="1456" y="830"/>
                  </a:lnTo>
                  <a:lnTo>
                    <a:pt x="1458" y="844"/>
                  </a:lnTo>
                  <a:lnTo>
                    <a:pt x="1462" y="856"/>
                  </a:lnTo>
                  <a:lnTo>
                    <a:pt x="1466" y="866"/>
                  </a:lnTo>
                  <a:lnTo>
                    <a:pt x="1472" y="874"/>
                  </a:lnTo>
                  <a:lnTo>
                    <a:pt x="1480" y="882"/>
                  </a:lnTo>
                  <a:lnTo>
                    <a:pt x="1490" y="886"/>
                  </a:lnTo>
                  <a:lnTo>
                    <a:pt x="1502" y="890"/>
                  </a:lnTo>
                  <a:lnTo>
                    <a:pt x="2006" y="158"/>
                  </a:lnTo>
                  <a:close/>
                  <a:moveTo>
                    <a:pt x="2040" y="874"/>
                  </a:moveTo>
                  <a:lnTo>
                    <a:pt x="2040" y="818"/>
                  </a:lnTo>
                  <a:lnTo>
                    <a:pt x="2040" y="818"/>
                  </a:lnTo>
                  <a:lnTo>
                    <a:pt x="2038" y="810"/>
                  </a:lnTo>
                  <a:lnTo>
                    <a:pt x="2034" y="804"/>
                  </a:lnTo>
                  <a:lnTo>
                    <a:pt x="2026" y="800"/>
                  </a:lnTo>
                  <a:lnTo>
                    <a:pt x="2016" y="798"/>
                  </a:lnTo>
                  <a:lnTo>
                    <a:pt x="1672" y="798"/>
                  </a:lnTo>
                  <a:lnTo>
                    <a:pt x="1604" y="896"/>
                  </a:lnTo>
                  <a:lnTo>
                    <a:pt x="2016" y="896"/>
                  </a:lnTo>
                  <a:lnTo>
                    <a:pt x="2016" y="896"/>
                  </a:lnTo>
                  <a:lnTo>
                    <a:pt x="2026" y="894"/>
                  </a:lnTo>
                  <a:lnTo>
                    <a:pt x="2034" y="890"/>
                  </a:lnTo>
                  <a:lnTo>
                    <a:pt x="2038" y="884"/>
                  </a:lnTo>
                  <a:lnTo>
                    <a:pt x="2040" y="8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3" name="Freeform 454"/>
            <p:cNvSpPr>
              <a:spLocks/>
            </p:cNvSpPr>
            <p:nvPr userDrawn="1"/>
          </p:nvSpPr>
          <p:spPr bwMode="auto">
            <a:xfrm>
              <a:off x="3127375" y="2000250"/>
              <a:ext cx="571500" cy="474663"/>
            </a:xfrm>
            <a:custGeom>
              <a:avLst/>
              <a:gdLst>
                <a:gd name="T0" fmla="*/ 0 w 360"/>
                <a:gd name="T1" fmla="*/ 299 h 299"/>
                <a:gd name="T2" fmla="*/ 0 w 360"/>
                <a:gd name="T3" fmla="*/ 4 h 299"/>
                <a:gd name="T4" fmla="*/ 0 w 360"/>
                <a:gd name="T5" fmla="*/ 4 h 299"/>
                <a:gd name="T6" fmla="*/ 56 w 360"/>
                <a:gd name="T7" fmla="*/ 2 h 299"/>
                <a:gd name="T8" fmla="*/ 118 w 360"/>
                <a:gd name="T9" fmla="*/ 0 h 299"/>
                <a:gd name="T10" fmla="*/ 118 w 360"/>
                <a:gd name="T11" fmla="*/ 0 h 299"/>
                <a:gd name="T12" fmla="*/ 170 w 360"/>
                <a:gd name="T13" fmla="*/ 2 h 299"/>
                <a:gd name="T14" fmla="*/ 218 w 360"/>
                <a:gd name="T15" fmla="*/ 6 h 299"/>
                <a:gd name="T16" fmla="*/ 240 w 360"/>
                <a:gd name="T17" fmla="*/ 8 h 299"/>
                <a:gd name="T18" fmla="*/ 260 w 360"/>
                <a:gd name="T19" fmla="*/ 14 h 299"/>
                <a:gd name="T20" fmla="*/ 278 w 360"/>
                <a:gd name="T21" fmla="*/ 20 h 299"/>
                <a:gd name="T22" fmla="*/ 294 w 360"/>
                <a:gd name="T23" fmla="*/ 26 h 299"/>
                <a:gd name="T24" fmla="*/ 310 w 360"/>
                <a:gd name="T25" fmla="*/ 34 h 299"/>
                <a:gd name="T26" fmla="*/ 322 w 360"/>
                <a:gd name="T27" fmla="*/ 44 h 299"/>
                <a:gd name="T28" fmla="*/ 334 w 360"/>
                <a:gd name="T29" fmla="*/ 56 h 299"/>
                <a:gd name="T30" fmla="*/ 344 w 360"/>
                <a:gd name="T31" fmla="*/ 68 h 299"/>
                <a:gd name="T32" fmla="*/ 350 w 360"/>
                <a:gd name="T33" fmla="*/ 84 h 299"/>
                <a:gd name="T34" fmla="*/ 356 w 360"/>
                <a:gd name="T35" fmla="*/ 100 h 299"/>
                <a:gd name="T36" fmla="*/ 360 w 360"/>
                <a:gd name="T37" fmla="*/ 118 h 299"/>
                <a:gd name="T38" fmla="*/ 360 w 360"/>
                <a:gd name="T39" fmla="*/ 137 h 299"/>
                <a:gd name="T40" fmla="*/ 360 w 360"/>
                <a:gd name="T41" fmla="*/ 157 h 299"/>
                <a:gd name="T42" fmla="*/ 360 w 360"/>
                <a:gd name="T43" fmla="*/ 157 h 299"/>
                <a:gd name="T44" fmla="*/ 358 w 360"/>
                <a:gd name="T45" fmla="*/ 185 h 299"/>
                <a:gd name="T46" fmla="*/ 356 w 360"/>
                <a:gd name="T47" fmla="*/ 199 h 299"/>
                <a:gd name="T48" fmla="*/ 352 w 360"/>
                <a:gd name="T49" fmla="*/ 211 h 299"/>
                <a:gd name="T50" fmla="*/ 348 w 360"/>
                <a:gd name="T51" fmla="*/ 223 h 299"/>
                <a:gd name="T52" fmla="*/ 342 w 360"/>
                <a:gd name="T53" fmla="*/ 235 h 299"/>
                <a:gd name="T54" fmla="*/ 334 w 360"/>
                <a:gd name="T55" fmla="*/ 247 h 299"/>
                <a:gd name="T56" fmla="*/ 324 w 360"/>
                <a:gd name="T57" fmla="*/ 257 h 299"/>
                <a:gd name="T58" fmla="*/ 314 w 360"/>
                <a:gd name="T59" fmla="*/ 265 h 299"/>
                <a:gd name="T60" fmla="*/ 302 w 360"/>
                <a:gd name="T61" fmla="*/ 275 h 299"/>
                <a:gd name="T62" fmla="*/ 286 w 360"/>
                <a:gd name="T63" fmla="*/ 281 h 299"/>
                <a:gd name="T64" fmla="*/ 270 w 360"/>
                <a:gd name="T65" fmla="*/ 287 h 299"/>
                <a:gd name="T66" fmla="*/ 252 w 360"/>
                <a:gd name="T67" fmla="*/ 293 h 299"/>
                <a:gd name="T68" fmla="*/ 232 w 360"/>
                <a:gd name="T69" fmla="*/ 297 h 299"/>
                <a:gd name="T70" fmla="*/ 210 w 360"/>
                <a:gd name="T71" fmla="*/ 299 h 299"/>
                <a:gd name="T72" fmla="*/ 184 w 360"/>
                <a:gd name="T73" fmla="*/ 299 h 299"/>
                <a:gd name="T74" fmla="*/ 0 w 360"/>
                <a:gd name="T7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299">
                  <a:moveTo>
                    <a:pt x="0" y="299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56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70" y="2"/>
                  </a:lnTo>
                  <a:lnTo>
                    <a:pt x="218" y="6"/>
                  </a:lnTo>
                  <a:lnTo>
                    <a:pt x="240" y="8"/>
                  </a:lnTo>
                  <a:lnTo>
                    <a:pt x="260" y="14"/>
                  </a:lnTo>
                  <a:lnTo>
                    <a:pt x="278" y="20"/>
                  </a:lnTo>
                  <a:lnTo>
                    <a:pt x="294" y="26"/>
                  </a:lnTo>
                  <a:lnTo>
                    <a:pt x="310" y="34"/>
                  </a:lnTo>
                  <a:lnTo>
                    <a:pt x="322" y="44"/>
                  </a:lnTo>
                  <a:lnTo>
                    <a:pt x="334" y="56"/>
                  </a:lnTo>
                  <a:lnTo>
                    <a:pt x="344" y="68"/>
                  </a:lnTo>
                  <a:lnTo>
                    <a:pt x="350" y="84"/>
                  </a:lnTo>
                  <a:lnTo>
                    <a:pt x="356" y="100"/>
                  </a:lnTo>
                  <a:lnTo>
                    <a:pt x="360" y="118"/>
                  </a:lnTo>
                  <a:lnTo>
                    <a:pt x="360" y="137"/>
                  </a:lnTo>
                  <a:lnTo>
                    <a:pt x="360" y="157"/>
                  </a:lnTo>
                  <a:lnTo>
                    <a:pt x="360" y="157"/>
                  </a:lnTo>
                  <a:lnTo>
                    <a:pt x="358" y="185"/>
                  </a:lnTo>
                  <a:lnTo>
                    <a:pt x="356" y="199"/>
                  </a:lnTo>
                  <a:lnTo>
                    <a:pt x="352" y="211"/>
                  </a:lnTo>
                  <a:lnTo>
                    <a:pt x="348" y="223"/>
                  </a:lnTo>
                  <a:lnTo>
                    <a:pt x="342" y="235"/>
                  </a:lnTo>
                  <a:lnTo>
                    <a:pt x="334" y="247"/>
                  </a:lnTo>
                  <a:lnTo>
                    <a:pt x="324" y="257"/>
                  </a:lnTo>
                  <a:lnTo>
                    <a:pt x="314" y="265"/>
                  </a:lnTo>
                  <a:lnTo>
                    <a:pt x="302" y="275"/>
                  </a:lnTo>
                  <a:lnTo>
                    <a:pt x="286" y="281"/>
                  </a:lnTo>
                  <a:lnTo>
                    <a:pt x="270" y="287"/>
                  </a:lnTo>
                  <a:lnTo>
                    <a:pt x="252" y="293"/>
                  </a:lnTo>
                  <a:lnTo>
                    <a:pt x="232" y="297"/>
                  </a:lnTo>
                  <a:lnTo>
                    <a:pt x="210" y="299"/>
                  </a:lnTo>
                  <a:lnTo>
                    <a:pt x="184" y="299"/>
                  </a:lnTo>
                  <a:lnTo>
                    <a:pt x="0" y="2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4" name="Freeform 455"/>
            <p:cNvSpPr>
              <a:spLocks/>
            </p:cNvSpPr>
            <p:nvPr userDrawn="1"/>
          </p:nvSpPr>
          <p:spPr bwMode="auto">
            <a:xfrm>
              <a:off x="2952750" y="1854200"/>
              <a:ext cx="927100" cy="1435100"/>
            </a:xfrm>
            <a:custGeom>
              <a:avLst/>
              <a:gdLst>
                <a:gd name="T0" fmla="*/ 584 w 584"/>
                <a:gd name="T1" fmla="*/ 631 h 904"/>
                <a:gd name="T2" fmla="*/ 578 w 584"/>
                <a:gd name="T3" fmla="*/ 573 h 904"/>
                <a:gd name="T4" fmla="*/ 556 w 584"/>
                <a:gd name="T5" fmla="*/ 523 h 904"/>
                <a:gd name="T6" fmla="*/ 536 w 584"/>
                <a:gd name="T7" fmla="*/ 495 h 904"/>
                <a:gd name="T8" fmla="*/ 476 w 584"/>
                <a:gd name="T9" fmla="*/ 529 h 904"/>
                <a:gd name="T10" fmla="*/ 460 w 584"/>
                <a:gd name="T11" fmla="*/ 559 h 904"/>
                <a:gd name="T12" fmla="*/ 476 w 584"/>
                <a:gd name="T13" fmla="*/ 631 h 904"/>
                <a:gd name="T14" fmla="*/ 474 w 584"/>
                <a:gd name="T15" fmla="*/ 675 h 904"/>
                <a:gd name="T16" fmla="*/ 458 w 584"/>
                <a:gd name="T17" fmla="*/ 730 h 904"/>
                <a:gd name="T18" fmla="*/ 426 w 584"/>
                <a:gd name="T19" fmla="*/ 770 h 904"/>
                <a:gd name="T20" fmla="*/ 376 w 584"/>
                <a:gd name="T21" fmla="*/ 796 h 904"/>
                <a:gd name="T22" fmla="*/ 312 w 584"/>
                <a:gd name="T23" fmla="*/ 808 h 904"/>
                <a:gd name="T24" fmla="*/ 234 w 584"/>
                <a:gd name="T25" fmla="*/ 812 h 904"/>
                <a:gd name="T26" fmla="*/ 110 w 584"/>
                <a:gd name="T27" fmla="*/ 479 h 904"/>
                <a:gd name="T28" fmla="*/ 274 w 584"/>
                <a:gd name="T29" fmla="*/ 479 h 904"/>
                <a:gd name="T30" fmla="*/ 320 w 584"/>
                <a:gd name="T31" fmla="*/ 477 h 904"/>
                <a:gd name="T32" fmla="*/ 326 w 584"/>
                <a:gd name="T33" fmla="*/ 477 h 904"/>
                <a:gd name="T34" fmla="*/ 368 w 584"/>
                <a:gd name="T35" fmla="*/ 471 h 904"/>
                <a:gd name="T36" fmla="*/ 466 w 584"/>
                <a:gd name="T37" fmla="*/ 437 h 904"/>
                <a:gd name="T38" fmla="*/ 530 w 584"/>
                <a:gd name="T39" fmla="*/ 385 h 904"/>
                <a:gd name="T40" fmla="*/ 546 w 584"/>
                <a:gd name="T41" fmla="*/ 365 h 904"/>
                <a:gd name="T42" fmla="*/ 546 w 584"/>
                <a:gd name="T43" fmla="*/ 363 h 904"/>
                <a:gd name="T44" fmla="*/ 562 w 584"/>
                <a:gd name="T45" fmla="*/ 339 h 904"/>
                <a:gd name="T46" fmla="*/ 574 w 584"/>
                <a:gd name="T47" fmla="*/ 295 h 904"/>
                <a:gd name="T48" fmla="*/ 580 w 584"/>
                <a:gd name="T49" fmla="*/ 229 h 904"/>
                <a:gd name="T50" fmla="*/ 580 w 584"/>
                <a:gd name="T51" fmla="*/ 229 h 904"/>
                <a:gd name="T52" fmla="*/ 562 w 584"/>
                <a:gd name="T53" fmla="*/ 142 h 904"/>
                <a:gd name="T54" fmla="*/ 518 w 584"/>
                <a:gd name="T55" fmla="*/ 78 h 904"/>
                <a:gd name="T56" fmla="*/ 450 w 584"/>
                <a:gd name="T57" fmla="*/ 34 h 904"/>
                <a:gd name="T58" fmla="*/ 364 w 584"/>
                <a:gd name="T59" fmla="*/ 10 h 904"/>
                <a:gd name="T60" fmla="*/ 264 w 584"/>
                <a:gd name="T61" fmla="*/ 0 h 904"/>
                <a:gd name="T62" fmla="*/ 228 w 584"/>
                <a:gd name="T63" fmla="*/ 0 h 904"/>
                <a:gd name="T64" fmla="*/ 118 w 584"/>
                <a:gd name="T65" fmla="*/ 2 h 904"/>
                <a:gd name="T66" fmla="*/ 38 w 584"/>
                <a:gd name="T67" fmla="*/ 10 h 904"/>
                <a:gd name="T68" fmla="*/ 14 w 584"/>
                <a:gd name="T69" fmla="*/ 16 h 904"/>
                <a:gd name="T70" fmla="*/ 2 w 584"/>
                <a:gd name="T71" fmla="*/ 36 h 904"/>
                <a:gd name="T72" fmla="*/ 0 w 584"/>
                <a:gd name="T73" fmla="*/ 850 h 904"/>
                <a:gd name="T74" fmla="*/ 2 w 584"/>
                <a:gd name="T75" fmla="*/ 868 h 904"/>
                <a:gd name="T76" fmla="*/ 14 w 584"/>
                <a:gd name="T77" fmla="*/ 886 h 904"/>
                <a:gd name="T78" fmla="*/ 40 w 584"/>
                <a:gd name="T79" fmla="*/ 894 h 904"/>
                <a:gd name="T80" fmla="*/ 176 w 584"/>
                <a:gd name="T81" fmla="*/ 904 h 904"/>
                <a:gd name="T82" fmla="*/ 270 w 584"/>
                <a:gd name="T83" fmla="*/ 904 h 904"/>
                <a:gd name="T84" fmla="*/ 368 w 584"/>
                <a:gd name="T85" fmla="*/ 894 h 904"/>
                <a:gd name="T86" fmla="*/ 454 w 584"/>
                <a:gd name="T87" fmla="*/ 866 h 904"/>
                <a:gd name="T88" fmla="*/ 522 w 584"/>
                <a:gd name="T89" fmla="*/ 820 h 904"/>
                <a:gd name="T90" fmla="*/ 568 w 584"/>
                <a:gd name="T91" fmla="*/ 748 h 904"/>
                <a:gd name="T92" fmla="*/ 584 w 584"/>
                <a:gd name="T93" fmla="*/ 651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4" h="904"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5" name="Freeform 456"/>
            <p:cNvSpPr>
              <a:spLocks/>
            </p:cNvSpPr>
            <p:nvPr userDrawn="1"/>
          </p:nvSpPr>
          <p:spPr bwMode="auto">
            <a:xfrm>
              <a:off x="4121150" y="1854200"/>
              <a:ext cx="965200" cy="1422400"/>
            </a:xfrm>
            <a:custGeom>
              <a:avLst/>
              <a:gdLst>
                <a:gd name="T0" fmla="*/ 608 w 608"/>
                <a:gd name="T1" fmla="*/ 880 h 896"/>
                <a:gd name="T2" fmla="*/ 604 w 608"/>
                <a:gd name="T3" fmla="*/ 870 h 896"/>
                <a:gd name="T4" fmla="*/ 336 w 608"/>
                <a:gd name="T5" fmla="*/ 423 h 896"/>
                <a:gd name="T6" fmla="*/ 292 w 608"/>
                <a:gd name="T7" fmla="*/ 429 h 896"/>
                <a:gd name="T8" fmla="*/ 240 w 608"/>
                <a:gd name="T9" fmla="*/ 431 h 896"/>
                <a:gd name="T10" fmla="*/ 108 w 608"/>
                <a:gd name="T11" fmla="*/ 102 h 896"/>
                <a:gd name="T12" fmla="*/ 134 w 608"/>
                <a:gd name="T13" fmla="*/ 100 h 896"/>
                <a:gd name="T14" fmla="*/ 240 w 608"/>
                <a:gd name="T15" fmla="*/ 98 h 896"/>
                <a:gd name="T16" fmla="*/ 292 w 608"/>
                <a:gd name="T17" fmla="*/ 100 h 896"/>
                <a:gd name="T18" fmla="*/ 338 w 608"/>
                <a:gd name="T19" fmla="*/ 106 h 896"/>
                <a:gd name="T20" fmla="*/ 376 w 608"/>
                <a:gd name="T21" fmla="*/ 116 h 896"/>
                <a:gd name="T22" fmla="*/ 410 w 608"/>
                <a:gd name="T23" fmla="*/ 132 h 896"/>
                <a:gd name="T24" fmla="*/ 434 w 608"/>
                <a:gd name="T25" fmla="*/ 154 h 896"/>
                <a:gd name="T26" fmla="*/ 452 w 608"/>
                <a:gd name="T27" fmla="*/ 182 h 896"/>
                <a:gd name="T28" fmla="*/ 464 w 608"/>
                <a:gd name="T29" fmla="*/ 216 h 896"/>
                <a:gd name="T30" fmla="*/ 466 w 608"/>
                <a:gd name="T31" fmla="*/ 257 h 896"/>
                <a:gd name="T32" fmla="*/ 466 w 608"/>
                <a:gd name="T33" fmla="*/ 265 h 896"/>
                <a:gd name="T34" fmla="*/ 464 w 608"/>
                <a:gd name="T35" fmla="*/ 305 h 896"/>
                <a:gd name="T36" fmla="*/ 454 w 608"/>
                <a:gd name="T37" fmla="*/ 339 h 896"/>
                <a:gd name="T38" fmla="*/ 440 w 608"/>
                <a:gd name="T39" fmla="*/ 367 h 896"/>
                <a:gd name="T40" fmla="*/ 418 w 608"/>
                <a:gd name="T41" fmla="*/ 389 h 896"/>
                <a:gd name="T42" fmla="*/ 468 w 608"/>
                <a:gd name="T43" fmla="*/ 471 h 896"/>
                <a:gd name="T44" fmla="*/ 512 w 608"/>
                <a:gd name="T45" fmla="*/ 435 h 896"/>
                <a:gd name="T46" fmla="*/ 546 w 608"/>
                <a:gd name="T47" fmla="*/ 389 h 896"/>
                <a:gd name="T48" fmla="*/ 568 w 608"/>
                <a:gd name="T49" fmla="*/ 333 h 896"/>
                <a:gd name="T50" fmla="*/ 574 w 608"/>
                <a:gd name="T51" fmla="*/ 265 h 896"/>
                <a:gd name="T52" fmla="*/ 574 w 608"/>
                <a:gd name="T53" fmla="*/ 257 h 896"/>
                <a:gd name="T54" fmla="*/ 568 w 608"/>
                <a:gd name="T55" fmla="*/ 190 h 896"/>
                <a:gd name="T56" fmla="*/ 548 w 608"/>
                <a:gd name="T57" fmla="*/ 136 h 896"/>
                <a:gd name="T58" fmla="*/ 518 w 608"/>
                <a:gd name="T59" fmla="*/ 90 h 896"/>
                <a:gd name="T60" fmla="*/ 478 w 608"/>
                <a:gd name="T61" fmla="*/ 56 h 896"/>
                <a:gd name="T62" fmla="*/ 428 w 608"/>
                <a:gd name="T63" fmla="*/ 30 h 896"/>
                <a:gd name="T64" fmla="*/ 372 w 608"/>
                <a:gd name="T65" fmla="*/ 12 h 896"/>
                <a:gd name="T66" fmla="*/ 308 w 608"/>
                <a:gd name="T67" fmla="*/ 2 h 896"/>
                <a:gd name="T68" fmla="*/ 240 w 608"/>
                <a:gd name="T69" fmla="*/ 0 h 896"/>
                <a:gd name="T70" fmla="*/ 126 w 608"/>
                <a:gd name="T71" fmla="*/ 2 h 896"/>
                <a:gd name="T72" fmla="*/ 28 w 608"/>
                <a:gd name="T73" fmla="*/ 10 h 896"/>
                <a:gd name="T74" fmla="*/ 14 w 608"/>
                <a:gd name="T75" fmla="*/ 12 h 896"/>
                <a:gd name="T76" fmla="*/ 0 w 608"/>
                <a:gd name="T77" fmla="*/ 24 h 896"/>
                <a:gd name="T78" fmla="*/ 0 w 608"/>
                <a:gd name="T79" fmla="*/ 872 h 896"/>
                <a:gd name="T80" fmla="*/ 2 w 608"/>
                <a:gd name="T81" fmla="*/ 882 h 896"/>
                <a:gd name="T82" fmla="*/ 12 w 608"/>
                <a:gd name="T83" fmla="*/ 894 h 896"/>
                <a:gd name="T84" fmla="*/ 86 w 608"/>
                <a:gd name="T85" fmla="*/ 896 h 896"/>
                <a:gd name="T86" fmla="*/ 94 w 608"/>
                <a:gd name="T87" fmla="*/ 894 h 896"/>
                <a:gd name="T88" fmla="*/ 106 w 608"/>
                <a:gd name="T89" fmla="*/ 882 h 896"/>
                <a:gd name="T90" fmla="*/ 108 w 608"/>
                <a:gd name="T91" fmla="*/ 521 h 896"/>
                <a:gd name="T92" fmla="*/ 182 w 608"/>
                <a:gd name="T93" fmla="*/ 523 h 896"/>
                <a:gd name="T94" fmla="*/ 260 w 608"/>
                <a:gd name="T95" fmla="*/ 525 h 896"/>
                <a:gd name="T96" fmla="*/ 484 w 608"/>
                <a:gd name="T97" fmla="*/ 880 h 896"/>
                <a:gd name="T98" fmla="*/ 492 w 608"/>
                <a:gd name="T99" fmla="*/ 890 h 896"/>
                <a:gd name="T100" fmla="*/ 506 w 608"/>
                <a:gd name="T101" fmla="*/ 896 h 896"/>
                <a:gd name="T102" fmla="*/ 592 w 608"/>
                <a:gd name="T103" fmla="*/ 896 h 896"/>
                <a:gd name="T104" fmla="*/ 600 w 608"/>
                <a:gd name="T105" fmla="*/ 894 h 896"/>
                <a:gd name="T106" fmla="*/ 608 w 608"/>
                <a:gd name="T107" fmla="*/ 88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896">
                  <a:moveTo>
                    <a:pt x="608" y="880"/>
                  </a:moveTo>
                  <a:lnTo>
                    <a:pt x="608" y="880"/>
                  </a:lnTo>
                  <a:lnTo>
                    <a:pt x="608" y="876"/>
                  </a:lnTo>
                  <a:lnTo>
                    <a:pt x="604" y="870"/>
                  </a:lnTo>
                  <a:lnTo>
                    <a:pt x="336" y="423"/>
                  </a:lnTo>
                  <a:lnTo>
                    <a:pt x="336" y="423"/>
                  </a:lnTo>
                  <a:lnTo>
                    <a:pt x="314" y="427"/>
                  </a:lnTo>
                  <a:lnTo>
                    <a:pt x="292" y="429"/>
                  </a:lnTo>
                  <a:lnTo>
                    <a:pt x="240" y="431"/>
                  </a:lnTo>
                  <a:lnTo>
                    <a:pt x="240" y="431"/>
                  </a:lnTo>
                  <a:lnTo>
                    <a:pt x="108" y="429"/>
                  </a:lnTo>
                  <a:lnTo>
                    <a:pt x="108" y="102"/>
                  </a:lnTo>
                  <a:lnTo>
                    <a:pt x="108" y="102"/>
                  </a:lnTo>
                  <a:lnTo>
                    <a:pt x="134" y="100"/>
                  </a:lnTo>
                  <a:lnTo>
                    <a:pt x="17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92" y="100"/>
                  </a:lnTo>
                  <a:lnTo>
                    <a:pt x="316" y="102"/>
                  </a:lnTo>
                  <a:lnTo>
                    <a:pt x="338" y="106"/>
                  </a:lnTo>
                  <a:lnTo>
                    <a:pt x="358" y="110"/>
                  </a:lnTo>
                  <a:lnTo>
                    <a:pt x="376" y="116"/>
                  </a:lnTo>
                  <a:lnTo>
                    <a:pt x="394" y="124"/>
                  </a:lnTo>
                  <a:lnTo>
                    <a:pt x="410" y="132"/>
                  </a:lnTo>
                  <a:lnTo>
                    <a:pt x="422" y="142"/>
                  </a:lnTo>
                  <a:lnTo>
                    <a:pt x="434" y="154"/>
                  </a:lnTo>
                  <a:lnTo>
                    <a:pt x="444" y="168"/>
                  </a:lnTo>
                  <a:lnTo>
                    <a:pt x="452" y="182"/>
                  </a:lnTo>
                  <a:lnTo>
                    <a:pt x="458" y="198"/>
                  </a:lnTo>
                  <a:lnTo>
                    <a:pt x="464" y="216"/>
                  </a:lnTo>
                  <a:lnTo>
                    <a:pt x="466" y="235"/>
                  </a:lnTo>
                  <a:lnTo>
                    <a:pt x="466" y="257"/>
                  </a:lnTo>
                  <a:lnTo>
                    <a:pt x="466" y="265"/>
                  </a:lnTo>
                  <a:lnTo>
                    <a:pt x="466" y="265"/>
                  </a:lnTo>
                  <a:lnTo>
                    <a:pt x="466" y="285"/>
                  </a:lnTo>
                  <a:lnTo>
                    <a:pt x="464" y="305"/>
                  </a:lnTo>
                  <a:lnTo>
                    <a:pt x="460" y="323"/>
                  </a:lnTo>
                  <a:lnTo>
                    <a:pt x="454" y="339"/>
                  </a:lnTo>
                  <a:lnTo>
                    <a:pt x="448" y="353"/>
                  </a:lnTo>
                  <a:lnTo>
                    <a:pt x="440" y="367"/>
                  </a:lnTo>
                  <a:lnTo>
                    <a:pt x="430" y="379"/>
                  </a:lnTo>
                  <a:lnTo>
                    <a:pt x="418" y="389"/>
                  </a:lnTo>
                  <a:lnTo>
                    <a:pt x="468" y="471"/>
                  </a:lnTo>
                  <a:lnTo>
                    <a:pt x="468" y="471"/>
                  </a:lnTo>
                  <a:lnTo>
                    <a:pt x="492" y="455"/>
                  </a:lnTo>
                  <a:lnTo>
                    <a:pt x="512" y="435"/>
                  </a:lnTo>
                  <a:lnTo>
                    <a:pt x="530" y="413"/>
                  </a:lnTo>
                  <a:lnTo>
                    <a:pt x="546" y="389"/>
                  </a:lnTo>
                  <a:lnTo>
                    <a:pt x="558" y="363"/>
                  </a:lnTo>
                  <a:lnTo>
                    <a:pt x="568" y="333"/>
                  </a:lnTo>
                  <a:lnTo>
                    <a:pt x="572" y="299"/>
                  </a:lnTo>
                  <a:lnTo>
                    <a:pt x="574" y="265"/>
                  </a:lnTo>
                  <a:lnTo>
                    <a:pt x="574" y="257"/>
                  </a:lnTo>
                  <a:lnTo>
                    <a:pt x="574" y="257"/>
                  </a:lnTo>
                  <a:lnTo>
                    <a:pt x="572" y="222"/>
                  </a:lnTo>
                  <a:lnTo>
                    <a:pt x="568" y="190"/>
                  </a:lnTo>
                  <a:lnTo>
                    <a:pt x="560" y="162"/>
                  </a:lnTo>
                  <a:lnTo>
                    <a:pt x="548" y="136"/>
                  </a:lnTo>
                  <a:lnTo>
                    <a:pt x="534" y="112"/>
                  </a:lnTo>
                  <a:lnTo>
                    <a:pt x="518" y="90"/>
                  </a:lnTo>
                  <a:lnTo>
                    <a:pt x="500" y="72"/>
                  </a:lnTo>
                  <a:lnTo>
                    <a:pt x="478" y="56"/>
                  </a:lnTo>
                  <a:lnTo>
                    <a:pt x="454" y="42"/>
                  </a:lnTo>
                  <a:lnTo>
                    <a:pt x="428" y="30"/>
                  </a:lnTo>
                  <a:lnTo>
                    <a:pt x="400" y="20"/>
                  </a:lnTo>
                  <a:lnTo>
                    <a:pt x="372" y="12"/>
                  </a:lnTo>
                  <a:lnTo>
                    <a:pt x="340" y="6"/>
                  </a:lnTo>
                  <a:lnTo>
                    <a:pt x="308" y="2"/>
                  </a:lnTo>
                  <a:lnTo>
                    <a:pt x="274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126" y="2"/>
                  </a:lnTo>
                  <a:lnTo>
                    <a:pt x="74" y="6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872"/>
                  </a:lnTo>
                  <a:lnTo>
                    <a:pt x="0" y="872"/>
                  </a:lnTo>
                  <a:lnTo>
                    <a:pt x="2" y="882"/>
                  </a:lnTo>
                  <a:lnTo>
                    <a:pt x="6" y="890"/>
                  </a:lnTo>
                  <a:lnTo>
                    <a:pt x="12" y="894"/>
                  </a:lnTo>
                  <a:lnTo>
                    <a:pt x="20" y="896"/>
                  </a:lnTo>
                  <a:lnTo>
                    <a:pt x="86" y="896"/>
                  </a:lnTo>
                  <a:lnTo>
                    <a:pt x="86" y="896"/>
                  </a:lnTo>
                  <a:lnTo>
                    <a:pt x="94" y="894"/>
                  </a:lnTo>
                  <a:lnTo>
                    <a:pt x="102" y="888"/>
                  </a:lnTo>
                  <a:lnTo>
                    <a:pt x="106" y="882"/>
                  </a:lnTo>
                  <a:lnTo>
                    <a:pt x="108" y="872"/>
                  </a:lnTo>
                  <a:lnTo>
                    <a:pt x="108" y="521"/>
                  </a:lnTo>
                  <a:lnTo>
                    <a:pt x="108" y="521"/>
                  </a:lnTo>
                  <a:lnTo>
                    <a:pt x="182" y="523"/>
                  </a:lnTo>
                  <a:lnTo>
                    <a:pt x="240" y="525"/>
                  </a:lnTo>
                  <a:lnTo>
                    <a:pt x="260" y="525"/>
                  </a:lnTo>
                  <a:lnTo>
                    <a:pt x="270" y="525"/>
                  </a:lnTo>
                  <a:lnTo>
                    <a:pt x="484" y="880"/>
                  </a:lnTo>
                  <a:lnTo>
                    <a:pt x="484" y="880"/>
                  </a:lnTo>
                  <a:lnTo>
                    <a:pt x="492" y="890"/>
                  </a:lnTo>
                  <a:lnTo>
                    <a:pt x="498" y="894"/>
                  </a:lnTo>
                  <a:lnTo>
                    <a:pt x="506" y="896"/>
                  </a:lnTo>
                  <a:lnTo>
                    <a:pt x="516" y="896"/>
                  </a:lnTo>
                  <a:lnTo>
                    <a:pt x="592" y="896"/>
                  </a:lnTo>
                  <a:lnTo>
                    <a:pt x="592" y="896"/>
                  </a:lnTo>
                  <a:lnTo>
                    <a:pt x="600" y="894"/>
                  </a:lnTo>
                  <a:lnTo>
                    <a:pt x="604" y="892"/>
                  </a:lnTo>
                  <a:lnTo>
                    <a:pt x="608" y="886"/>
                  </a:lnTo>
                  <a:lnTo>
                    <a:pt x="608" y="8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6" name="Freeform 457"/>
            <p:cNvSpPr>
              <a:spLocks/>
            </p:cNvSpPr>
            <p:nvPr userDrawn="1"/>
          </p:nvSpPr>
          <p:spPr bwMode="auto">
            <a:xfrm>
              <a:off x="5264150" y="1866900"/>
              <a:ext cx="901700" cy="1400175"/>
            </a:xfrm>
            <a:custGeom>
              <a:avLst/>
              <a:gdLst>
                <a:gd name="T0" fmla="*/ 550 w 568"/>
                <a:gd name="T1" fmla="*/ 150 h 882"/>
                <a:gd name="T2" fmla="*/ 550 w 568"/>
                <a:gd name="T3" fmla="*/ 150 h 882"/>
                <a:gd name="T4" fmla="*/ 558 w 568"/>
                <a:gd name="T5" fmla="*/ 134 h 882"/>
                <a:gd name="T6" fmla="*/ 564 w 568"/>
                <a:gd name="T7" fmla="*/ 116 h 882"/>
                <a:gd name="T8" fmla="*/ 568 w 568"/>
                <a:gd name="T9" fmla="*/ 96 h 882"/>
                <a:gd name="T10" fmla="*/ 568 w 568"/>
                <a:gd name="T11" fmla="*/ 80 h 882"/>
                <a:gd name="T12" fmla="*/ 568 w 568"/>
                <a:gd name="T13" fmla="*/ 80 h 882"/>
                <a:gd name="T14" fmla="*/ 568 w 568"/>
                <a:gd name="T15" fmla="*/ 56 h 882"/>
                <a:gd name="T16" fmla="*/ 562 w 568"/>
                <a:gd name="T17" fmla="*/ 38 h 882"/>
                <a:gd name="T18" fmla="*/ 554 w 568"/>
                <a:gd name="T19" fmla="*/ 26 h 882"/>
                <a:gd name="T20" fmla="*/ 544 w 568"/>
                <a:gd name="T21" fmla="*/ 14 h 882"/>
                <a:gd name="T22" fmla="*/ 528 w 568"/>
                <a:gd name="T23" fmla="*/ 8 h 882"/>
                <a:gd name="T24" fmla="*/ 512 w 568"/>
                <a:gd name="T25" fmla="*/ 4 h 882"/>
                <a:gd name="T26" fmla="*/ 490 w 568"/>
                <a:gd name="T27" fmla="*/ 0 h 882"/>
                <a:gd name="T28" fmla="*/ 468 w 568"/>
                <a:gd name="T29" fmla="*/ 0 h 882"/>
                <a:gd name="T30" fmla="*/ 40 w 568"/>
                <a:gd name="T31" fmla="*/ 0 h 882"/>
                <a:gd name="T32" fmla="*/ 40 w 568"/>
                <a:gd name="T33" fmla="*/ 0 h 882"/>
                <a:gd name="T34" fmla="*/ 32 w 568"/>
                <a:gd name="T35" fmla="*/ 2 h 882"/>
                <a:gd name="T36" fmla="*/ 24 w 568"/>
                <a:gd name="T37" fmla="*/ 6 h 882"/>
                <a:gd name="T38" fmla="*/ 18 w 568"/>
                <a:gd name="T39" fmla="*/ 12 h 882"/>
                <a:gd name="T40" fmla="*/ 16 w 568"/>
                <a:gd name="T41" fmla="*/ 20 h 882"/>
                <a:gd name="T42" fmla="*/ 16 w 568"/>
                <a:gd name="T43" fmla="*/ 76 h 882"/>
                <a:gd name="T44" fmla="*/ 16 w 568"/>
                <a:gd name="T45" fmla="*/ 76 h 882"/>
                <a:gd name="T46" fmla="*/ 18 w 568"/>
                <a:gd name="T47" fmla="*/ 86 h 882"/>
                <a:gd name="T48" fmla="*/ 24 w 568"/>
                <a:gd name="T49" fmla="*/ 92 h 882"/>
                <a:gd name="T50" fmla="*/ 32 w 568"/>
                <a:gd name="T51" fmla="*/ 96 h 882"/>
                <a:gd name="T52" fmla="*/ 40 w 568"/>
                <a:gd name="T53" fmla="*/ 96 h 882"/>
                <a:gd name="T54" fmla="*/ 438 w 568"/>
                <a:gd name="T55" fmla="*/ 96 h 882"/>
                <a:gd name="T56" fmla="*/ 438 w 568"/>
                <a:gd name="T57" fmla="*/ 96 h 882"/>
                <a:gd name="T58" fmla="*/ 444 w 568"/>
                <a:gd name="T59" fmla="*/ 98 h 882"/>
                <a:gd name="T60" fmla="*/ 446 w 568"/>
                <a:gd name="T61" fmla="*/ 100 h 882"/>
                <a:gd name="T62" fmla="*/ 450 w 568"/>
                <a:gd name="T63" fmla="*/ 102 h 882"/>
                <a:gd name="T64" fmla="*/ 450 w 568"/>
                <a:gd name="T65" fmla="*/ 106 h 882"/>
                <a:gd name="T66" fmla="*/ 450 w 568"/>
                <a:gd name="T67" fmla="*/ 106 h 882"/>
                <a:gd name="T68" fmla="*/ 450 w 568"/>
                <a:gd name="T69" fmla="*/ 110 h 882"/>
                <a:gd name="T70" fmla="*/ 446 w 568"/>
                <a:gd name="T71" fmla="*/ 114 h 882"/>
                <a:gd name="T72" fmla="*/ 18 w 568"/>
                <a:gd name="T73" fmla="*/ 738 h 882"/>
                <a:gd name="T74" fmla="*/ 18 w 568"/>
                <a:gd name="T75" fmla="*/ 738 h 882"/>
                <a:gd name="T76" fmla="*/ 10 w 568"/>
                <a:gd name="T77" fmla="*/ 752 h 882"/>
                <a:gd name="T78" fmla="*/ 4 w 568"/>
                <a:gd name="T79" fmla="*/ 772 h 882"/>
                <a:gd name="T80" fmla="*/ 0 w 568"/>
                <a:gd name="T81" fmla="*/ 790 h 882"/>
                <a:gd name="T82" fmla="*/ 0 w 568"/>
                <a:gd name="T83" fmla="*/ 806 h 882"/>
                <a:gd name="T84" fmla="*/ 0 w 568"/>
                <a:gd name="T85" fmla="*/ 806 h 882"/>
                <a:gd name="T86" fmla="*/ 0 w 568"/>
                <a:gd name="T87" fmla="*/ 822 h 882"/>
                <a:gd name="T88" fmla="*/ 2 w 568"/>
                <a:gd name="T89" fmla="*/ 836 h 882"/>
                <a:gd name="T90" fmla="*/ 6 w 568"/>
                <a:gd name="T91" fmla="*/ 848 h 882"/>
                <a:gd name="T92" fmla="*/ 10 w 568"/>
                <a:gd name="T93" fmla="*/ 858 h 882"/>
                <a:gd name="T94" fmla="*/ 16 w 568"/>
                <a:gd name="T95" fmla="*/ 866 h 882"/>
                <a:gd name="T96" fmla="*/ 24 w 568"/>
                <a:gd name="T97" fmla="*/ 874 h 882"/>
                <a:gd name="T98" fmla="*/ 34 w 568"/>
                <a:gd name="T99" fmla="*/ 878 h 882"/>
                <a:gd name="T100" fmla="*/ 46 w 568"/>
                <a:gd name="T101" fmla="*/ 882 h 882"/>
                <a:gd name="T102" fmla="*/ 550 w 568"/>
                <a:gd name="T103" fmla="*/ 15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8" h="882">
                  <a:moveTo>
                    <a:pt x="550" y="150"/>
                  </a:moveTo>
                  <a:lnTo>
                    <a:pt x="550" y="150"/>
                  </a:lnTo>
                  <a:lnTo>
                    <a:pt x="558" y="134"/>
                  </a:lnTo>
                  <a:lnTo>
                    <a:pt x="564" y="116"/>
                  </a:lnTo>
                  <a:lnTo>
                    <a:pt x="568" y="96"/>
                  </a:lnTo>
                  <a:lnTo>
                    <a:pt x="568" y="80"/>
                  </a:lnTo>
                  <a:lnTo>
                    <a:pt x="568" y="80"/>
                  </a:lnTo>
                  <a:lnTo>
                    <a:pt x="568" y="56"/>
                  </a:lnTo>
                  <a:lnTo>
                    <a:pt x="562" y="38"/>
                  </a:lnTo>
                  <a:lnTo>
                    <a:pt x="554" y="26"/>
                  </a:lnTo>
                  <a:lnTo>
                    <a:pt x="544" y="14"/>
                  </a:lnTo>
                  <a:lnTo>
                    <a:pt x="528" y="8"/>
                  </a:lnTo>
                  <a:lnTo>
                    <a:pt x="512" y="4"/>
                  </a:lnTo>
                  <a:lnTo>
                    <a:pt x="490" y="0"/>
                  </a:lnTo>
                  <a:lnTo>
                    <a:pt x="46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6" y="20"/>
                  </a:lnTo>
                  <a:lnTo>
                    <a:pt x="16" y="76"/>
                  </a:lnTo>
                  <a:lnTo>
                    <a:pt x="16" y="76"/>
                  </a:lnTo>
                  <a:lnTo>
                    <a:pt x="18" y="86"/>
                  </a:lnTo>
                  <a:lnTo>
                    <a:pt x="24" y="92"/>
                  </a:lnTo>
                  <a:lnTo>
                    <a:pt x="32" y="96"/>
                  </a:lnTo>
                  <a:lnTo>
                    <a:pt x="40" y="96"/>
                  </a:lnTo>
                  <a:lnTo>
                    <a:pt x="438" y="96"/>
                  </a:lnTo>
                  <a:lnTo>
                    <a:pt x="438" y="96"/>
                  </a:lnTo>
                  <a:lnTo>
                    <a:pt x="444" y="98"/>
                  </a:lnTo>
                  <a:lnTo>
                    <a:pt x="446" y="100"/>
                  </a:lnTo>
                  <a:lnTo>
                    <a:pt x="450" y="102"/>
                  </a:lnTo>
                  <a:lnTo>
                    <a:pt x="450" y="106"/>
                  </a:lnTo>
                  <a:lnTo>
                    <a:pt x="450" y="106"/>
                  </a:lnTo>
                  <a:lnTo>
                    <a:pt x="450" y="110"/>
                  </a:lnTo>
                  <a:lnTo>
                    <a:pt x="446" y="114"/>
                  </a:lnTo>
                  <a:lnTo>
                    <a:pt x="18" y="738"/>
                  </a:lnTo>
                  <a:lnTo>
                    <a:pt x="18" y="738"/>
                  </a:lnTo>
                  <a:lnTo>
                    <a:pt x="10" y="752"/>
                  </a:lnTo>
                  <a:lnTo>
                    <a:pt x="4" y="772"/>
                  </a:lnTo>
                  <a:lnTo>
                    <a:pt x="0" y="790"/>
                  </a:lnTo>
                  <a:lnTo>
                    <a:pt x="0" y="806"/>
                  </a:lnTo>
                  <a:lnTo>
                    <a:pt x="0" y="806"/>
                  </a:lnTo>
                  <a:lnTo>
                    <a:pt x="0" y="822"/>
                  </a:lnTo>
                  <a:lnTo>
                    <a:pt x="2" y="836"/>
                  </a:lnTo>
                  <a:lnTo>
                    <a:pt x="6" y="848"/>
                  </a:lnTo>
                  <a:lnTo>
                    <a:pt x="10" y="858"/>
                  </a:lnTo>
                  <a:lnTo>
                    <a:pt x="16" y="866"/>
                  </a:lnTo>
                  <a:lnTo>
                    <a:pt x="24" y="874"/>
                  </a:lnTo>
                  <a:lnTo>
                    <a:pt x="34" y="878"/>
                  </a:lnTo>
                  <a:lnTo>
                    <a:pt x="46" y="882"/>
                  </a:lnTo>
                  <a:lnTo>
                    <a:pt x="550" y="1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458"/>
            <p:cNvSpPr>
              <a:spLocks/>
            </p:cNvSpPr>
            <p:nvPr userDrawn="1"/>
          </p:nvSpPr>
          <p:spPr bwMode="auto">
            <a:xfrm>
              <a:off x="5499100" y="3121025"/>
              <a:ext cx="692150" cy="155575"/>
            </a:xfrm>
            <a:custGeom>
              <a:avLst/>
              <a:gdLst>
                <a:gd name="T0" fmla="*/ 436 w 436"/>
                <a:gd name="T1" fmla="*/ 76 h 98"/>
                <a:gd name="T2" fmla="*/ 436 w 436"/>
                <a:gd name="T3" fmla="*/ 20 h 98"/>
                <a:gd name="T4" fmla="*/ 436 w 436"/>
                <a:gd name="T5" fmla="*/ 20 h 98"/>
                <a:gd name="T6" fmla="*/ 434 w 436"/>
                <a:gd name="T7" fmla="*/ 12 h 98"/>
                <a:gd name="T8" fmla="*/ 430 w 436"/>
                <a:gd name="T9" fmla="*/ 6 h 98"/>
                <a:gd name="T10" fmla="*/ 422 w 436"/>
                <a:gd name="T11" fmla="*/ 2 h 98"/>
                <a:gd name="T12" fmla="*/ 412 w 436"/>
                <a:gd name="T13" fmla="*/ 0 h 98"/>
                <a:gd name="T14" fmla="*/ 68 w 436"/>
                <a:gd name="T15" fmla="*/ 0 h 98"/>
                <a:gd name="T16" fmla="*/ 0 w 436"/>
                <a:gd name="T17" fmla="*/ 98 h 98"/>
                <a:gd name="T18" fmla="*/ 412 w 436"/>
                <a:gd name="T19" fmla="*/ 98 h 98"/>
                <a:gd name="T20" fmla="*/ 412 w 436"/>
                <a:gd name="T21" fmla="*/ 98 h 98"/>
                <a:gd name="T22" fmla="*/ 422 w 436"/>
                <a:gd name="T23" fmla="*/ 96 h 98"/>
                <a:gd name="T24" fmla="*/ 430 w 436"/>
                <a:gd name="T25" fmla="*/ 92 h 98"/>
                <a:gd name="T26" fmla="*/ 434 w 436"/>
                <a:gd name="T27" fmla="*/ 86 h 98"/>
                <a:gd name="T28" fmla="*/ 436 w 436"/>
                <a:gd name="T29" fmla="*/ 7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6" h="98">
                  <a:moveTo>
                    <a:pt x="436" y="76"/>
                  </a:moveTo>
                  <a:lnTo>
                    <a:pt x="436" y="20"/>
                  </a:lnTo>
                  <a:lnTo>
                    <a:pt x="436" y="20"/>
                  </a:lnTo>
                  <a:lnTo>
                    <a:pt x="434" y="12"/>
                  </a:lnTo>
                  <a:lnTo>
                    <a:pt x="430" y="6"/>
                  </a:lnTo>
                  <a:lnTo>
                    <a:pt x="422" y="2"/>
                  </a:lnTo>
                  <a:lnTo>
                    <a:pt x="412" y="0"/>
                  </a:lnTo>
                  <a:lnTo>
                    <a:pt x="68" y="0"/>
                  </a:lnTo>
                  <a:lnTo>
                    <a:pt x="0" y="98"/>
                  </a:lnTo>
                  <a:lnTo>
                    <a:pt x="412" y="98"/>
                  </a:lnTo>
                  <a:lnTo>
                    <a:pt x="412" y="98"/>
                  </a:lnTo>
                  <a:lnTo>
                    <a:pt x="422" y="96"/>
                  </a:lnTo>
                  <a:lnTo>
                    <a:pt x="430" y="92"/>
                  </a:lnTo>
                  <a:lnTo>
                    <a:pt x="434" y="86"/>
                  </a:lnTo>
                  <a:lnTo>
                    <a:pt x="436" y="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881548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452985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CBA4F-BB50-4A1B-ADFB-78E983677EE7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499740"/>
            <a:ext cx="8219256" cy="20166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/>
              <a:t>Fließtext groß: Calibri, 18pt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203325"/>
            <a:ext cx="8218488" cy="1296415"/>
          </a:xfr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</a:lstStyle>
          <a:p>
            <a:pPr lvl="0"/>
            <a:r>
              <a:rPr lang="de-DE" dirty="0"/>
              <a:t>Haupttitel: </a:t>
            </a:r>
          </a:p>
          <a:p>
            <a:pPr lvl="0"/>
            <a:r>
              <a:rPr lang="de-DE" dirty="0"/>
              <a:t>Calibri fett, 36pt</a:t>
            </a:r>
          </a:p>
        </p:txBody>
      </p:sp>
    </p:spTree>
    <p:extLst>
      <p:ext uri="{BB962C8B-B14F-4D97-AF65-F5344CB8AC3E}">
        <p14:creationId xmlns:p14="http://schemas.microsoft.com/office/powerpoint/2010/main" val="14846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21446908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33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Datumsplatzhalt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F9C63A-6CAA-479F-BC77-1897A2A07DB7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6" name="Foliennummernplatzhalt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218B747A-375D-48B6-9702-3446AF6C2B00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425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84538440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9" name="Objekt 8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33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058863"/>
            <a:ext cx="4038600" cy="3535760"/>
          </a:xfrm>
        </p:spPr>
        <p:txBody>
          <a:bodyPr/>
          <a:lstStyle>
            <a:lvl1pPr>
              <a:defRPr sz="1400"/>
            </a:lvl1pPr>
            <a:lvl2pPr marL="557213" indent="-214313">
              <a:buFont typeface="Wingdings" panose="05000000000000000000" pitchFamily="2" charset="2"/>
              <a:buChar char="§"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58863"/>
            <a:ext cx="4038600" cy="3535760"/>
          </a:xfrm>
        </p:spPr>
        <p:txBody>
          <a:bodyPr/>
          <a:lstStyle>
            <a:lvl1pPr>
              <a:defRPr sz="1400"/>
            </a:lvl1pPr>
            <a:lvl2pPr marL="557213" indent="-214313">
              <a:buFont typeface="Wingdings" panose="05000000000000000000" pitchFamily="2" charset="2"/>
              <a:buChar char="§"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Datums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A025E-070F-4B7A-BC1F-E2929F3CF39F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7" name="Foliennummernplatzhalt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1D9C39D1-26F6-4F0F-843B-2F284BE0192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180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2622755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2" y="1059582"/>
            <a:ext cx="4029075" cy="288305"/>
          </a:xfrm>
          <a:solidFill>
            <a:schemeClr val="tx1"/>
          </a:solidFill>
          <a:ln>
            <a:noFill/>
          </a:ln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9" y="1059582"/>
            <a:ext cx="4032448" cy="288305"/>
          </a:xfrm>
          <a:solidFill>
            <a:schemeClr val="tx1"/>
          </a:solidFill>
          <a:ln>
            <a:noFill/>
          </a:ln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umsplatzhalt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FF056A-74EC-4D9F-8B39-8B4AC6BAD6E3}" type="datetime1">
              <a:rPr lang="de-DE" smtClean="0"/>
              <a:t>10.01.2024</a:t>
            </a:fld>
            <a:endParaRPr lang="de-DE"/>
          </a:p>
        </p:txBody>
      </p:sp>
      <p:sp>
        <p:nvSpPr>
          <p:cNvPr id="9" name="Foliennummern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9B01749E-1F44-4858-9462-8D967626B76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468312" y="1347888"/>
            <a:ext cx="4029075" cy="324633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4644008" y="1347888"/>
            <a:ext cx="4032449" cy="324633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104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Text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465851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6041368" y="1341538"/>
            <a:ext cx="2632934" cy="3246338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6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3248506" y="1347888"/>
            <a:ext cx="2632934" cy="3246338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468312" y="1347888"/>
            <a:ext cx="2621821" cy="3246338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7" name="Datumsplatzhalt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9189AF-679F-440D-AFAB-F339C88CC210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9" name="Foliennummern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9B01749E-1F44-4858-9462-8D967626B76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idx="1"/>
          </p:nvPr>
        </p:nvSpPr>
        <p:spPr>
          <a:xfrm>
            <a:off x="468313" y="1059582"/>
            <a:ext cx="2621822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248507" y="1059582"/>
            <a:ext cx="2633970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6040850" y="1059582"/>
            <a:ext cx="2633970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184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Textbox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41650836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7" name="Textplatzhalter 13"/>
          <p:cNvSpPr>
            <a:spLocks noGrp="1"/>
          </p:cNvSpPr>
          <p:nvPr>
            <p:ph type="body" sz="quarter" idx="18"/>
          </p:nvPr>
        </p:nvSpPr>
        <p:spPr>
          <a:xfrm>
            <a:off x="2553285" y="1347887"/>
            <a:ext cx="1944000" cy="3241525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1pPr>
              <a:defRPr sz="1200"/>
            </a:lvl1pPr>
            <a:lvl2pPr marL="557213" indent="-214313">
              <a:buFont typeface="Wingdings" panose="05000000000000000000" pitchFamily="2" charset="2"/>
              <a:buChar char="§"/>
              <a:defRPr sz="1200"/>
            </a:lvl2pPr>
            <a:lvl3pPr>
              <a:defRPr sz="12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68312" y="1347887"/>
            <a:ext cx="1932887" cy="3241525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1pPr>
              <a:defRPr sz="1200"/>
            </a:lvl1pPr>
            <a:lvl2pPr marL="557213" indent="-214313">
              <a:buFont typeface="Wingdings" panose="05000000000000000000" pitchFamily="2" charset="2"/>
              <a:buChar char="§"/>
              <a:defRPr sz="1200"/>
            </a:lvl2pPr>
            <a:lvl3pPr>
              <a:defRPr sz="12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Datumsplatzhalt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C16B1B-ADFE-4E3B-A03F-5F7191055960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9" name="Foliennummern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9B01749E-1F44-4858-9462-8D967626B76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idx="1"/>
          </p:nvPr>
        </p:nvSpPr>
        <p:spPr>
          <a:xfrm>
            <a:off x="468312" y="1059582"/>
            <a:ext cx="1932887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1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553285" y="1059582"/>
            <a:ext cx="1944000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4639001" y="1059582"/>
            <a:ext cx="1944000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6729901" y="1059582"/>
            <a:ext cx="1944000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8" name="Textplatzhalter 13"/>
          <p:cNvSpPr>
            <a:spLocks noGrp="1"/>
          </p:cNvSpPr>
          <p:nvPr>
            <p:ph type="body" sz="quarter" idx="19"/>
          </p:nvPr>
        </p:nvSpPr>
        <p:spPr>
          <a:xfrm>
            <a:off x="4639001" y="1347887"/>
            <a:ext cx="1944000" cy="3241525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1pPr>
              <a:defRPr sz="1200"/>
            </a:lvl1pPr>
            <a:lvl2pPr marL="557213" indent="-214313">
              <a:buFont typeface="Wingdings" panose="05000000000000000000" pitchFamily="2" charset="2"/>
              <a:buChar char="§"/>
              <a:defRPr sz="1200"/>
            </a:lvl2pPr>
            <a:lvl3pPr>
              <a:defRPr sz="12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9" name="Textplatzhalter 13"/>
          <p:cNvSpPr>
            <a:spLocks noGrp="1"/>
          </p:cNvSpPr>
          <p:nvPr>
            <p:ph type="body" sz="quarter" idx="20"/>
          </p:nvPr>
        </p:nvSpPr>
        <p:spPr>
          <a:xfrm>
            <a:off x="6729901" y="1347887"/>
            <a:ext cx="1944000" cy="3241525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1pPr>
              <a:defRPr sz="1200"/>
            </a:lvl1pPr>
            <a:lvl2pPr marL="557213" indent="-214313">
              <a:buFont typeface="Wingdings" panose="05000000000000000000" pitchFamily="2" charset="2"/>
              <a:buChar char="§"/>
              <a:defRPr sz="1200"/>
            </a:lvl2pPr>
            <a:lvl3pPr>
              <a:defRPr sz="1200"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56477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Textboxe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24569562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6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468312" y="1356577"/>
            <a:ext cx="4027927" cy="1423213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2" y="1067652"/>
            <a:ext cx="4027927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173" y="1067652"/>
            <a:ext cx="4029515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umsplatzhalt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B04E0-DD99-468D-A0EE-0C3E51C14D4F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9" name="Foliennummern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Seite </a:t>
            </a:r>
            <a:fld id="{9B01749E-1F44-4858-9462-8D967626B76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3"/>
          </p:nvPr>
        </p:nvSpPr>
        <p:spPr>
          <a:xfrm>
            <a:off x="468312" y="2875835"/>
            <a:ext cx="4027927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4646173" y="2875835"/>
            <a:ext cx="4029515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18"/>
          </p:nvPr>
        </p:nvSpPr>
        <p:spPr>
          <a:xfrm>
            <a:off x="4647760" y="1356577"/>
            <a:ext cx="4027928" cy="1423213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8" name="Textplatzhalter 13"/>
          <p:cNvSpPr>
            <a:spLocks noGrp="1"/>
          </p:cNvSpPr>
          <p:nvPr>
            <p:ph type="body" sz="quarter" idx="19"/>
          </p:nvPr>
        </p:nvSpPr>
        <p:spPr>
          <a:xfrm>
            <a:off x="468312" y="3164661"/>
            <a:ext cx="4027927" cy="1423213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9" name="Textplatzhalter 13"/>
          <p:cNvSpPr>
            <a:spLocks noGrp="1"/>
          </p:cNvSpPr>
          <p:nvPr>
            <p:ph type="body" sz="quarter" idx="20"/>
          </p:nvPr>
        </p:nvSpPr>
        <p:spPr>
          <a:xfrm>
            <a:off x="4647760" y="3164661"/>
            <a:ext cx="4027928" cy="1423213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4139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370724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4" name="Inhaltsplatzhalter 13"/>
          <p:cNvSpPr>
            <a:spLocks noGrp="1"/>
          </p:cNvSpPr>
          <p:nvPr>
            <p:ph sz="quarter" idx="15"/>
          </p:nvPr>
        </p:nvSpPr>
        <p:spPr>
          <a:xfrm>
            <a:off x="468312" y="1059582"/>
            <a:ext cx="5435959" cy="3528293"/>
          </a:xfrm>
        </p:spPr>
        <p:txBody>
          <a:bodyPr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06FA-E320-48A2-977A-9BBEDC43EE9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51912" y="1059582"/>
            <a:ext cx="2623775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6051912" y="1348507"/>
            <a:ext cx="2623775" cy="323936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71344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Bild und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901172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12" name="Objek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hteck 10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7645" y="1059581"/>
            <a:ext cx="2541796" cy="35282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B56F-E14E-4036-83A8-A84E350267D6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reeform 42">
            <a:extLst>
              <a:ext uri="{FF2B5EF4-FFF2-40B4-BE49-F238E27FC236}">
                <a16:creationId xmlns:a16="http://schemas.microsoft.com/office/drawing/2014/main" id="{5471982F-95D6-4953-BE36-1A9006070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477645" y="1059578"/>
            <a:ext cx="1764198" cy="3528396"/>
          </a:xfrm>
          <a:custGeom>
            <a:avLst/>
            <a:gdLst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0 w 2743200"/>
              <a:gd name="connsiteY8" fmla="*/ 130767 h 5041536"/>
              <a:gd name="connsiteX9" fmla="*/ 0 w 2743200"/>
              <a:gd name="connsiteY9" fmla="*/ 11232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0 w 2743200"/>
              <a:gd name="connsiteY8" fmla="*/ 130767 h 5041536"/>
              <a:gd name="connsiteX9" fmla="*/ 222432 w 2743200"/>
              <a:gd name="connsiteY9" fmla="*/ 0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0 w 2743200"/>
              <a:gd name="connsiteY4" fmla="*/ 4910769 h 5041536"/>
              <a:gd name="connsiteX5" fmla="*/ 222432 w 2743200"/>
              <a:gd name="connsiteY5" fmla="*/ 4922001 h 5041536"/>
              <a:gd name="connsiteX6" fmla="*/ 2623665 w 2743200"/>
              <a:gd name="connsiteY6" fmla="*/ 2520768 h 5041536"/>
              <a:gd name="connsiteX7" fmla="*/ 222432 w 2743200"/>
              <a:gd name="connsiteY7" fmla="*/ 119535 h 5041536"/>
              <a:gd name="connsiteX8" fmla="*/ 222432 w 2743200"/>
              <a:gd name="connsiteY8" fmla="*/ 0 h 5041536"/>
              <a:gd name="connsiteX0" fmla="*/ 222432 w 2743200"/>
              <a:gd name="connsiteY0" fmla="*/ 0 h 5041536"/>
              <a:gd name="connsiteX1" fmla="*/ 2743200 w 2743200"/>
              <a:gd name="connsiteY1" fmla="*/ 2520768 h 5041536"/>
              <a:gd name="connsiteX2" fmla="*/ 222432 w 2743200"/>
              <a:gd name="connsiteY2" fmla="*/ 5041536 h 5041536"/>
              <a:gd name="connsiteX3" fmla="*/ 0 w 2743200"/>
              <a:gd name="connsiteY3" fmla="*/ 5030304 h 5041536"/>
              <a:gd name="connsiteX4" fmla="*/ 222432 w 2743200"/>
              <a:gd name="connsiteY4" fmla="*/ 4922001 h 5041536"/>
              <a:gd name="connsiteX5" fmla="*/ 2623665 w 2743200"/>
              <a:gd name="connsiteY5" fmla="*/ 2520768 h 5041536"/>
              <a:gd name="connsiteX6" fmla="*/ 222432 w 2743200"/>
              <a:gd name="connsiteY6" fmla="*/ 119535 h 5041536"/>
              <a:gd name="connsiteX7" fmla="*/ 222432 w 2743200"/>
              <a:gd name="connsiteY7" fmla="*/ 0 h 5041536"/>
              <a:gd name="connsiteX0" fmla="*/ 0 w 2520768"/>
              <a:gd name="connsiteY0" fmla="*/ 0 h 5041536"/>
              <a:gd name="connsiteX1" fmla="*/ 2520768 w 2520768"/>
              <a:gd name="connsiteY1" fmla="*/ 2520768 h 5041536"/>
              <a:gd name="connsiteX2" fmla="*/ 0 w 2520768"/>
              <a:gd name="connsiteY2" fmla="*/ 5041536 h 5041536"/>
              <a:gd name="connsiteX3" fmla="*/ 0 w 2520768"/>
              <a:gd name="connsiteY3" fmla="*/ 4922001 h 5041536"/>
              <a:gd name="connsiteX4" fmla="*/ 2401233 w 2520768"/>
              <a:gd name="connsiteY4" fmla="*/ 2520768 h 5041536"/>
              <a:gd name="connsiteX5" fmla="*/ 0 w 2520768"/>
              <a:gd name="connsiteY5" fmla="*/ 119535 h 5041536"/>
              <a:gd name="connsiteX6" fmla="*/ 0 w 2520768"/>
              <a:gd name="connsiteY6" fmla="*/ 0 h 504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0768" h="5041536">
                <a:moveTo>
                  <a:pt x="0" y="0"/>
                </a:moveTo>
                <a:cubicBezTo>
                  <a:pt x="1392182" y="0"/>
                  <a:pt x="2520768" y="1128586"/>
                  <a:pt x="2520768" y="2520768"/>
                </a:cubicBezTo>
                <a:cubicBezTo>
                  <a:pt x="2520768" y="3912950"/>
                  <a:pt x="1392182" y="5041536"/>
                  <a:pt x="0" y="5041536"/>
                </a:cubicBezTo>
                <a:lnTo>
                  <a:pt x="0" y="4922001"/>
                </a:lnTo>
                <a:cubicBezTo>
                  <a:pt x="1326164" y="4922001"/>
                  <a:pt x="2401233" y="3846932"/>
                  <a:pt x="2401233" y="2520768"/>
                </a:cubicBezTo>
                <a:cubicBezTo>
                  <a:pt x="2401233" y="1194604"/>
                  <a:pt x="1326164" y="119535"/>
                  <a:pt x="0" y="11953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55978" tIns="55978" rIns="55978" bIns="55978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685122" rtl="0" fontAlgn="base" latinLnBrk="0" hangingPunct="1">
              <a:lnSpc>
                <a:spcPts val="1014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de-DE" sz="1200" b="1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Arial Unicode MS"/>
              <a:cs typeface="Arial Unicode MS"/>
            </a:endParaRPr>
          </a:p>
        </p:txBody>
      </p:sp>
      <p:sp>
        <p:nvSpPr>
          <p:cNvPr id="7" name="Bildplatzhalter 16"/>
          <p:cNvSpPr>
            <a:spLocks noGrp="1"/>
          </p:cNvSpPr>
          <p:nvPr>
            <p:ph type="pic" sz="quarter" idx="13"/>
          </p:nvPr>
        </p:nvSpPr>
        <p:spPr>
          <a:xfrm>
            <a:off x="472092" y="1223278"/>
            <a:ext cx="1606911" cy="3213818"/>
          </a:xfrm>
          <a:custGeom>
            <a:avLst/>
            <a:gdLst>
              <a:gd name="connsiteX0" fmla="*/ 0 w 3082799"/>
              <a:gd name="connsiteY0" fmla="*/ 0 h 3082796"/>
              <a:gd name="connsiteX1" fmla="*/ 1541400 w 3082799"/>
              <a:gd name="connsiteY1" fmla="*/ 0 h 3082796"/>
              <a:gd name="connsiteX2" fmla="*/ 3082800 w 3082799"/>
              <a:gd name="connsiteY2" fmla="*/ 1541398 h 3082796"/>
              <a:gd name="connsiteX3" fmla="*/ 1541400 w 3082799"/>
              <a:gd name="connsiteY3" fmla="*/ 3082796 h 3082796"/>
              <a:gd name="connsiteX4" fmla="*/ 0 w 3082799"/>
              <a:gd name="connsiteY4" fmla="*/ 3082796 h 3082796"/>
              <a:gd name="connsiteX5" fmla="*/ 0 w 3082799"/>
              <a:gd name="connsiteY5" fmla="*/ 0 h 3082796"/>
              <a:gd name="connsiteX0" fmla="*/ 0 w 3082800"/>
              <a:gd name="connsiteY0" fmla="*/ 3082796 h 3082796"/>
              <a:gd name="connsiteX1" fmla="*/ 1541400 w 3082800"/>
              <a:gd name="connsiteY1" fmla="*/ 0 h 3082796"/>
              <a:gd name="connsiteX2" fmla="*/ 3082800 w 3082800"/>
              <a:gd name="connsiteY2" fmla="*/ 1541398 h 3082796"/>
              <a:gd name="connsiteX3" fmla="*/ 1541400 w 3082800"/>
              <a:gd name="connsiteY3" fmla="*/ 3082796 h 3082796"/>
              <a:gd name="connsiteX4" fmla="*/ 0 w 3082800"/>
              <a:gd name="connsiteY4" fmla="*/ 3082796 h 3082796"/>
              <a:gd name="connsiteX0" fmla="*/ 0 w 1541400"/>
              <a:gd name="connsiteY0" fmla="*/ 3082796 h 3082796"/>
              <a:gd name="connsiteX1" fmla="*/ 0 w 1541400"/>
              <a:gd name="connsiteY1" fmla="*/ 0 h 3082796"/>
              <a:gd name="connsiteX2" fmla="*/ 1541400 w 1541400"/>
              <a:gd name="connsiteY2" fmla="*/ 1541398 h 3082796"/>
              <a:gd name="connsiteX3" fmla="*/ 0 w 1541400"/>
              <a:gd name="connsiteY3" fmla="*/ 3082796 h 3082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1400" h="3082796">
                <a:moveTo>
                  <a:pt x="0" y="3082796"/>
                </a:moveTo>
                <a:lnTo>
                  <a:pt x="0" y="0"/>
                </a:lnTo>
                <a:cubicBezTo>
                  <a:pt x="851292" y="0"/>
                  <a:pt x="1541400" y="690107"/>
                  <a:pt x="1541400" y="1541398"/>
                </a:cubicBezTo>
                <a:cubicBezTo>
                  <a:pt x="1541400" y="2392689"/>
                  <a:pt x="851292" y="3082796"/>
                  <a:pt x="0" y="308279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2411761" y="1058863"/>
            <a:ext cx="3483725" cy="3529012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 anchor="ctr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35118" y="1058863"/>
            <a:ext cx="2645433" cy="288305"/>
          </a:xfrm>
          <a:solidFill>
            <a:schemeClr val="tx1"/>
          </a:solidFill>
        </p:spPr>
        <p:txBody>
          <a:bodyPr lIns="90000" tIns="46800" rIns="90000" bIns="46800" anchor="ctr"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6041368" y="1347168"/>
            <a:ext cx="2632934" cy="3240707"/>
          </a:xfrm>
          <a:solidFill>
            <a:schemeClr val="bg1">
              <a:lumMod val="95000"/>
            </a:schemeClr>
          </a:solidFill>
        </p:spPr>
        <p:txBody>
          <a:bodyPr lIns="90000" tIns="46800" rIns="90000" bIns="46800"/>
          <a:lstStyle>
            <a:lvl2pPr marL="557213" indent="-214313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40851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tags" Target="../tags/tag2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tags" Target="../tags/tag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804886094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20" imgW="395" imgH="396" progId="TCLayout.ActiveDocument.1">
                  <p:embed/>
                </p:oleObj>
              </mc:Choice>
              <mc:Fallback>
                <p:oleObj name="think-cell Folie" r:id="rId20" imgW="395" imgH="39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2" y="19548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2" y="1058863"/>
            <a:ext cx="8207375" cy="354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28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fld id="{25F07E6E-37A2-462F-8B87-4CFA3587106A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30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5" name="Gruppieren 24" descr="BRZ"/>
          <p:cNvGrpSpPr/>
          <p:nvPr userDrawn="1"/>
        </p:nvGrpSpPr>
        <p:grpSpPr>
          <a:xfrm>
            <a:off x="8018736" y="279658"/>
            <a:ext cx="671044" cy="297365"/>
            <a:chOff x="2952750" y="1854200"/>
            <a:chExt cx="3238500" cy="1435100"/>
          </a:xfrm>
        </p:grpSpPr>
        <p:sp>
          <p:nvSpPr>
            <p:cNvPr id="26" name="AutoShape 451"/>
            <p:cNvSpPr>
              <a:spLocks noChangeAspect="1" noChangeArrowheads="1" noTextEdit="1"/>
            </p:cNvSpPr>
            <p:nvPr userDrawn="1"/>
          </p:nvSpPr>
          <p:spPr bwMode="auto">
            <a:xfrm>
              <a:off x="2952750" y="1854200"/>
              <a:ext cx="3238500" cy="143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453"/>
            <p:cNvSpPr>
              <a:spLocks noEditPoints="1"/>
            </p:cNvSpPr>
            <p:nvPr userDrawn="1"/>
          </p:nvSpPr>
          <p:spPr bwMode="auto">
            <a:xfrm>
              <a:off x="2952750" y="1854200"/>
              <a:ext cx="3238500" cy="1435100"/>
            </a:xfrm>
            <a:custGeom>
              <a:avLst/>
              <a:gdLst>
                <a:gd name="T0" fmla="*/ 228 w 2040"/>
                <a:gd name="T1" fmla="*/ 92 h 904"/>
                <a:gd name="T2" fmla="*/ 404 w 2040"/>
                <a:gd name="T3" fmla="*/ 118 h 904"/>
                <a:gd name="T4" fmla="*/ 466 w 2040"/>
                <a:gd name="T5" fmla="*/ 192 h 904"/>
                <a:gd name="T6" fmla="*/ 466 w 2040"/>
                <a:gd name="T7" fmla="*/ 291 h 904"/>
                <a:gd name="T8" fmla="*/ 424 w 2040"/>
                <a:gd name="T9" fmla="*/ 357 h 904"/>
                <a:gd name="T10" fmla="*/ 320 w 2040"/>
                <a:gd name="T11" fmla="*/ 391 h 904"/>
                <a:gd name="T12" fmla="*/ 584 w 2040"/>
                <a:gd name="T13" fmla="*/ 611 h 904"/>
                <a:gd name="T14" fmla="*/ 548 w 2040"/>
                <a:gd name="T15" fmla="*/ 509 h 904"/>
                <a:gd name="T16" fmla="*/ 448 w 2040"/>
                <a:gd name="T17" fmla="*/ 539 h 904"/>
                <a:gd name="T18" fmla="*/ 476 w 2040"/>
                <a:gd name="T19" fmla="*/ 651 h 904"/>
                <a:gd name="T20" fmla="*/ 450 w 2040"/>
                <a:gd name="T21" fmla="*/ 746 h 904"/>
                <a:gd name="T22" fmla="*/ 356 w 2040"/>
                <a:gd name="T23" fmla="*/ 800 h 904"/>
                <a:gd name="T24" fmla="*/ 172 w 2040"/>
                <a:gd name="T25" fmla="*/ 810 h 904"/>
                <a:gd name="T26" fmla="*/ 320 w 2040"/>
                <a:gd name="T27" fmla="*/ 477 h 904"/>
                <a:gd name="T28" fmla="*/ 328 w 2040"/>
                <a:gd name="T29" fmla="*/ 477 h 904"/>
                <a:gd name="T30" fmla="*/ 490 w 2040"/>
                <a:gd name="T31" fmla="*/ 423 h 904"/>
                <a:gd name="T32" fmla="*/ 546 w 2040"/>
                <a:gd name="T33" fmla="*/ 365 h 904"/>
                <a:gd name="T34" fmla="*/ 562 w 2040"/>
                <a:gd name="T35" fmla="*/ 339 h 904"/>
                <a:gd name="T36" fmla="*/ 580 w 2040"/>
                <a:gd name="T37" fmla="*/ 229 h 904"/>
                <a:gd name="T38" fmla="*/ 550 w 2040"/>
                <a:gd name="T39" fmla="*/ 118 h 904"/>
                <a:gd name="T40" fmla="*/ 422 w 2040"/>
                <a:gd name="T41" fmla="*/ 24 h 904"/>
                <a:gd name="T42" fmla="*/ 228 w 2040"/>
                <a:gd name="T43" fmla="*/ 0 h 904"/>
                <a:gd name="T44" fmla="*/ 74 w 2040"/>
                <a:gd name="T45" fmla="*/ 6 h 904"/>
                <a:gd name="T46" fmla="*/ 10 w 2040"/>
                <a:gd name="T47" fmla="*/ 22 h 904"/>
                <a:gd name="T48" fmla="*/ 0 w 2040"/>
                <a:gd name="T49" fmla="*/ 850 h 904"/>
                <a:gd name="T50" fmla="*/ 22 w 2040"/>
                <a:gd name="T51" fmla="*/ 890 h 904"/>
                <a:gd name="T52" fmla="*/ 234 w 2040"/>
                <a:gd name="T53" fmla="*/ 904 h 904"/>
                <a:gd name="T54" fmla="*/ 398 w 2040"/>
                <a:gd name="T55" fmla="*/ 886 h 904"/>
                <a:gd name="T56" fmla="*/ 540 w 2040"/>
                <a:gd name="T57" fmla="*/ 798 h 904"/>
                <a:gd name="T58" fmla="*/ 1344 w 2040"/>
                <a:gd name="T59" fmla="*/ 880 h 904"/>
                <a:gd name="T60" fmla="*/ 1050 w 2040"/>
                <a:gd name="T61" fmla="*/ 427 h 904"/>
                <a:gd name="T62" fmla="*/ 844 w 2040"/>
                <a:gd name="T63" fmla="*/ 102 h 904"/>
                <a:gd name="T64" fmla="*/ 1052 w 2040"/>
                <a:gd name="T65" fmla="*/ 102 h 904"/>
                <a:gd name="T66" fmla="*/ 1158 w 2040"/>
                <a:gd name="T67" fmla="*/ 142 h 904"/>
                <a:gd name="T68" fmla="*/ 1202 w 2040"/>
                <a:gd name="T69" fmla="*/ 235 h 904"/>
                <a:gd name="T70" fmla="*/ 1196 w 2040"/>
                <a:gd name="T71" fmla="*/ 323 h 904"/>
                <a:gd name="T72" fmla="*/ 1204 w 2040"/>
                <a:gd name="T73" fmla="*/ 471 h 904"/>
                <a:gd name="T74" fmla="*/ 1294 w 2040"/>
                <a:gd name="T75" fmla="*/ 363 h 904"/>
                <a:gd name="T76" fmla="*/ 1308 w 2040"/>
                <a:gd name="T77" fmla="*/ 222 h 904"/>
                <a:gd name="T78" fmla="*/ 1236 w 2040"/>
                <a:gd name="T79" fmla="*/ 72 h 904"/>
                <a:gd name="T80" fmla="*/ 1076 w 2040"/>
                <a:gd name="T81" fmla="*/ 6 h 904"/>
                <a:gd name="T82" fmla="*/ 810 w 2040"/>
                <a:gd name="T83" fmla="*/ 6 h 904"/>
                <a:gd name="T84" fmla="*/ 736 w 2040"/>
                <a:gd name="T85" fmla="*/ 36 h 904"/>
                <a:gd name="T86" fmla="*/ 756 w 2040"/>
                <a:gd name="T87" fmla="*/ 896 h 904"/>
                <a:gd name="T88" fmla="*/ 844 w 2040"/>
                <a:gd name="T89" fmla="*/ 872 h 904"/>
                <a:gd name="T90" fmla="*/ 1006 w 2040"/>
                <a:gd name="T91" fmla="*/ 525 h 904"/>
                <a:gd name="T92" fmla="*/ 1252 w 2040"/>
                <a:gd name="T93" fmla="*/ 896 h 904"/>
                <a:gd name="T94" fmla="*/ 1344 w 2040"/>
                <a:gd name="T95" fmla="*/ 880 h 904"/>
                <a:gd name="T96" fmla="*/ 2024 w 2040"/>
                <a:gd name="T97" fmla="*/ 88 h 904"/>
                <a:gd name="T98" fmla="*/ 1984 w 2040"/>
                <a:gd name="T99" fmla="*/ 16 h 904"/>
                <a:gd name="T100" fmla="*/ 1488 w 2040"/>
                <a:gd name="T101" fmla="*/ 10 h 904"/>
                <a:gd name="T102" fmla="*/ 1474 w 2040"/>
                <a:gd name="T103" fmla="*/ 94 h 904"/>
                <a:gd name="T104" fmla="*/ 1900 w 2040"/>
                <a:gd name="T105" fmla="*/ 106 h 904"/>
                <a:gd name="T106" fmla="*/ 1902 w 2040"/>
                <a:gd name="T107" fmla="*/ 122 h 904"/>
                <a:gd name="T108" fmla="*/ 1456 w 2040"/>
                <a:gd name="T109" fmla="*/ 814 h 904"/>
                <a:gd name="T110" fmla="*/ 1472 w 2040"/>
                <a:gd name="T111" fmla="*/ 874 h 904"/>
                <a:gd name="T112" fmla="*/ 2040 w 2040"/>
                <a:gd name="T113" fmla="*/ 818 h 904"/>
                <a:gd name="T114" fmla="*/ 1672 w 2040"/>
                <a:gd name="T115" fmla="*/ 798 h 904"/>
                <a:gd name="T116" fmla="*/ 2038 w 2040"/>
                <a:gd name="T117" fmla="*/ 884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40" h="904">
                  <a:moveTo>
                    <a:pt x="110" y="391"/>
                  </a:moveTo>
                  <a:lnTo>
                    <a:pt x="110" y="96"/>
                  </a:lnTo>
                  <a:lnTo>
                    <a:pt x="110" y="96"/>
                  </a:lnTo>
                  <a:lnTo>
                    <a:pt x="166" y="94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80" y="94"/>
                  </a:lnTo>
                  <a:lnTo>
                    <a:pt x="328" y="98"/>
                  </a:lnTo>
                  <a:lnTo>
                    <a:pt x="350" y="100"/>
                  </a:lnTo>
                  <a:lnTo>
                    <a:pt x="370" y="106"/>
                  </a:lnTo>
                  <a:lnTo>
                    <a:pt x="388" y="112"/>
                  </a:lnTo>
                  <a:lnTo>
                    <a:pt x="404" y="118"/>
                  </a:lnTo>
                  <a:lnTo>
                    <a:pt x="420" y="126"/>
                  </a:lnTo>
                  <a:lnTo>
                    <a:pt x="432" y="136"/>
                  </a:lnTo>
                  <a:lnTo>
                    <a:pt x="444" y="148"/>
                  </a:lnTo>
                  <a:lnTo>
                    <a:pt x="454" y="160"/>
                  </a:lnTo>
                  <a:lnTo>
                    <a:pt x="460" y="176"/>
                  </a:lnTo>
                  <a:lnTo>
                    <a:pt x="466" y="192"/>
                  </a:lnTo>
                  <a:lnTo>
                    <a:pt x="470" y="210"/>
                  </a:lnTo>
                  <a:lnTo>
                    <a:pt x="470" y="229"/>
                  </a:lnTo>
                  <a:lnTo>
                    <a:pt x="470" y="249"/>
                  </a:lnTo>
                  <a:lnTo>
                    <a:pt x="470" y="249"/>
                  </a:lnTo>
                  <a:lnTo>
                    <a:pt x="468" y="277"/>
                  </a:lnTo>
                  <a:lnTo>
                    <a:pt x="466" y="291"/>
                  </a:lnTo>
                  <a:lnTo>
                    <a:pt x="462" y="303"/>
                  </a:lnTo>
                  <a:lnTo>
                    <a:pt x="458" y="315"/>
                  </a:lnTo>
                  <a:lnTo>
                    <a:pt x="452" y="327"/>
                  </a:lnTo>
                  <a:lnTo>
                    <a:pt x="444" y="339"/>
                  </a:lnTo>
                  <a:lnTo>
                    <a:pt x="434" y="349"/>
                  </a:lnTo>
                  <a:lnTo>
                    <a:pt x="424" y="357"/>
                  </a:lnTo>
                  <a:lnTo>
                    <a:pt x="412" y="367"/>
                  </a:lnTo>
                  <a:lnTo>
                    <a:pt x="396" y="373"/>
                  </a:lnTo>
                  <a:lnTo>
                    <a:pt x="380" y="379"/>
                  </a:lnTo>
                  <a:lnTo>
                    <a:pt x="362" y="385"/>
                  </a:lnTo>
                  <a:lnTo>
                    <a:pt x="342" y="389"/>
                  </a:lnTo>
                  <a:lnTo>
                    <a:pt x="320" y="391"/>
                  </a:lnTo>
                  <a:lnTo>
                    <a:pt x="294" y="391"/>
                  </a:lnTo>
                  <a:lnTo>
                    <a:pt x="110" y="391"/>
                  </a:lnTo>
                  <a:close/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  <a:close/>
                  <a:moveTo>
                    <a:pt x="1344" y="880"/>
                  </a:moveTo>
                  <a:lnTo>
                    <a:pt x="1344" y="880"/>
                  </a:lnTo>
                  <a:lnTo>
                    <a:pt x="1344" y="876"/>
                  </a:lnTo>
                  <a:lnTo>
                    <a:pt x="1340" y="870"/>
                  </a:lnTo>
                  <a:lnTo>
                    <a:pt x="1072" y="423"/>
                  </a:lnTo>
                  <a:lnTo>
                    <a:pt x="1072" y="423"/>
                  </a:lnTo>
                  <a:lnTo>
                    <a:pt x="1050" y="427"/>
                  </a:lnTo>
                  <a:lnTo>
                    <a:pt x="1028" y="429"/>
                  </a:lnTo>
                  <a:lnTo>
                    <a:pt x="976" y="431"/>
                  </a:lnTo>
                  <a:lnTo>
                    <a:pt x="976" y="431"/>
                  </a:lnTo>
                  <a:lnTo>
                    <a:pt x="844" y="429"/>
                  </a:lnTo>
                  <a:lnTo>
                    <a:pt x="844" y="102"/>
                  </a:lnTo>
                  <a:lnTo>
                    <a:pt x="844" y="102"/>
                  </a:lnTo>
                  <a:lnTo>
                    <a:pt x="870" y="100"/>
                  </a:lnTo>
                  <a:lnTo>
                    <a:pt x="906" y="98"/>
                  </a:lnTo>
                  <a:lnTo>
                    <a:pt x="976" y="98"/>
                  </a:lnTo>
                  <a:lnTo>
                    <a:pt x="976" y="98"/>
                  </a:lnTo>
                  <a:lnTo>
                    <a:pt x="1028" y="100"/>
                  </a:lnTo>
                  <a:lnTo>
                    <a:pt x="1052" y="102"/>
                  </a:lnTo>
                  <a:lnTo>
                    <a:pt x="1074" y="106"/>
                  </a:lnTo>
                  <a:lnTo>
                    <a:pt x="1094" y="110"/>
                  </a:lnTo>
                  <a:lnTo>
                    <a:pt x="1112" y="116"/>
                  </a:lnTo>
                  <a:lnTo>
                    <a:pt x="1130" y="124"/>
                  </a:lnTo>
                  <a:lnTo>
                    <a:pt x="1146" y="132"/>
                  </a:lnTo>
                  <a:lnTo>
                    <a:pt x="1158" y="142"/>
                  </a:lnTo>
                  <a:lnTo>
                    <a:pt x="1170" y="154"/>
                  </a:lnTo>
                  <a:lnTo>
                    <a:pt x="1180" y="168"/>
                  </a:lnTo>
                  <a:lnTo>
                    <a:pt x="1188" y="182"/>
                  </a:lnTo>
                  <a:lnTo>
                    <a:pt x="1194" y="198"/>
                  </a:lnTo>
                  <a:lnTo>
                    <a:pt x="1200" y="216"/>
                  </a:lnTo>
                  <a:lnTo>
                    <a:pt x="1202" y="235"/>
                  </a:lnTo>
                  <a:lnTo>
                    <a:pt x="1202" y="257"/>
                  </a:lnTo>
                  <a:lnTo>
                    <a:pt x="1202" y="265"/>
                  </a:lnTo>
                  <a:lnTo>
                    <a:pt x="1202" y="265"/>
                  </a:lnTo>
                  <a:lnTo>
                    <a:pt x="1202" y="285"/>
                  </a:lnTo>
                  <a:lnTo>
                    <a:pt x="1200" y="305"/>
                  </a:lnTo>
                  <a:lnTo>
                    <a:pt x="1196" y="323"/>
                  </a:lnTo>
                  <a:lnTo>
                    <a:pt x="1190" y="339"/>
                  </a:lnTo>
                  <a:lnTo>
                    <a:pt x="1184" y="353"/>
                  </a:lnTo>
                  <a:lnTo>
                    <a:pt x="1176" y="367"/>
                  </a:lnTo>
                  <a:lnTo>
                    <a:pt x="1166" y="379"/>
                  </a:lnTo>
                  <a:lnTo>
                    <a:pt x="1154" y="389"/>
                  </a:lnTo>
                  <a:lnTo>
                    <a:pt x="1204" y="471"/>
                  </a:lnTo>
                  <a:lnTo>
                    <a:pt x="1204" y="471"/>
                  </a:lnTo>
                  <a:lnTo>
                    <a:pt x="1228" y="455"/>
                  </a:lnTo>
                  <a:lnTo>
                    <a:pt x="1248" y="435"/>
                  </a:lnTo>
                  <a:lnTo>
                    <a:pt x="1266" y="413"/>
                  </a:lnTo>
                  <a:lnTo>
                    <a:pt x="1282" y="389"/>
                  </a:lnTo>
                  <a:lnTo>
                    <a:pt x="1294" y="363"/>
                  </a:lnTo>
                  <a:lnTo>
                    <a:pt x="1304" y="333"/>
                  </a:lnTo>
                  <a:lnTo>
                    <a:pt x="1308" y="299"/>
                  </a:lnTo>
                  <a:lnTo>
                    <a:pt x="1310" y="265"/>
                  </a:lnTo>
                  <a:lnTo>
                    <a:pt x="1310" y="257"/>
                  </a:lnTo>
                  <a:lnTo>
                    <a:pt x="1310" y="257"/>
                  </a:lnTo>
                  <a:lnTo>
                    <a:pt x="1308" y="222"/>
                  </a:lnTo>
                  <a:lnTo>
                    <a:pt x="1304" y="190"/>
                  </a:lnTo>
                  <a:lnTo>
                    <a:pt x="1296" y="162"/>
                  </a:lnTo>
                  <a:lnTo>
                    <a:pt x="1284" y="136"/>
                  </a:lnTo>
                  <a:lnTo>
                    <a:pt x="1270" y="112"/>
                  </a:lnTo>
                  <a:lnTo>
                    <a:pt x="1254" y="90"/>
                  </a:lnTo>
                  <a:lnTo>
                    <a:pt x="1236" y="72"/>
                  </a:lnTo>
                  <a:lnTo>
                    <a:pt x="1214" y="56"/>
                  </a:lnTo>
                  <a:lnTo>
                    <a:pt x="1190" y="42"/>
                  </a:lnTo>
                  <a:lnTo>
                    <a:pt x="1164" y="30"/>
                  </a:lnTo>
                  <a:lnTo>
                    <a:pt x="1136" y="20"/>
                  </a:lnTo>
                  <a:lnTo>
                    <a:pt x="1108" y="12"/>
                  </a:lnTo>
                  <a:lnTo>
                    <a:pt x="1076" y="6"/>
                  </a:lnTo>
                  <a:lnTo>
                    <a:pt x="1044" y="2"/>
                  </a:lnTo>
                  <a:lnTo>
                    <a:pt x="1010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862" y="2"/>
                  </a:lnTo>
                  <a:lnTo>
                    <a:pt x="810" y="6"/>
                  </a:lnTo>
                  <a:lnTo>
                    <a:pt x="764" y="10"/>
                  </a:lnTo>
                  <a:lnTo>
                    <a:pt x="764" y="10"/>
                  </a:lnTo>
                  <a:lnTo>
                    <a:pt x="750" y="12"/>
                  </a:lnTo>
                  <a:lnTo>
                    <a:pt x="742" y="16"/>
                  </a:lnTo>
                  <a:lnTo>
                    <a:pt x="736" y="24"/>
                  </a:lnTo>
                  <a:lnTo>
                    <a:pt x="736" y="36"/>
                  </a:lnTo>
                  <a:lnTo>
                    <a:pt x="736" y="872"/>
                  </a:lnTo>
                  <a:lnTo>
                    <a:pt x="736" y="872"/>
                  </a:lnTo>
                  <a:lnTo>
                    <a:pt x="738" y="882"/>
                  </a:lnTo>
                  <a:lnTo>
                    <a:pt x="742" y="890"/>
                  </a:lnTo>
                  <a:lnTo>
                    <a:pt x="748" y="894"/>
                  </a:lnTo>
                  <a:lnTo>
                    <a:pt x="756" y="896"/>
                  </a:lnTo>
                  <a:lnTo>
                    <a:pt x="822" y="896"/>
                  </a:lnTo>
                  <a:lnTo>
                    <a:pt x="822" y="896"/>
                  </a:lnTo>
                  <a:lnTo>
                    <a:pt x="830" y="894"/>
                  </a:lnTo>
                  <a:lnTo>
                    <a:pt x="838" y="888"/>
                  </a:lnTo>
                  <a:lnTo>
                    <a:pt x="842" y="882"/>
                  </a:lnTo>
                  <a:lnTo>
                    <a:pt x="844" y="872"/>
                  </a:lnTo>
                  <a:lnTo>
                    <a:pt x="844" y="521"/>
                  </a:lnTo>
                  <a:lnTo>
                    <a:pt x="844" y="521"/>
                  </a:lnTo>
                  <a:lnTo>
                    <a:pt x="918" y="523"/>
                  </a:lnTo>
                  <a:lnTo>
                    <a:pt x="976" y="525"/>
                  </a:lnTo>
                  <a:lnTo>
                    <a:pt x="996" y="525"/>
                  </a:lnTo>
                  <a:lnTo>
                    <a:pt x="1006" y="525"/>
                  </a:lnTo>
                  <a:lnTo>
                    <a:pt x="1220" y="880"/>
                  </a:lnTo>
                  <a:lnTo>
                    <a:pt x="1220" y="880"/>
                  </a:lnTo>
                  <a:lnTo>
                    <a:pt x="1228" y="890"/>
                  </a:lnTo>
                  <a:lnTo>
                    <a:pt x="1234" y="894"/>
                  </a:lnTo>
                  <a:lnTo>
                    <a:pt x="1242" y="896"/>
                  </a:lnTo>
                  <a:lnTo>
                    <a:pt x="1252" y="896"/>
                  </a:lnTo>
                  <a:lnTo>
                    <a:pt x="1328" y="896"/>
                  </a:lnTo>
                  <a:lnTo>
                    <a:pt x="1328" y="896"/>
                  </a:lnTo>
                  <a:lnTo>
                    <a:pt x="1336" y="894"/>
                  </a:lnTo>
                  <a:lnTo>
                    <a:pt x="1340" y="892"/>
                  </a:lnTo>
                  <a:lnTo>
                    <a:pt x="1344" y="886"/>
                  </a:lnTo>
                  <a:lnTo>
                    <a:pt x="1344" y="880"/>
                  </a:lnTo>
                  <a:close/>
                  <a:moveTo>
                    <a:pt x="2006" y="158"/>
                  </a:moveTo>
                  <a:lnTo>
                    <a:pt x="2006" y="158"/>
                  </a:lnTo>
                  <a:lnTo>
                    <a:pt x="2014" y="142"/>
                  </a:lnTo>
                  <a:lnTo>
                    <a:pt x="2020" y="124"/>
                  </a:lnTo>
                  <a:lnTo>
                    <a:pt x="2024" y="104"/>
                  </a:lnTo>
                  <a:lnTo>
                    <a:pt x="2024" y="88"/>
                  </a:lnTo>
                  <a:lnTo>
                    <a:pt x="2024" y="88"/>
                  </a:lnTo>
                  <a:lnTo>
                    <a:pt x="2024" y="64"/>
                  </a:lnTo>
                  <a:lnTo>
                    <a:pt x="2018" y="46"/>
                  </a:lnTo>
                  <a:lnTo>
                    <a:pt x="2010" y="34"/>
                  </a:lnTo>
                  <a:lnTo>
                    <a:pt x="2000" y="22"/>
                  </a:lnTo>
                  <a:lnTo>
                    <a:pt x="1984" y="16"/>
                  </a:lnTo>
                  <a:lnTo>
                    <a:pt x="1968" y="12"/>
                  </a:lnTo>
                  <a:lnTo>
                    <a:pt x="1946" y="8"/>
                  </a:lnTo>
                  <a:lnTo>
                    <a:pt x="1924" y="8"/>
                  </a:lnTo>
                  <a:lnTo>
                    <a:pt x="1496" y="8"/>
                  </a:lnTo>
                  <a:lnTo>
                    <a:pt x="1496" y="8"/>
                  </a:lnTo>
                  <a:lnTo>
                    <a:pt x="1488" y="10"/>
                  </a:lnTo>
                  <a:lnTo>
                    <a:pt x="1480" y="14"/>
                  </a:lnTo>
                  <a:lnTo>
                    <a:pt x="1474" y="20"/>
                  </a:lnTo>
                  <a:lnTo>
                    <a:pt x="1472" y="28"/>
                  </a:lnTo>
                  <a:lnTo>
                    <a:pt x="1472" y="84"/>
                  </a:lnTo>
                  <a:lnTo>
                    <a:pt x="1472" y="84"/>
                  </a:lnTo>
                  <a:lnTo>
                    <a:pt x="1474" y="94"/>
                  </a:lnTo>
                  <a:lnTo>
                    <a:pt x="1480" y="100"/>
                  </a:lnTo>
                  <a:lnTo>
                    <a:pt x="1488" y="104"/>
                  </a:lnTo>
                  <a:lnTo>
                    <a:pt x="1496" y="104"/>
                  </a:lnTo>
                  <a:lnTo>
                    <a:pt x="1894" y="104"/>
                  </a:lnTo>
                  <a:lnTo>
                    <a:pt x="1894" y="104"/>
                  </a:lnTo>
                  <a:lnTo>
                    <a:pt x="1900" y="106"/>
                  </a:lnTo>
                  <a:lnTo>
                    <a:pt x="1902" y="108"/>
                  </a:lnTo>
                  <a:lnTo>
                    <a:pt x="1906" y="110"/>
                  </a:lnTo>
                  <a:lnTo>
                    <a:pt x="1906" y="114"/>
                  </a:lnTo>
                  <a:lnTo>
                    <a:pt x="1906" y="114"/>
                  </a:lnTo>
                  <a:lnTo>
                    <a:pt x="1906" y="118"/>
                  </a:lnTo>
                  <a:lnTo>
                    <a:pt x="1902" y="122"/>
                  </a:lnTo>
                  <a:lnTo>
                    <a:pt x="1474" y="746"/>
                  </a:lnTo>
                  <a:lnTo>
                    <a:pt x="1474" y="746"/>
                  </a:lnTo>
                  <a:lnTo>
                    <a:pt x="1466" y="760"/>
                  </a:lnTo>
                  <a:lnTo>
                    <a:pt x="1460" y="780"/>
                  </a:lnTo>
                  <a:lnTo>
                    <a:pt x="1456" y="798"/>
                  </a:lnTo>
                  <a:lnTo>
                    <a:pt x="1456" y="814"/>
                  </a:lnTo>
                  <a:lnTo>
                    <a:pt x="1456" y="814"/>
                  </a:lnTo>
                  <a:lnTo>
                    <a:pt x="1456" y="830"/>
                  </a:lnTo>
                  <a:lnTo>
                    <a:pt x="1458" y="844"/>
                  </a:lnTo>
                  <a:lnTo>
                    <a:pt x="1462" y="856"/>
                  </a:lnTo>
                  <a:lnTo>
                    <a:pt x="1466" y="866"/>
                  </a:lnTo>
                  <a:lnTo>
                    <a:pt x="1472" y="874"/>
                  </a:lnTo>
                  <a:lnTo>
                    <a:pt x="1480" y="882"/>
                  </a:lnTo>
                  <a:lnTo>
                    <a:pt x="1490" y="886"/>
                  </a:lnTo>
                  <a:lnTo>
                    <a:pt x="1502" y="890"/>
                  </a:lnTo>
                  <a:lnTo>
                    <a:pt x="2006" y="158"/>
                  </a:lnTo>
                  <a:close/>
                  <a:moveTo>
                    <a:pt x="2040" y="874"/>
                  </a:moveTo>
                  <a:lnTo>
                    <a:pt x="2040" y="818"/>
                  </a:lnTo>
                  <a:lnTo>
                    <a:pt x="2040" y="818"/>
                  </a:lnTo>
                  <a:lnTo>
                    <a:pt x="2038" y="810"/>
                  </a:lnTo>
                  <a:lnTo>
                    <a:pt x="2034" y="804"/>
                  </a:lnTo>
                  <a:lnTo>
                    <a:pt x="2026" y="800"/>
                  </a:lnTo>
                  <a:lnTo>
                    <a:pt x="2016" y="798"/>
                  </a:lnTo>
                  <a:lnTo>
                    <a:pt x="1672" y="798"/>
                  </a:lnTo>
                  <a:lnTo>
                    <a:pt x="1604" y="896"/>
                  </a:lnTo>
                  <a:lnTo>
                    <a:pt x="2016" y="896"/>
                  </a:lnTo>
                  <a:lnTo>
                    <a:pt x="2016" y="896"/>
                  </a:lnTo>
                  <a:lnTo>
                    <a:pt x="2026" y="894"/>
                  </a:lnTo>
                  <a:lnTo>
                    <a:pt x="2034" y="890"/>
                  </a:lnTo>
                  <a:lnTo>
                    <a:pt x="2038" y="884"/>
                  </a:lnTo>
                  <a:lnTo>
                    <a:pt x="2040" y="8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454"/>
            <p:cNvSpPr>
              <a:spLocks/>
            </p:cNvSpPr>
            <p:nvPr userDrawn="1"/>
          </p:nvSpPr>
          <p:spPr bwMode="auto">
            <a:xfrm>
              <a:off x="3127375" y="2000250"/>
              <a:ext cx="571500" cy="474663"/>
            </a:xfrm>
            <a:custGeom>
              <a:avLst/>
              <a:gdLst>
                <a:gd name="T0" fmla="*/ 0 w 360"/>
                <a:gd name="T1" fmla="*/ 299 h 299"/>
                <a:gd name="T2" fmla="*/ 0 w 360"/>
                <a:gd name="T3" fmla="*/ 4 h 299"/>
                <a:gd name="T4" fmla="*/ 0 w 360"/>
                <a:gd name="T5" fmla="*/ 4 h 299"/>
                <a:gd name="T6" fmla="*/ 56 w 360"/>
                <a:gd name="T7" fmla="*/ 2 h 299"/>
                <a:gd name="T8" fmla="*/ 118 w 360"/>
                <a:gd name="T9" fmla="*/ 0 h 299"/>
                <a:gd name="T10" fmla="*/ 118 w 360"/>
                <a:gd name="T11" fmla="*/ 0 h 299"/>
                <a:gd name="T12" fmla="*/ 170 w 360"/>
                <a:gd name="T13" fmla="*/ 2 h 299"/>
                <a:gd name="T14" fmla="*/ 218 w 360"/>
                <a:gd name="T15" fmla="*/ 6 h 299"/>
                <a:gd name="T16" fmla="*/ 240 w 360"/>
                <a:gd name="T17" fmla="*/ 8 h 299"/>
                <a:gd name="T18" fmla="*/ 260 w 360"/>
                <a:gd name="T19" fmla="*/ 14 h 299"/>
                <a:gd name="T20" fmla="*/ 278 w 360"/>
                <a:gd name="T21" fmla="*/ 20 h 299"/>
                <a:gd name="T22" fmla="*/ 294 w 360"/>
                <a:gd name="T23" fmla="*/ 26 h 299"/>
                <a:gd name="T24" fmla="*/ 310 w 360"/>
                <a:gd name="T25" fmla="*/ 34 h 299"/>
                <a:gd name="T26" fmla="*/ 322 w 360"/>
                <a:gd name="T27" fmla="*/ 44 h 299"/>
                <a:gd name="T28" fmla="*/ 334 w 360"/>
                <a:gd name="T29" fmla="*/ 56 h 299"/>
                <a:gd name="T30" fmla="*/ 344 w 360"/>
                <a:gd name="T31" fmla="*/ 68 h 299"/>
                <a:gd name="T32" fmla="*/ 350 w 360"/>
                <a:gd name="T33" fmla="*/ 84 h 299"/>
                <a:gd name="T34" fmla="*/ 356 w 360"/>
                <a:gd name="T35" fmla="*/ 100 h 299"/>
                <a:gd name="T36" fmla="*/ 360 w 360"/>
                <a:gd name="T37" fmla="*/ 118 h 299"/>
                <a:gd name="T38" fmla="*/ 360 w 360"/>
                <a:gd name="T39" fmla="*/ 137 h 299"/>
                <a:gd name="T40" fmla="*/ 360 w 360"/>
                <a:gd name="T41" fmla="*/ 157 h 299"/>
                <a:gd name="T42" fmla="*/ 360 w 360"/>
                <a:gd name="T43" fmla="*/ 157 h 299"/>
                <a:gd name="T44" fmla="*/ 358 w 360"/>
                <a:gd name="T45" fmla="*/ 185 h 299"/>
                <a:gd name="T46" fmla="*/ 356 w 360"/>
                <a:gd name="T47" fmla="*/ 199 h 299"/>
                <a:gd name="T48" fmla="*/ 352 w 360"/>
                <a:gd name="T49" fmla="*/ 211 h 299"/>
                <a:gd name="T50" fmla="*/ 348 w 360"/>
                <a:gd name="T51" fmla="*/ 223 h 299"/>
                <a:gd name="T52" fmla="*/ 342 w 360"/>
                <a:gd name="T53" fmla="*/ 235 h 299"/>
                <a:gd name="T54" fmla="*/ 334 w 360"/>
                <a:gd name="T55" fmla="*/ 247 h 299"/>
                <a:gd name="T56" fmla="*/ 324 w 360"/>
                <a:gd name="T57" fmla="*/ 257 h 299"/>
                <a:gd name="T58" fmla="*/ 314 w 360"/>
                <a:gd name="T59" fmla="*/ 265 h 299"/>
                <a:gd name="T60" fmla="*/ 302 w 360"/>
                <a:gd name="T61" fmla="*/ 275 h 299"/>
                <a:gd name="T62" fmla="*/ 286 w 360"/>
                <a:gd name="T63" fmla="*/ 281 h 299"/>
                <a:gd name="T64" fmla="*/ 270 w 360"/>
                <a:gd name="T65" fmla="*/ 287 h 299"/>
                <a:gd name="T66" fmla="*/ 252 w 360"/>
                <a:gd name="T67" fmla="*/ 293 h 299"/>
                <a:gd name="T68" fmla="*/ 232 w 360"/>
                <a:gd name="T69" fmla="*/ 297 h 299"/>
                <a:gd name="T70" fmla="*/ 210 w 360"/>
                <a:gd name="T71" fmla="*/ 299 h 299"/>
                <a:gd name="T72" fmla="*/ 184 w 360"/>
                <a:gd name="T73" fmla="*/ 299 h 299"/>
                <a:gd name="T74" fmla="*/ 0 w 360"/>
                <a:gd name="T7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299">
                  <a:moveTo>
                    <a:pt x="0" y="299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56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70" y="2"/>
                  </a:lnTo>
                  <a:lnTo>
                    <a:pt x="218" y="6"/>
                  </a:lnTo>
                  <a:lnTo>
                    <a:pt x="240" y="8"/>
                  </a:lnTo>
                  <a:lnTo>
                    <a:pt x="260" y="14"/>
                  </a:lnTo>
                  <a:lnTo>
                    <a:pt x="278" y="20"/>
                  </a:lnTo>
                  <a:lnTo>
                    <a:pt x="294" y="26"/>
                  </a:lnTo>
                  <a:lnTo>
                    <a:pt x="310" y="34"/>
                  </a:lnTo>
                  <a:lnTo>
                    <a:pt x="322" y="44"/>
                  </a:lnTo>
                  <a:lnTo>
                    <a:pt x="334" y="56"/>
                  </a:lnTo>
                  <a:lnTo>
                    <a:pt x="344" y="68"/>
                  </a:lnTo>
                  <a:lnTo>
                    <a:pt x="350" y="84"/>
                  </a:lnTo>
                  <a:lnTo>
                    <a:pt x="356" y="100"/>
                  </a:lnTo>
                  <a:lnTo>
                    <a:pt x="360" y="118"/>
                  </a:lnTo>
                  <a:lnTo>
                    <a:pt x="360" y="137"/>
                  </a:lnTo>
                  <a:lnTo>
                    <a:pt x="360" y="157"/>
                  </a:lnTo>
                  <a:lnTo>
                    <a:pt x="360" y="157"/>
                  </a:lnTo>
                  <a:lnTo>
                    <a:pt x="358" y="185"/>
                  </a:lnTo>
                  <a:lnTo>
                    <a:pt x="356" y="199"/>
                  </a:lnTo>
                  <a:lnTo>
                    <a:pt x="352" y="211"/>
                  </a:lnTo>
                  <a:lnTo>
                    <a:pt x="348" y="223"/>
                  </a:lnTo>
                  <a:lnTo>
                    <a:pt x="342" y="235"/>
                  </a:lnTo>
                  <a:lnTo>
                    <a:pt x="334" y="247"/>
                  </a:lnTo>
                  <a:lnTo>
                    <a:pt x="324" y="257"/>
                  </a:lnTo>
                  <a:lnTo>
                    <a:pt x="314" y="265"/>
                  </a:lnTo>
                  <a:lnTo>
                    <a:pt x="302" y="275"/>
                  </a:lnTo>
                  <a:lnTo>
                    <a:pt x="286" y="281"/>
                  </a:lnTo>
                  <a:lnTo>
                    <a:pt x="270" y="287"/>
                  </a:lnTo>
                  <a:lnTo>
                    <a:pt x="252" y="293"/>
                  </a:lnTo>
                  <a:lnTo>
                    <a:pt x="232" y="297"/>
                  </a:lnTo>
                  <a:lnTo>
                    <a:pt x="210" y="299"/>
                  </a:lnTo>
                  <a:lnTo>
                    <a:pt x="184" y="299"/>
                  </a:lnTo>
                  <a:lnTo>
                    <a:pt x="0" y="2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455"/>
            <p:cNvSpPr>
              <a:spLocks/>
            </p:cNvSpPr>
            <p:nvPr userDrawn="1"/>
          </p:nvSpPr>
          <p:spPr bwMode="auto">
            <a:xfrm>
              <a:off x="2952750" y="1854200"/>
              <a:ext cx="927100" cy="1435100"/>
            </a:xfrm>
            <a:custGeom>
              <a:avLst/>
              <a:gdLst>
                <a:gd name="T0" fmla="*/ 584 w 584"/>
                <a:gd name="T1" fmla="*/ 631 h 904"/>
                <a:gd name="T2" fmla="*/ 578 w 584"/>
                <a:gd name="T3" fmla="*/ 573 h 904"/>
                <a:gd name="T4" fmla="*/ 556 w 584"/>
                <a:gd name="T5" fmla="*/ 523 h 904"/>
                <a:gd name="T6" fmla="*/ 536 w 584"/>
                <a:gd name="T7" fmla="*/ 495 h 904"/>
                <a:gd name="T8" fmla="*/ 476 w 584"/>
                <a:gd name="T9" fmla="*/ 529 h 904"/>
                <a:gd name="T10" fmla="*/ 460 w 584"/>
                <a:gd name="T11" fmla="*/ 559 h 904"/>
                <a:gd name="T12" fmla="*/ 476 w 584"/>
                <a:gd name="T13" fmla="*/ 631 h 904"/>
                <a:gd name="T14" fmla="*/ 474 w 584"/>
                <a:gd name="T15" fmla="*/ 675 h 904"/>
                <a:gd name="T16" fmla="*/ 458 w 584"/>
                <a:gd name="T17" fmla="*/ 730 h 904"/>
                <a:gd name="T18" fmla="*/ 426 w 584"/>
                <a:gd name="T19" fmla="*/ 770 h 904"/>
                <a:gd name="T20" fmla="*/ 376 w 584"/>
                <a:gd name="T21" fmla="*/ 796 h 904"/>
                <a:gd name="T22" fmla="*/ 312 w 584"/>
                <a:gd name="T23" fmla="*/ 808 h 904"/>
                <a:gd name="T24" fmla="*/ 234 w 584"/>
                <a:gd name="T25" fmla="*/ 812 h 904"/>
                <a:gd name="T26" fmla="*/ 110 w 584"/>
                <a:gd name="T27" fmla="*/ 479 h 904"/>
                <a:gd name="T28" fmla="*/ 274 w 584"/>
                <a:gd name="T29" fmla="*/ 479 h 904"/>
                <a:gd name="T30" fmla="*/ 320 w 584"/>
                <a:gd name="T31" fmla="*/ 477 h 904"/>
                <a:gd name="T32" fmla="*/ 326 w 584"/>
                <a:gd name="T33" fmla="*/ 477 h 904"/>
                <a:gd name="T34" fmla="*/ 368 w 584"/>
                <a:gd name="T35" fmla="*/ 471 h 904"/>
                <a:gd name="T36" fmla="*/ 466 w 584"/>
                <a:gd name="T37" fmla="*/ 437 h 904"/>
                <a:gd name="T38" fmla="*/ 530 w 584"/>
                <a:gd name="T39" fmla="*/ 385 h 904"/>
                <a:gd name="T40" fmla="*/ 546 w 584"/>
                <a:gd name="T41" fmla="*/ 365 h 904"/>
                <a:gd name="T42" fmla="*/ 546 w 584"/>
                <a:gd name="T43" fmla="*/ 363 h 904"/>
                <a:gd name="T44" fmla="*/ 562 w 584"/>
                <a:gd name="T45" fmla="*/ 339 h 904"/>
                <a:gd name="T46" fmla="*/ 574 w 584"/>
                <a:gd name="T47" fmla="*/ 295 h 904"/>
                <a:gd name="T48" fmla="*/ 580 w 584"/>
                <a:gd name="T49" fmla="*/ 229 h 904"/>
                <a:gd name="T50" fmla="*/ 580 w 584"/>
                <a:gd name="T51" fmla="*/ 229 h 904"/>
                <a:gd name="T52" fmla="*/ 562 w 584"/>
                <a:gd name="T53" fmla="*/ 142 h 904"/>
                <a:gd name="T54" fmla="*/ 518 w 584"/>
                <a:gd name="T55" fmla="*/ 78 h 904"/>
                <a:gd name="T56" fmla="*/ 450 w 584"/>
                <a:gd name="T57" fmla="*/ 34 h 904"/>
                <a:gd name="T58" fmla="*/ 364 w 584"/>
                <a:gd name="T59" fmla="*/ 10 h 904"/>
                <a:gd name="T60" fmla="*/ 264 w 584"/>
                <a:gd name="T61" fmla="*/ 0 h 904"/>
                <a:gd name="T62" fmla="*/ 228 w 584"/>
                <a:gd name="T63" fmla="*/ 0 h 904"/>
                <a:gd name="T64" fmla="*/ 118 w 584"/>
                <a:gd name="T65" fmla="*/ 2 h 904"/>
                <a:gd name="T66" fmla="*/ 38 w 584"/>
                <a:gd name="T67" fmla="*/ 10 h 904"/>
                <a:gd name="T68" fmla="*/ 14 w 584"/>
                <a:gd name="T69" fmla="*/ 16 h 904"/>
                <a:gd name="T70" fmla="*/ 2 w 584"/>
                <a:gd name="T71" fmla="*/ 36 h 904"/>
                <a:gd name="T72" fmla="*/ 0 w 584"/>
                <a:gd name="T73" fmla="*/ 850 h 904"/>
                <a:gd name="T74" fmla="*/ 2 w 584"/>
                <a:gd name="T75" fmla="*/ 868 h 904"/>
                <a:gd name="T76" fmla="*/ 14 w 584"/>
                <a:gd name="T77" fmla="*/ 886 h 904"/>
                <a:gd name="T78" fmla="*/ 40 w 584"/>
                <a:gd name="T79" fmla="*/ 894 h 904"/>
                <a:gd name="T80" fmla="*/ 176 w 584"/>
                <a:gd name="T81" fmla="*/ 904 h 904"/>
                <a:gd name="T82" fmla="*/ 270 w 584"/>
                <a:gd name="T83" fmla="*/ 904 h 904"/>
                <a:gd name="T84" fmla="*/ 368 w 584"/>
                <a:gd name="T85" fmla="*/ 894 h 904"/>
                <a:gd name="T86" fmla="*/ 454 w 584"/>
                <a:gd name="T87" fmla="*/ 866 h 904"/>
                <a:gd name="T88" fmla="*/ 522 w 584"/>
                <a:gd name="T89" fmla="*/ 820 h 904"/>
                <a:gd name="T90" fmla="*/ 568 w 584"/>
                <a:gd name="T91" fmla="*/ 748 h 904"/>
                <a:gd name="T92" fmla="*/ 584 w 584"/>
                <a:gd name="T93" fmla="*/ 651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4" h="904"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456"/>
            <p:cNvSpPr>
              <a:spLocks/>
            </p:cNvSpPr>
            <p:nvPr userDrawn="1"/>
          </p:nvSpPr>
          <p:spPr bwMode="auto">
            <a:xfrm>
              <a:off x="4121150" y="1854200"/>
              <a:ext cx="965200" cy="1422400"/>
            </a:xfrm>
            <a:custGeom>
              <a:avLst/>
              <a:gdLst>
                <a:gd name="T0" fmla="*/ 608 w 608"/>
                <a:gd name="T1" fmla="*/ 880 h 896"/>
                <a:gd name="T2" fmla="*/ 604 w 608"/>
                <a:gd name="T3" fmla="*/ 870 h 896"/>
                <a:gd name="T4" fmla="*/ 336 w 608"/>
                <a:gd name="T5" fmla="*/ 423 h 896"/>
                <a:gd name="T6" fmla="*/ 292 w 608"/>
                <a:gd name="T7" fmla="*/ 429 h 896"/>
                <a:gd name="T8" fmla="*/ 240 w 608"/>
                <a:gd name="T9" fmla="*/ 431 h 896"/>
                <a:gd name="T10" fmla="*/ 108 w 608"/>
                <a:gd name="T11" fmla="*/ 102 h 896"/>
                <a:gd name="T12" fmla="*/ 134 w 608"/>
                <a:gd name="T13" fmla="*/ 100 h 896"/>
                <a:gd name="T14" fmla="*/ 240 w 608"/>
                <a:gd name="T15" fmla="*/ 98 h 896"/>
                <a:gd name="T16" fmla="*/ 292 w 608"/>
                <a:gd name="T17" fmla="*/ 100 h 896"/>
                <a:gd name="T18" fmla="*/ 338 w 608"/>
                <a:gd name="T19" fmla="*/ 106 h 896"/>
                <a:gd name="T20" fmla="*/ 376 w 608"/>
                <a:gd name="T21" fmla="*/ 116 h 896"/>
                <a:gd name="T22" fmla="*/ 410 w 608"/>
                <a:gd name="T23" fmla="*/ 132 h 896"/>
                <a:gd name="T24" fmla="*/ 434 w 608"/>
                <a:gd name="T25" fmla="*/ 154 h 896"/>
                <a:gd name="T26" fmla="*/ 452 w 608"/>
                <a:gd name="T27" fmla="*/ 182 h 896"/>
                <a:gd name="T28" fmla="*/ 464 w 608"/>
                <a:gd name="T29" fmla="*/ 216 h 896"/>
                <a:gd name="T30" fmla="*/ 466 w 608"/>
                <a:gd name="T31" fmla="*/ 257 h 896"/>
                <a:gd name="T32" fmla="*/ 466 w 608"/>
                <a:gd name="T33" fmla="*/ 265 h 896"/>
                <a:gd name="T34" fmla="*/ 464 w 608"/>
                <a:gd name="T35" fmla="*/ 305 h 896"/>
                <a:gd name="T36" fmla="*/ 454 w 608"/>
                <a:gd name="T37" fmla="*/ 339 h 896"/>
                <a:gd name="T38" fmla="*/ 440 w 608"/>
                <a:gd name="T39" fmla="*/ 367 h 896"/>
                <a:gd name="T40" fmla="*/ 418 w 608"/>
                <a:gd name="T41" fmla="*/ 389 h 896"/>
                <a:gd name="T42" fmla="*/ 468 w 608"/>
                <a:gd name="T43" fmla="*/ 471 h 896"/>
                <a:gd name="T44" fmla="*/ 512 w 608"/>
                <a:gd name="T45" fmla="*/ 435 h 896"/>
                <a:gd name="T46" fmla="*/ 546 w 608"/>
                <a:gd name="T47" fmla="*/ 389 h 896"/>
                <a:gd name="T48" fmla="*/ 568 w 608"/>
                <a:gd name="T49" fmla="*/ 333 h 896"/>
                <a:gd name="T50" fmla="*/ 574 w 608"/>
                <a:gd name="T51" fmla="*/ 265 h 896"/>
                <a:gd name="T52" fmla="*/ 574 w 608"/>
                <a:gd name="T53" fmla="*/ 257 h 896"/>
                <a:gd name="T54" fmla="*/ 568 w 608"/>
                <a:gd name="T55" fmla="*/ 190 h 896"/>
                <a:gd name="T56" fmla="*/ 548 w 608"/>
                <a:gd name="T57" fmla="*/ 136 h 896"/>
                <a:gd name="T58" fmla="*/ 518 w 608"/>
                <a:gd name="T59" fmla="*/ 90 h 896"/>
                <a:gd name="T60" fmla="*/ 478 w 608"/>
                <a:gd name="T61" fmla="*/ 56 h 896"/>
                <a:gd name="T62" fmla="*/ 428 w 608"/>
                <a:gd name="T63" fmla="*/ 30 h 896"/>
                <a:gd name="T64" fmla="*/ 372 w 608"/>
                <a:gd name="T65" fmla="*/ 12 h 896"/>
                <a:gd name="T66" fmla="*/ 308 w 608"/>
                <a:gd name="T67" fmla="*/ 2 h 896"/>
                <a:gd name="T68" fmla="*/ 240 w 608"/>
                <a:gd name="T69" fmla="*/ 0 h 896"/>
                <a:gd name="T70" fmla="*/ 126 w 608"/>
                <a:gd name="T71" fmla="*/ 2 h 896"/>
                <a:gd name="T72" fmla="*/ 28 w 608"/>
                <a:gd name="T73" fmla="*/ 10 h 896"/>
                <a:gd name="T74" fmla="*/ 14 w 608"/>
                <a:gd name="T75" fmla="*/ 12 h 896"/>
                <a:gd name="T76" fmla="*/ 0 w 608"/>
                <a:gd name="T77" fmla="*/ 24 h 896"/>
                <a:gd name="T78" fmla="*/ 0 w 608"/>
                <a:gd name="T79" fmla="*/ 872 h 896"/>
                <a:gd name="T80" fmla="*/ 2 w 608"/>
                <a:gd name="T81" fmla="*/ 882 h 896"/>
                <a:gd name="T82" fmla="*/ 12 w 608"/>
                <a:gd name="T83" fmla="*/ 894 h 896"/>
                <a:gd name="T84" fmla="*/ 86 w 608"/>
                <a:gd name="T85" fmla="*/ 896 h 896"/>
                <a:gd name="T86" fmla="*/ 94 w 608"/>
                <a:gd name="T87" fmla="*/ 894 h 896"/>
                <a:gd name="T88" fmla="*/ 106 w 608"/>
                <a:gd name="T89" fmla="*/ 882 h 896"/>
                <a:gd name="T90" fmla="*/ 108 w 608"/>
                <a:gd name="T91" fmla="*/ 521 h 896"/>
                <a:gd name="T92" fmla="*/ 182 w 608"/>
                <a:gd name="T93" fmla="*/ 523 h 896"/>
                <a:gd name="T94" fmla="*/ 260 w 608"/>
                <a:gd name="T95" fmla="*/ 525 h 896"/>
                <a:gd name="T96" fmla="*/ 484 w 608"/>
                <a:gd name="T97" fmla="*/ 880 h 896"/>
                <a:gd name="T98" fmla="*/ 492 w 608"/>
                <a:gd name="T99" fmla="*/ 890 h 896"/>
                <a:gd name="T100" fmla="*/ 506 w 608"/>
                <a:gd name="T101" fmla="*/ 896 h 896"/>
                <a:gd name="T102" fmla="*/ 592 w 608"/>
                <a:gd name="T103" fmla="*/ 896 h 896"/>
                <a:gd name="T104" fmla="*/ 600 w 608"/>
                <a:gd name="T105" fmla="*/ 894 h 896"/>
                <a:gd name="T106" fmla="*/ 608 w 608"/>
                <a:gd name="T107" fmla="*/ 88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896">
                  <a:moveTo>
                    <a:pt x="608" y="880"/>
                  </a:moveTo>
                  <a:lnTo>
                    <a:pt x="608" y="880"/>
                  </a:lnTo>
                  <a:lnTo>
                    <a:pt x="608" y="876"/>
                  </a:lnTo>
                  <a:lnTo>
                    <a:pt x="604" y="870"/>
                  </a:lnTo>
                  <a:lnTo>
                    <a:pt x="336" y="423"/>
                  </a:lnTo>
                  <a:lnTo>
                    <a:pt x="336" y="423"/>
                  </a:lnTo>
                  <a:lnTo>
                    <a:pt x="314" y="427"/>
                  </a:lnTo>
                  <a:lnTo>
                    <a:pt x="292" y="429"/>
                  </a:lnTo>
                  <a:lnTo>
                    <a:pt x="240" y="431"/>
                  </a:lnTo>
                  <a:lnTo>
                    <a:pt x="240" y="431"/>
                  </a:lnTo>
                  <a:lnTo>
                    <a:pt x="108" y="429"/>
                  </a:lnTo>
                  <a:lnTo>
                    <a:pt x="108" y="102"/>
                  </a:lnTo>
                  <a:lnTo>
                    <a:pt x="108" y="102"/>
                  </a:lnTo>
                  <a:lnTo>
                    <a:pt x="134" y="100"/>
                  </a:lnTo>
                  <a:lnTo>
                    <a:pt x="17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92" y="100"/>
                  </a:lnTo>
                  <a:lnTo>
                    <a:pt x="316" y="102"/>
                  </a:lnTo>
                  <a:lnTo>
                    <a:pt x="338" y="106"/>
                  </a:lnTo>
                  <a:lnTo>
                    <a:pt x="358" y="110"/>
                  </a:lnTo>
                  <a:lnTo>
                    <a:pt x="376" y="116"/>
                  </a:lnTo>
                  <a:lnTo>
                    <a:pt x="394" y="124"/>
                  </a:lnTo>
                  <a:lnTo>
                    <a:pt x="410" y="132"/>
                  </a:lnTo>
                  <a:lnTo>
                    <a:pt x="422" y="142"/>
                  </a:lnTo>
                  <a:lnTo>
                    <a:pt x="434" y="154"/>
                  </a:lnTo>
                  <a:lnTo>
                    <a:pt x="444" y="168"/>
                  </a:lnTo>
                  <a:lnTo>
                    <a:pt x="452" y="182"/>
                  </a:lnTo>
                  <a:lnTo>
                    <a:pt x="458" y="198"/>
                  </a:lnTo>
                  <a:lnTo>
                    <a:pt x="464" y="216"/>
                  </a:lnTo>
                  <a:lnTo>
                    <a:pt x="466" y="235"/>
                  </a:lnTo>
                  <a:lnTo>
                    <a:pt x="466" y="257"/>
                  </a:lnTo>
                  <a:lnTo>
                    <a:pt x="466" y="265"/>
                  </a:lnTo>
                  <a:lnTo>
                    <a:pt x="466" y="265"/>
                  </a:lnTo>
                  <a:lnTo>
                    <a:pt x="466" y="285"/>
                  </a:lnTo>
                  <a:lnTo>
                    <a:pt x="464" y="305"/>
                  </a:lnTo>
                  <a:lnTo>
                    <a:pt x="460" y="323"/>
                  </a:lnTo>
                  <a:lnTo>
                    <a:pt x="454" y="339"/>
                  </a:lnTo>
                  <a:lnTo>
                    <a:pt x="448" y="353"/>
                  </a:lnTo>
                  <a:lnTo>
                    <a:pt x="440" y="367"/>
                  </a:lnTo>
                  <a:lnTo>
                    <a:pt x="430" y="379"/>
                  </a:lnTo>
                  <a:lnTo>
                    <a:pt x="418" y="389"/>
                  </a:lnTo>
                  <a:lnTo>
                    <a:pt x="468" y="471"/>
                  </a:lnTo>
                  <a:lnTo>
                    <a:pt x="468" y="471"/>
                  </a:lnTo>
                  <a:lnTo>
                    <a:pt x="492" y="455"/>
                  </a:lnTo>
                  <a:lnTo>
                    <a:pt x="512" y="435"/>
                  </a:lnTo>
                  <a:lnTo>
                    <a:pt x="530" y="413"/>
                  </a:lnTo>
                  <a:lnTo>
                    <a:pt x="546" y="389"/>
                  </a:lnTo>
                  <a:lnTo>
                    <a:pt x="558" y="363"/>
                  </a:lnTo>
                  <a:lnTo>
                    <a:pt x="568" y="333"/>
                  </a:lnTo>
                  <a:lnTo>
                    <a:pt x="572" y="299"/>
                  </a:lnTo>
                  <a:lnTo>
                    <a:pt x="574" y="265"/>
                  </a:lnTo>
                  <a:lnTo>
                    <a:pt x="574" y="257"/>
                  </a:lnTo>
                  <a:lnTo>
                    <a:pt x="574" y="257"/>
                  </a:lnTo>
                  <a:lnTo>
                    <a:pt x="572" y="222"/>
                  </a:lnTo>
                  <a:lnTo>
                    <a:pt x="568" y="190"/>
                  </a:lnTo>
                  <a:lnTo>
                    <a:pt x="560" y="162"/>
                  </a:lnTo>
                  <a:lnTo>
                    <a:pt x="548" y="136"/>
                  </a:lnTo>
                  <a:lnTo>
                    <a:pt x="534" y="112"/>
                  </a:lnTo>
                  <a:lnTo>
                    <a:pt x="518" y="90"/>
                  </a:lnTo>
                  <a:lnTo>
                    <a:pt x="500" y="72"/>
                  </a:lnTo>
                  <a:lnTo>
                    <a:pt x="478" y="56"/>
                  </a:lnTo>
                  <a:lnTo>
                    <a:pt x="454" y="42"/>
                  </a:lnTo>
                  <a:lnTo>
                    <a:pt x="428" y="30"/>
                  </a:lnTo>
                  <a:lnTo>
                    <a:pt x="400" y="20"/>
                  </a:lnTo>
                  <a:lnTo>
                    <a:pt x="372" y="12"/>
                  </a:lnTo>
                  <a:lnTo>
                    <a:pt x="340" y="6"/>
                  </a:lnTo>
                  <a:lnTo>
                    <a:pt x="308" y="2"/>
                  </a:lnTo>
                  <a:lnTo>
                    <a:pt x="274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126" y="2"/>
                  </a:lnTo>
                  <a:lnTo>
                    <a:pt x="74" y="6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872"/>
                  </a:lnTo>
                  <a:lnTo>
                    <a:pt x="0" y="872"/>
                  </a:lnTo>
                  <a:lnTo>
                    <a:pt x="2" y="882"/>
                  </a:lnTo>
                  <a:lnTo>
                    <a:pt x="6" y="890"/>
                  </a:lnTo>
                  <a:lnTo>
                    <a:pt x="12" y="894"/>
                  </a:lnTo>
                  <a:lnTo>
                    <a:pt x="20" y="896"/>
                  </a:lnTo>
                  <a:lnTo>
                    <a:pt x="86" y="896"/>
                  </a:lnTo>
                  <a:lnTo>
                    <a:pt x="86" y="896"/>
                  </a:lnTo>
                  <a:lnTo>
                    <a:pt x="94" y="894"/>
                  </a:lnTo>
                  <a:lnTo>
                    <a:pt x="102" y="888"/>
                  </a:lnTo>
                  <a:lnTo>
                    <a:pt x="106" y="882"/>
                  </a:lnTo>
                  <a:lnTo>
                    <a:pt x="108" y="872"/>
                  </a:lnTo>
                  <a:lnTo>
                    <a:pt x="108" y="521"/>
                  </a:lnTo>
                  <a:lnTo>
                    <a:pt x="108" y="521"/>
                  </a:lnTo>
                  <a:lnTo>
                    <a:pt x="182" y="523"/>
                  </a:lnTo>
                  <a:lnTo>
                    <a:pt x="240" y="525"/>
                  </a:lnTo>
                  <a:lnTo>
                    <a:pt x="260" y="525"/>
                  </a:lnTo>
                  <a:lnTo>
                    <a:pt x="270" y="525"/>
                  </a:lnTo>
                  <a:lnTo>
                    <a:pt x="484" y="880"/>
                  </a:lnTo>
                  <a:lnTo>
                    <a:pt x="484" y="880"/>
                  </a:lnTo>
                  <a:lnTo>
                    <a:pt x="492" y="890"/>
                  </a:lnTo>
                  <a:lnTo>
                    <a:pt x="498" y="894"/>
                  </a:lnTo>
                  <a:lnTo>
                    <a:pt x="506" y="896"/>
                  </a:lnTo>
                  <a:lnTo>
                    <a:pt x="516" y="896"/>
                  </a:lnTo>
                  <a:lnTo>
                    <a:pt x="592" y="896"/>
                  </a:lnTo>
                  <a:lnTo>
                    <a:pt x="592" y="896"/>
                  </a:lnTo>
                  <a:lnTo>
                    <a:pt x="600" y="894"/>
                  </a:lnTo>
                  <a:lnTo>
                    <a:pt x="604" y="892"/>
                  </a:lnTo>
                  <a:lnTo>
                    <a:pt x="608" y="886"/>
                  </a:lnTo>
                  <a:lnTo>
                    <a:pt x="608" y="8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457"/>
            <p:cNvSpPr>
              <a:spLocks/>
            </p:cNvSpPr>
            <p:nvPr userDrawn="1"/>
          </p:nvSpPr>
          <p:spPr bwMode="auto">
            <a:xfrm>
              <a:off x="5264150" y="1866900"/>
              <a:ext cx="901700" cy="1400175"/>
            </a:xfrm>
            <a:custGeom>
              <a:avLst/>
              <a:gdLst>
                <a:gd name="T0" fmla="*/ 550 w 568"/>
                <a:gd name="T1" fmla="*/ 150 h 882"/>
                <a:gd name="T2" fmla="*/ 550 w 568"/>
                <a:gd name="T3" fmla="*/ 150 h 882"/>
                <a:gd name="T4" fmla="*/ 558 w 568"/>
                <a:gd name="T5" fmla="*/ 134 h 882"/>
                <a:gd name="T6" fmla="*/ 564 w 568"/>
                <a:gd name="T7" fmla="*/ 116 h 882"/>
                <a:gd name="T8" fmla="*/ 568 w 568"/>
                <a:gd name="T9" fmla="*/ 96 h 882"/>
                <a:gd name="T10" fmla="*/ 568 w 568"/>
                <a:gd name="T11" fmla="*/ 80 h 882"/>
                <a:gd name="T12" fmla="*/ 568 w 568"/>
                <a:gd name="T13" fmla="*/ 80 h 882"/>
                <a:gd name="T14" fmla="*/ 568 w 568"/>
                <a:gd name="T15" fmla="*/ 56 h 882"/>
                <a:gd name="T16" fmla="*/ 562 w 568"/>
                <a:gd name="T17" fmla="*/ 38 h 882"/>
                <a:gd name="T18" fmla="*/ 554 w 568"/>
                <a:gd name="T19" fmla="*/ 26 h 882"/>
                <a:gd name="T20" fmla="*/ 544 w 568"/>
                <a:gd name="T21" fmla="*/ 14 h 882"/>
                <a:gd name="T22" fmla="*/ 528 w 568"/>
                <a:gd name="T23" fmla="*/ 8 h 882"/>
                <a:gd name="T24" fmla="*/ 512 w 568"/>
                <a:gd name="T25" fmla="*/ 4 h 882"/>
                <a:gd name="T26" fmla="*/ 490 w 568"/>
                <a:gd name="T27" fmla="*/ 0 h 882"/>
                <a:gd name="T28" fmla="*/ 468 w 568"/>
                <a:gd name="T29" fmla="*/ 0 h 882"/>
                <a:gd name="T30" fmla="*/ 40 w 568"/>
                <a:gd name="T31" fmla="*/ 0 h 882"/>
                <a:gd name="T32" fmla="*/ 40 w 568"/>
                <a:gd name="T33" fmla="*/ 0 h 882"/>
                <a:gd name="T34" fmla="*/ 32 w 568"/>
                <a:gd name="T35" fmla="*/ 2 h 882"/>
                <a:gd name="T36" fmla="*/ 24 w 568"/>
                <a:gd name="T37" fmla="*/ 6 h 882"/>
                <a:gd name="T38" fmla="*/ 18 w 568"/>
                <a:gd name="T39" fmla="*/ 12 h 882"/>
                <a:gd name="T40" fmla="*/ 16 w 568"/>
                <a:gd name="T41" fmla="*/ 20 h 882"/>
                <a:gd name="T42" fmla="*/ 16 w 568"/>
                <a:gd name="T43" fmla="*/ 76 h 882"/>
                <a:gd name="T44" fmla="*/ 16 w 568"/>
                <a:gd name="T45" fmla="*/ 76 h 882"/>
                <a:gd name="T46" fmla="*/ 18 w 568"/>
                <a:gd name="T47" fmla="*/ 86 h 882"/>
                <a:gd name="T48" fmla="*/ 24 w 568"/>
                <a:gd name="T49" fmla="*/ 92 h 882"/>
                <a:gd name="T50" fmla="*/ 32 w 568"/>
                <a:gd name="T51" fmla="*/ 96 h 882"/>
                <a:gd name="T52" fmla="*/ 40 w 568"/>
                <a:gd name="T53" fmla="*/ 96 h 882"/>
                <a:gd name="T54" fmla="*/ 438 w 568"/>
                <a:gd name="T55" fmla="*/ 96 h 882"/>
                <a:gd name="T56" fmla="*/ 438 w 568"/>
                <a:gd name="T57" fmla="*/ 96 h 882"/>
                <a:gd name="T58" fmla="*/ 444 w 568"/>
                <a:gd name="T59" fmla="*/ 98 h 882"/>
                <a:gd name="T60" fmla="*/ 446 w 568"/>
                <a:gd name="T61" fmla="*/ 100 h 882"/>
                <a:gd name="T62" fmla="*/ 450 w 568"/>
                <a:gd name="T63" fmla="*/ 102 h 882"/>
                <a:gd name="T64" fmla="*/ 450 w 568"/>
                <a:gd name="T65" fmla="*/ 106 h 882"/>
                <a:gd name="T66" fmla="*/ 450 w 568"/>
                <a:gd name="T67" fmla="*/ 106 h 882"/>
                <a:gd name="T68" fmla="*/ 450 w 568"/>
                <a:gd name="T69" fmla="*/ 110 h 882"/>
                <a:gd name="T70" fmla="*/ 446 w 568"/>
                <a:gd name="T71" fmla="*/ 114 h 882"/>
                <a:gd name="T72" fmla="*/ 18 w 568"/>
                <a:gd name="T73" fmla="*/ 738 h 882"/>
                <a:gd name="T74" fmla="*/ 18 w 568"/>
                <a:gd name="T75" fmla="*/ 738 h 882"/>
                <a:gd name="T76" fmla="*/ 10 w 568"/>
                <a:gd name="T77" fmla="*/ 752 h 882"/>
                <a:gd name="T78" fmla="*/ 4 w 568"/>
                <a:gd name="T79" fmla="*/ 772 h 882"/>
                <a:gd name="T80" fmla="*/ 0 w 568"/>
                <a:gd name="T81" fmla="*/ 790 h 882"/>
                <a:gd name="T82" fmla="*/ 0 w 568"/>
                <a:gd name="T83" fmla="*/ 806 h 882"/>
                <a:gd name="T84" fmla="*/ 0 w 568"/>
                <a:gd name="T85" fmla="*/ 806 h 882"/>
                <a:gd name="T86" fmla="*/ 0 w 568"/>
                <a:gd name="T87" fmla="*/ 822 h 882"/>
                <a:gd name="T88" fmla="*/ 2 w 568"/>
                <a:gd name="T89" fmla="*/ 836 h 882"/>
                <a:gd name="T90" fmla="*/ 6 w 568"/>
                <a:gd name="T91" fmla="*/ 848 h 882"/>
                <a:gd name="T92" fmla="*/ 10 w 568"/>
                <a:gd name="T93" fmla="*/ 858 h 882"/>
                <a:gd name="T94" fmla="*/ 16 w 568"/>
                <a:gd name="T95" fmla="*/ 866 h 882"/>
                <a:gd name="T96" fmla="*/ 24 w 568"/>
                <a:gd name="T97" fmla="*/ 874 h 882"/>
                <a:gd name="T98" fmla="*/ 34 w 568"/>
                <a:gd name="T99" fmla="*/ 878 h 882"/>
                <a:gd name="T100" fmla="*/ 46 w 568"/>
                <a:gd name="T101" fmla="*/ 882 h 882"/>
                <a:gd name="T102" fmla="*/ 550 w 568"/>
                <a:gd name="T103" fmla="*/ 15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8" h="882">
                  <a:moveTo>
                    <a:pt x="550" y="150"/>
                  </a:moveTo>
                  <a:lnTo>
                    <a:pt x="550" y="150"/>
                  </a:lnTo>
                  <a:lnTo>
                    <a:pt x="558" y="134"/>
                  </a:lnTo>
                  <a:lnTo>
                    <a:pt x="564" y="116"/>
                  </a:lnTo>
                  <a:lnTo>
                    <a:pt x="568" y="96"/>
                  </a:lnTo>
                  <a:lnTo>
                    <a:pt x="568" y="80"/>
                  </a:lnTo>
                  <a:lnTo>
                    <a:pt x="568" y="80"/>
                  </a:lnTo>
                  <a:lnTo>
                    <a:pt x="568" y="56"/>
                  </a:lnTo>
                  <a:lnTo>
                    <a:pt x="562" y="38"/>
                  </a:lnTo>
                  <a:lnTo>
                    <a:pt x="554" y="26"/>
                  </a:lnTo>
                  <a:lnTo>
                    <a:pt x="544" y="14"/>
                  </a:lnTo>
                  <a:lnTo>
                    <a:pt x="528" y="8"/>
                  </a:lnTo>
                  <a:lnTo>
                    <a:pt x="512" y="4"/>
                  </a:lnTo>
                  <a:lnTo>
                    <a:pt x="490" y="0"/>
                  </a:lnTo>
                  <a:lnTo>
                    <a:pt x="46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6" y="20"/>
                  </a:lnTo>
                  <a:lnTo>
                    <a:pt x="16" y="76"/>
                  </a:lnTo>
                  <a:lnTo>
                    <a:pt x="16" y="76"/>
                  </a:lnTo>
                  <a:lnTo>
                    <a:pt x="18" y="86"/>
                  </a:lnTo>
                  <a:lnTo>
                    <a:pt x="24" y="92"/>
                  </a:lnTo>
                  <a:lnTo>
                    <a:pt x="32" y="96"/>
                  </a:lnTo>
                  <a:lnTo>
                    <a:pt x="40" y="96"/>
                  </a:lnTo>
                  <a:lnTo>
                    <a:pt x="438" y="96"/>
                  </a:lnTo>
                  <a:lnTo>
                    <a:pt x="438" y="96"/>
                  </a:lnTo>
                  <a:lnTo>
                    <a:pt x="444" y="98"/>
                  </a:lnTo>
                  <a:lnTo>
                    <a:pt x="446" y="100"/>
                  </a:lnTo>
                  <a:lnTo>
                    <a:pt x="450" y="102"/>
                  </a:lnTo>
                  <a:lnTo>
                    <a:pt x="450" y="106"/>
                  </a:lnTo>
                  <a:lnTo>
                    <a:pt x="450" y="106"/>
                  </a:lnTo>
                  <a:lnTo>
                    <a:pt x="450" y="110"/>
                  </a:lnTo>
                  <a:lnTo>
                    <a:pt x="446" y="114"/>
                  </a:lnTo>
                  <a:lnTo>
                    <a:pt x="18" y="738"/>
                  </a:lnTo>
                  <a:lnTo>
                    <a:pt x="18" y="738"/>
                  </a:lnTo>
                  <a:lnTo>
                    <a:pt x="10" y="752"/>
                  </a:lnTo>
                  <a:lnTo>
                    <a:pt x="4" y="772"/>
                  </a:lnTo>
                  <a:lnTo>
                    <a:pt x="0" y="790"/>
                  </a:lnTo>
                  <a:lnTo>
                    <a:pt x="0" y="806"/>
                  </a:lnTo>
                  <a:lnTo>
                    <a:pt x="0" y="806"/>
                  </a:lnTo>
                  <a:lnTo>
                    <a:pt x="0" y="822"/>
                  </a:lnTo>
                  <a:lnTo>
                    <a:pt x="2" y="836"/>
                  </a:lnTo>
                  <a:lnTo>
                    <a:pt x="6" y="848"/>
                  </a:lnTo>
                  <a:lnTo>
                    <a:pt x="10" y="858"/>
                  </a:lnTo>
                  <a:lnTo>
                    <a:pt x="16" y="866"/>
                  </a:lnTo>
                  <a:lnTo>
                    <a:pt x="24" y="874"/>
                  </a:lnTo>
                  <a:lnTo>
                    <a:pt x="34" y="878"/>
                  </a:lnTo>
                  <a:lnTo>
                    <a:pt x="46" y="882"/>
                  </a:lnTo>
                  <a:lnTo>
                    <a:pt x="550" y="1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458"/>
            <p:cNvSpPr>
              <a:spLocks/>
            </p:cNvSpPr>
            <p:nvPr userDrawn="1"/>
          </p:nvSpPr>
          <p:spPr bwMode="auto">
            <a:xfrm>
              <a:off x="5499100" y="3121025"/>
              <a:ext cx="692150" cy="155575"/>
            </a:xfrm>
            <a:custGeom>
              <a:avLst/>
              <a:gdLst>
                <a:gd name="T0" fmla="*/ 436 w 436"/>
                <a:gd name="T1" fmla="*/ 76 h 98"/>
                <a:gd name="T2" fmla="*/ 436 w 436"/>
                <a:gd name="T3" fmla="*/ 20 h 98"/>
                <a:gd name="T4" fmla="*/ 436 w 436"/>
                <a:gd name="T5" fmla="*/ 20 h 98"/>
                <a:gd name="T6" fmla="*/ 434 w 436"/>
                <a:gd name="T7" fmla="*/ 12 h 98"/>
                <a:gd name="T8" fmla="*/ 430 w 436"/>
                <a:gd name="T9" fmla="*/ 6 h 98"/>
                <a:gd name="T10" fmla="*/ 422 w 436"/>
                <a:gd name="T11" fmla="*/ 2 h 98"/>
                <a:gd name="T12" fmla="*/ 412 w 436"/>
                <a:gd name="T13" fmla="*/ 0 h 98"/>
                <a:gd name="T14" fmla="*/ 68 w 436"/>
                <a:gd name="T15" fmla="*/ 0 h 98"/>
                <a:gd name="T16" fmla="*/ 0 w 436"/>
                <a:gd name="T17" fmla="*/ 98 h 98"/>
                <a:gd name="T18" fmla="*/ 412 w 436"/>
                <a:gd name="T19" fmla="*/ 98 h 98"/>
                <a:gd name="T20" fmla="*/ 412 w 436"/>
                <a:gd name="T21" fmla="*/ 98 h 98"/>
                <a:gd name="T22" fmla="*/ 422 w 436"/>
                <a:gd name="T23" fmla="*/ 96 h 98"/>
                <a:gd name="T24" fmla="*/ 430 w 436"/>
                <a:gd name="T25" fmla="*/ 92 h 98"/>
                <a:gd name="T26" fmla="*/ 434 w 436"/>
                <a:gd name="T27" fmla="*/ 86 h 98"/>
                <a:gd name="T28" fmla="*/ 436 w 436"/>
                <a:gd name="T29" fmla="*/ 7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6" h="98">
                  <a:moveTo>
                    <a:pt x="436" y="76"/>
                  </a:moveTo>
                  <a:lnTo>
                    <a:pt x="436" y="20"/>
                  </a:lnTo>
                  <a:lnTo>
                    <a:pt x="436" y="20"/>
                  </a:lnTo>
                  <a:lnTo>
                    <a:pt x="434" y="12"/>
                  </a:lnTo>
                  <a:lnTo>
                    <a:pt x="430" y="6"/>
                  </a:lnTo>
                  <a:lnTo>
                    <a:pt x="422" y="2"/>
                  </a:lnTo>
                  <a:lnTo>
                    <a:pt x="412" y="0"/>
                  </a:lnTo>
                  <a:lnTo>
                    <a:pt x="68" y="0"/>
                  </a:lnTo>
                  <a:lnTo>
                    <a:pt x="0" y="98"/>
                  </a:lnTo>
                  <a:lnTo>
                    <a:pt x="412" y="98"/>
                  </a:lnTo>
                  <a:lnTo>
                    <a:pt x="412" y="98"/>
                  </a:lnTo>
                  <a:lnTo>
                    <a:pt x="422" y="96"/>
                  </a:lnTo>
                  <a:lnTo>
                    <a:pt x="430" y="92"/>
                  </a:lnTo>
                  <a:lnTo>
                    <a:pt x="434" y="86"/>
                  </a:lnTo>
                  <a:lnTo>
                    <a:pt x="436" y="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7" name="Rectangle 5" title="[Klassifizierung]"/>
          <p:cNvSpPr txBox="1">
            <a:spLocks noChangeArrowheads="1"/>
          </p:cNvSpPr>
          <p:nvPr userDrawn="1"/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/>
              <a:t>BRZ-öffentlich</a:t>
            </a:r>
          </a:p>
        </p:txBody>
      </p:sp>
    </p:spTree>
    <p:extLst>
      <p:ext uri="{BB962C8B-B14F-4D97-AF65-F5344CB8AC3E}">
        <p14:creationId xmlns:p14="http://schemas.microsoft.com/office/powerpoint/2010/main" val="73495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8" r:id="rId4"/>
    <p:sldLayoutId id="2147483699" r:id="rId5"/>
    <p:sldLayoutId id="2147483698" r:id="rId6"/>
    <p:sldLayoutId id="2147483697" r:id="rId7"/>
    <p:sldLayoutId id="2147483687" r:id="rId8"/>
    <p:sldLayoutId id="2147483689" r:id="rId9"/>
    <p:sldLayoutId id="2147483690" r:id="rId10"/>
    <p:sldLayoutId id="2147483691" r:id="rId11"/>
    <p:sldLayoutId id="2147483692" r:id="rId12"/>
    <p:sldLayoutId id="2147483695" r:id="rId13"/>
    <p:sldLayoutId id="2147483694" r:id="rId14"/>
    <p:sldLayoutId id="2147483693" r:id="rId15"/>
    <p:sldLayoutId id="2147483713" r:id="rId16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ts val="0"/>
        </a:spcBef>
        <a:spcAft>
          <a:spcPts val="20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ts val="0"/>
        </a:spcBef>
        <a:spcAft>
          <a:spcPts val="200"/>
        </a:spcAft>
        <a:buFont typeface="Calibri" panose="020F0502020204030204" pitchFamily="34" charset="0"/>
        <a:buChar char="·"/>
        <a:defRPr sz="14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&gt;"/>
        <a:defRPr sz="14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­"/>
        <a:defRPr sz="14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880">
          <p15:clr>
            <a:srgbClr val="F26B43"/>
          </p15:clr>
        </p15:guide>
        <p15:guide id="3" pos="295">
          <p15:clr>
            <a:srgbClr val="F26B43"/>
          </p15:clr>
        </p15:guide>
        <p15:guide id="4" pos="5465">
          <p15:clr>
            <a:srgbClr val="F26B43"/>
          </p15:clr>
        </p15:guide>
        <p15:guide id="5" orient="horz" pos="2890">
          <p15:clr>
            <a:srgbClr val="F26B43"/>
          </p15:clr>
        </p15:guide>
        <p15:guide id="7" orient="horz" pos="169">
          <p15:clr>
            <a:srgbClr val="F26B43"/>
          </p15:clr>
        </p15:guide>
        <p15:guide id="8" orient="horz" pos="66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23464827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95" imgH="396" progId="TCLayout.ActiveDocument.1">
                  <p:embed/>
                </p:oleObj>
              </mc:Choice>
              <mc:Fallback>
                <p:oleObj name="think-cell Folie" r:id="rId5" imgW="395" imgH="39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2" y="19548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2" y="1058863"/>
            <a:ext cx="8207375" cy="354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28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7413290F-1C85-406C-A6B0-3D4AC04C0AB9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30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Rectangle 5" title="[Klassifizierung]"/>
          <p:cNvSpPr txBox="1">
            <a:spLocks noChangeArrowheads="1"/>
          </p:cNvSpPr>
          <p:nvPr userDrawn="1"/>
        </p:nvSpPr>
        <p:spPr bwMode="auto">
          <a:xfrm>
            <a:off x="3124200" y="4688200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/>
              <a:t>BRZ-öffentlich</a:t>
            </a:r>
          </a:p>
        </p:txBody>
      </p:sp>
    </p:spTree>
    <p:extLst>
      <p:ext uri="{BB962C8B-B14F-4D97-AF65-F5344CB8AC3E}">
        <p14:creationId xmlns:p14="http://schemas.microsoft.com/office/powerpoint/2010/main" val="876886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ts val="0"/>
        </a:spcBef>
        <a:spcAft>
          <a:spcPts val="20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ts val="0"/>
        </a:spcBef>
        <a:spcAft>
          <a:spcPts val="200"/>
        </a:spcAft>
        <a:buFont typeface="Calibri" panose="020F0502020204030204" pitchFamily="34" charset="0"/>
        <a:buChar char="·"/>
        <a:defRPr sz="14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&gt;"/>
        <a:defRPr sz="14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­"/>
        <a:defRPr sz="14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880">
          <p15:clr>
            <a:srgbClr val="F26B43"/>
          </p15:clr>
        </p15:guide>
        <p15:guide id="3" pos="295">
          <p15:clr>
            <a:srgbClr val="F26B43"/>
          </p15:clr>
        </p15:guide>
        <p15:guide id="4" pos="5465">
          <p15:clr>
            <a:srgbClr val="F26B43"/>
          </p15:clr>
        </p15:guide>
        <p15:guide id="5" orient="horz" pos="2890">
          <p15:clr>
            <a:srgbClr val="F26B43"/>
          </p15:clr>
        </p15:guide>
        <p15:guide id="6" orient="horz" pos="667" userDrawn="1">
          <p15:clr>
            <a:srgbClr val="F26B43"/>
          </p15:clr>
        </p15:guide>
        <p15:guide id="7" orient="horz" pos="16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21180909"/>
              </p:ext>
            </p:ext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95" imgH="396" progId="TCLayout.ActiveDocument.1">
                  <p:embed/>
                </p:oleObj>
              </mc:Choice>
              <mc:Fallback>
                <p:oleObj name="think-cell Folie" r:id="rId5" imgW="395" imgH="39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19063" cy="11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de-DE" sz="24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2" y="19548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2" y="1058863"/>
            <a:ext cx="8207375" cy="3542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28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10D80CD1-770B-4831-8A0C-88F2B192188B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30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Seite </a:t>
            </a:r>
            <a:fld id="{A027F75D-3098-4D52-825D-D4B882ED4E1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5" name="Gruppieren 24" descr="BRZ"/>
          <p:cNvGrpSpPr/>
          <p:nvPr userDrawn="1"/>
        </p:nvGrpSpPr>
        <p:grpSpPr>
          <a:xfrm>
            <a:off x="8018736" y="279658"/>
            <a:ext cx="671044" cy="297365"/>
            <a:chOff x="2952750" y="1854200"/>
            <a:chExt cx="3238500" cy="1435100"/>
          </a:xfrm>
        </p:grpSpPr>
        <p:sp>
          <p:nvSpPr>
            <p:cNvPr id="26" name="AutoShape 451"/>
            <p:cNvSpPr>
              <a:spLocks noChangeAspect="1" noChangeArrowheads="1" noTextEdit="1"/>
            </p:cNvSpPr>
            <p:nvPr userDrawn="1"/>
          </p:nvSpPr>
          <p:spPr bwMode="auto">
            <a:xfrm>
              <a:off x="2952750" y="1854200"/>
              <a:ext cx="3238500" cy="143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7" name="Freeform 453"/>
            <p:cNvSpPr>
              <a:spLocks noEditPoints="1"/>
            </p:cNvSpPr>
            <p:nvPr userDrawn="1"/>
          </p:nvSpPr>
          <p:spPr bwMode="auto">
            <a:xfrm>
              <a:off x="2952750" y="1854200"/>
              <a:ext cx="3238500" cy="1435100"/>
            </a:xfrm>
            <a:custGeom>
              <a:avLst/>
              <a:gdLst>
                <a:gd name="T0" fmla="*/ 228 w 2040"/>
                <a:gd name="T1" fmla="*/ 92 h 904"/>
                <a:gd name="T2" fmla="*/ 404 w 2040"/>
                <a:gd name="T3" fmla="*/ 118 h 904"/>
                <a:gd name="T4" fmla="*/ 466 w 2040"/>
                <a:gd name="T5" fmla="*/ 192 h 904"/>
                <a:gd name="T6" fmla="*/ 466 w 2040"/>
                <a:gd name="T7" fmla="*/ 291 h 904"/>
                <a:gd name="T8" fmla="*/ 424 w 2040"/>
                <a:gd name="T9" fmla="*/ 357 h 904"/>
                <a:gd name="T10" fmla="*/ 320 w 2040"/>
                <a:gd name="T11" fmla="*/ 391 h 904"/>
                <a:gd name="T12" fmla="*/ 584 w 2040"/>
                <a:gd name="T13" fmla="*/ 611 h 904"/>
                <a:gd name="T14" fmla="*/ 548 w 2040"/>
                <a:gd name="T15" fmla="*/ 509 h 904"/>
                <a:gd name="T16" fmla="*/ 448 w 2040"/>
                <a:gd name="T17" fmla="*/ 539 h 904"/>
                <a:gd name="T18" fmla="*/ 476 w 2040"/>
                <a:gd name="T19" fmla="*/ 651 h 904"/>
                <a:gd name="T20" fmla="*/ 450 w 2040"/>
                <a:gd name="T21" fmla="*/ 746 h 904"/>
                <a:gd name="T22" fmla="*/ 356 w 2040"/>
                <a:gd name="T23" fmla="*/ 800 h 904"/>
                <a:gd name="T24" fmla="*/ 172 w 2040"/>
                <a:gd name="T25" fmla="*/ 810 h 904"/>
                <a:gd name="T26" fmla="*/ 320 w 2040"/>
                <a:gd name="T27" fmla="*/ 477 h 904"/>
                <a:gd name="T28" fmla="*/ 328 w 2040"/>
                <a:gd name="T29" fmla="*/ 477 h 904"/>
                <a:gd name="T30" fmla="*/ 490 w 2040"/>
                <a:gd name="T31" fmla="*/ 423 h 904"/>
                <a:gd name="T32" fmla="*/ 546 w 2040"/>
                <a:gd name="T33" fmla="*/ 365 h 904"/>
                <a:gd name="T34" fmla="*/ 562 w 2040"/>
                <a:gd name="T35" fmla="*/ 339 h 904"/>
                <a:gd name="T36" fmla="*/ 580 w 2040"/>
                <a:gd name="T37" fmla="*/ 229 h 904"/>
                <a:gd name="T38" fmla="*/ 550 w 2040"/>
                <a:gd name="T39" fmla="*/ 118 h 904"/>
                <a:gd name="T40" fmla="*/ 422 w 2040"/>
                <a:gd name="T41" fmla="*/ 24 h 904"/>
                <a:gd name="T42" fmla="*/ 228 w 2040"/>
                <a:gd name="T43" fmla="*/ 0 h 904"/>
                <a:gd name="T44" fmla="*/ 74 w 2040"/>
                <a:gd name="T45" fmla="*/ 6 h 904"/>
                <a:gd name="T46" fmla="*/ 10 w 2040"/>
                <a:gd name="T47" fmla="*/ 22 h 904"/>
                <a:gd name="T48" fmla="*/ 0 w 2040"/>
                <a:gd name="T49" fmla="*/ 850 h 904"/>
                <a:gd name="T50" fmla="*/ 22 w 2040"/>
                <a:gd name="T51" fmla="*/ 890 h 904"/>
                <a:gd name="T52" fmla="*/ 234 w 2040"/>
                <a:gd name="T53" fmla="*/ 904 h 904"/>
                <a:gd name="T54" fmla="*/ 398 w 2040"/>
                <a:gd name="T55" fmla="*/ 886 h 904"/>
                <a:gd name="T56" fmla="*/ 540 w 2040"/>
                <a:gd name="T57" fmla="*/ 798 h 904"/>
                <a:gd name="T58" fmla="*/ 1344 w 2040"/>
                <a:gd name="T59" fmla="*/ 880 h 904"/>
                <a:gd name="T60" fmla="*/ 1050 w 2040"/>
                <a:gd name="T61" fmla="*/ 427 h 904"/>
                <a:gd name="T62" fmla="*/ 844 w 2040"/>
                <a:gd name="T63" fmla="*/ 102 h 904"/>
                <a:gd name="T64" fmla="*/ 1052 w 2040"/>
                <a:gd name="T65" fmla="*/ 102 h 904"/>
                <a:gd name="T66" fmla="*/ 1158 w 2040"/>
                <a:gd name="T67" fmla="*/ 142 h 904"/>
                <a:gd name="T68" fmla="*/ 1202 w 2040"/>
                <a:gd name="T69" fmla="*/ 235 h 904"/>
                <a:gd name="T70" fmla="*/ 1196 w 2040"/>
                <a:gd name="T71" fmla="*/ 323 h 904"/>
                <a:gd name="T72" fmla="*/ 1204 w 2040"/>
                <a:gd name="T73" fmla="*/ 471 h 904"/>
                <a:gd name="T74" fmla="*/ 1294 w 2040"/>
                <a:gd name="T75" fmla="*/ 363 h 904"/>
                <a:gd name="T76" fmla="*/ 1308 w 2040"/>
                <a:gd name="T77" fmla="*/ 222 h 904"/>
                <a:gd name="T78" fmla="*/ 1236 w 2040"/>
                <a:gd name="T79" fmla="*/ 72 h 904"/>
                <a:gd name="T80" fmla="*/ 1076 w 2040"/>
                <a:gd name="T81" fmla="*/ 6 h 904"/>
                <a:gd name="T82" fmla="*/ 810 w 2040"/>
                <a:gd name="T83" fmla="*/ 6 h 904"/>
                <a:gd name="T84" fmla="*/ 736 w 2040"/>
                <a:gd name="T85" fmla="*/ 36 h 904"/>
                <a:gd name="T86" fmla="*/ 756 w 2040"/>
                <a:gd name="T87" fmla="*/ 896 h 904"/>
                <a:gd name="T88" fmla="*/ 844 w 2040"/>
                <a:gd name="T89" fmla="*/ 872 h 904"/>
                <a:gd name="T90" fmla="*/ 1006 w 2040"/>
                <a:gd name="T91" fmla="*/ 525 h 904"/>
                <a:gd name="T92" fmla="*/ 1252 w 2040"/>
                <a:gd name="T93" fmla="*/ 896 h 904"/>
                <a:gd name="T94" fmla="*/ 1344 w 2040"/>
                <a:gd name="T95" fmla="*/ 880 h 904"/>
                <a:gd name="T96" fmla="*/ 2024 w 2040"/>
                <a:gd name="T97" fmla="*/ 88 h 904"/>
                <a:gd name="T98" fmla="*/ 1984 w 2040"/>
                <a:gd name="T99" fmla="*/ 16 h 904"/>
                <a:gd name="T100" fmla="*/ 1488 w 2040"/>
                <a:gd name="T101" fmla="*/ 10 h 904"/>
                <a:gd name="T102" fmla="*/ 1474 w 2040"/>
                <a:gd name="T103" fmla="*/ 94 h 904"/>
                <a:gd name="T104" fmla="*/ 1900 w 2040"/>
                <a:gd name="T105" fmla="*/ 106 h 904"/>
                <a:gd name="T106" fmla="*/ 1902 w 2040"/>
                <a:gd name="T107" fmla="*/ 122 h 904"/>
                <a:gd name="T108" fmla="*/ 1456 w 2040"/>
                <a:gd name="T109" fmla="*/ 814 h 904"/>
                <a:gd name="T110" fmla="*/ 1472 w 2040"/>
                <a:gd name="T111" fmla="*/ 874 h 904"/>
                <a:gd name="T112" fmla="*/ 2040 w 2040"/>
                <a:gd name="T113" fmla="*/ 818 h 904"/>
                <a:gd name="T114" fmla="*/ 1672 w 2040"/>
                <a:gd name="T115" fmla="*/ 798 h 904"/>
                <a:gd name="T116" fmla="*/ 2038 w 2040"/>
                <a:gd name="T117" fmla="*/ 884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40" h="904">
                  <a:moveTo>
                    <a:pt x="110" y="391"/>
                  </a:moveTo>
                  <a:lnTo>
                    <a:pt x="110" y="96"/>
                  </a:lnTo>
                  <a:lnTo>
                    <a:pt x="110" y="96"/>
                  </a:lnTo>
                  <a:lnTo>
                    <a:pt x="166" y="94"/>
                  </a:lnTo>
                  <a:lnTo>
                    <a:pt x="228" y="92"/>
                  </a:lnTo>
                  <a:lnTo>
                    <a:pt x="228" y="92"/>
                  </a:lnTo>
                  <a:lnTo>
                    <a:pt x="280" y="94"/>
                  </a:lnTo>
                  <a:lnTo>
                    <a:pt x="328" y="98"/>
                  </a:lnTo>
                  <a:lnTo>
                    <a:pt x="350" y="100"/>
                  </a:lnTo>
                  <a:lnTo>
                    <a:pt x="370" y="106"/>
                  </a:lnTo>
                  <a:lnTo>
                    <a:pt x="388" y="112"/>
                  </a:lnTo>
                  <a:lnTo>
                    <a:pt x="404" y="118"/>
                  </a:lnTo>
                  <a:lnTo>
                    <a:pt x="420" y="126"/>
                  </a:lnTo>
                  <a:lnTo>
                    <a:pt x="432" y="136"/>
                  </a:lnTo>
                  <a:lnTo>
                    <a:pt x="444" y="148"/>
                  </a:lnTo>
                  <a:lnTo>
                    <a:pt x="454" y="160"/>
                  </a:lnTo>
                  <a:lnTo>
                    <a:pt x="460" y="176"/>
                  </a:lnTo>
                  <a:lnTo>
                    <a:pt x="466" y="192"/>
                  </a:lnTo>
                  <a:lnTo>
                    <a:pt x="470" y="210"/>
                  </a:lnTo>
                  <a:lnTo>
                    <a:pt x="470" y="229"/>
                  </a:lnTo>
                  <a:lnTo>
                    <a:pt x="470" y="249"/>
                  </a:lnTo>
                  <a:lnTo>
                    <a:pt x="470" y="249"/>
                  </a:lnTo>
                  <a:lnTo>
                    <a:pt x="468" y="277"/>
                  </a:lnTo>
                  <a:lnTo>
                    <a:pt x="466" y="291"/>
                  </a:lnTo>
                  <a:lnTo>
                    <a:pt x="462" y="303"/>
                  </a:lnTo>
                  <a:lnTo>
                    <a:pt x="458" y="315"/>
                  </a:lnTo>
                  <a:lnTo>
                    <a:pt x="452" y="327"/>
                  </a:lnTo>
                  <a:lnTo>
                    <a:pt x="444" y="339"/>
                  </a:lnTo>
                  <a:lnTo>
                    <a:pt x="434" y="349"/>
                  </a:lnTo>
                  <a:lnTo>
                    <a:pt x="424" y="357"/>
                  </a:lnTo>
                  <a:lnTo>
                    <a:pt x="412" y="367"/>
                  </a:lnTo>
                  <a:lnTo>
                    <a:pt x="396" y="373"/>
                  </a:lnTo>
                  <a:lnTo>
                    <a:pt x="380" y="379"/>
                  </a:lnTo>
                  <a:lnTo>
                    <a:pt x="362" y="385"/>
                  </a:lnTo>
                  <a:lnTo>
                    <a:pt x="342" y="389"/>
                  </a:lnTo>
                  <a:lnTo>
                    <a:pt x="320" y="391"/>
                  </a:lnTo>
                  <a:lnTo>
                    <a:pt x="294" y="391"/>
                  </a:lnTo>
                  <a:lnTo>
                    <a:pt x="110" y="391"/>
                  </a:lnTo>
                  <a:close/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  <a:close/>
                  <a:moveTo>
                    <a:pt x="1344" y="880"/>
                  </a:moveTo>
                  <a:lnTo>
                    <a:pt x="1344" y="880"/>
                  </a:lnTo>
                  <a:lnTo>
                    <a:pt x="1344" y="876"/>
                  </a:lnTo>
                  <a:lnTo>
                    <a:pt x="1340" y="870"/>
                  </a:lnTo>
                  <a:lnTo>
                    <a:pt x="1072" y="423"/>
                  </a:lnTo>
                  <a:lnTo>
                    <a:pt x="1072" y="423"/>
                  </a:lnTo>
                  <a:lnTo>
                    <a:pt x="1050" y="427"/>
                  </a:lnTo>
                  <a:lnTo>
                    <a:pt x="1028" y="429"/>
                  </a:lnTo>
                  <a:lnTo>
                    <a:pt x="976" y="431"/>
                  </a:lnTo>
                  <a:lnTo>
                    <a:pt x="976" y="431"/>
                  </a:lnTo>
                  <a:lnTo>
                    <a:pt x="844" y="429"/>
                  </a:lnTo>
                  <a:lnTo>
                    <a:pt x="844" y="102"/>
                  </a:lnTo>
                  <a:lnTo>
                    <a:pt x="844" y="102"/>
                  </a:lnTo>
                  <a:lnTo>
                    <a:pt x="870" y="100"/>
                  </a:lnTo>
                  <a:lnTo>
                    <a:pt x="906" y="98"/>
                  </a:lnTo>
                  <a:lnTo>
                    <a:pt x="976" y="98"/>
                  </a:lnTo>
                  <a:lnTo>
                    <a:pt x="976" y="98"/>
                  </a:lnTo>
                  <a:lnTo>
                    <a:pt x="1028" y="100"/>
                  </a:lnTo>
                  <a:lnTo>
                    <a:pt x="1052" y="102"/>
                  </a:lnTo>
                  <a:lnTo>
                    <a:pt x="1074" y="106"/>
                  </a:lnTo>
                  <a:lnTo>
                    <a:pt x="1094" y="110"/>
                  </a:lnTo>
                  <a:lnTo>
                    <a:pt x="1112" y="116"/>
                  </a:lnTo>
                  <a:lnTo>
                    <a:pt x="1130" y="124"/>
                  </a:lnTo>
                  <a:lnTo>
                    <a:pt x="1146" y="132"/>
                  </a:lnTo>
                  <a:lnTo>
                    <a:pt x="1158" y="142"/>
                  </a:lnTo>
                  <a:lnTo>
                    <a:pt x="1170" y="154"/>
                  </a:lnTo>
                  <a:lnTo>
                    <a:pt x="1180" y="168"/>
                  </a:lnTo>
                  <a:lnTo>
                    <a:pt x="1188" y="182"/>
                  </a:lnTo>
                  <a:lnTo>
                    <a:pt x="1194" y="198"/>
                  </a:lnTo>
                  <a:lnTo>
                    <a:pt x="1200" y="216"/>
                  </a:lnTo>
                  <a:lnTo>
                    <a:pt x="1202" y="235"/>
                  </a:lnTo>
                  <a:lnTo>
                    <a:pt x="1202" y="257"/>
                  </a:lnTo>
                  <a:lnTo>
                    <a:pt x="1202" y="265"/>
                  </a:lnTo>
                  <a:lnTo>
                    <a:pt x="1202" y="265"/>
                  </a:lnTo>
                  <a:lnTo>
                    <a:pt x="1202" y="285"/>
                  </a:lnTo>
                  <a:lnTo>
                    <a:pt x="1200" y="305"/>
                  </a:lnTo>
                  <a:lnTo>
                    <a:pt x="1196" y="323"/>
                  </a:lnTo>
                  <a:lnTo>
                    <a:pt x="1190" y="339"/>
                  </a:lnTo>
                  <a:lnTo>
                    <a:pt x="1184" y="353"/>
                  </a:lnTo>
                  <a:lnTo>
                    <a:pt x="1176" y="367"/>
                  </a:lnTo>
                  <a:lnTo>
                    <a:pt x="1166" y="379"/>
                  </a:lnTo>
                  <a:lnTo>
                    <a:pt x="1154" y="389"/>
                  </a:lnTo>
                  <a:lnTo>
                    <a:pt x="1204" y="471"/>
                  </a:lnTo>
                  <a:lnTo>
                    <a:pt x="1204" y="471"/>
                  </a:lnTo>
                  <a:lnTo>
                    <a:pt x="1228" y="455"/>
                  </a:lnTo>
                  <a:lnTo>
                    <a:pt x="1248" y="435"/>
                  </a:lnTo>
                  <a:lnTo>
                    <a:pt x="1266" y="413"/>
                  </a:lnTo>
                  <a:lnTo>
                    <a:pt x="1282" y="389"/>
                  </a:lnTo>
                  <a:lnTo>
                    <a:pt x="1294" y="363"/>
                  </a:lnTo>
                  <a:lnTo>
                    <a:pt x="1304" y="333"/>
                  </a:lnTo>
                  <a:lnTo>
                    <a:pt x="1308" y="299"/>
                  </a:lnTo>
                  <a:lnTo>
                    <a:pt x="1310" y="265"/>
                  </a:lnTo>
                  <a:lnTo>
                    <a:pt x="1310" y="257"/>
                  </a:lnTo>
                  <a:lnTo>
                    <a:pt x="1310" y="257"/>
                  </a:lnTo>
                  <a:lnTo>
                    <a:pt x="1308" y="222"/>
                  </a:lnTo>
                  <a:lnTo>
                    <a:pt x="1304" y="190"/>
                  </a:lnTo>
                  <a:lnTo>
                    <a:pt x="1296" y="162"/>
                  </a:lnTo>
                  <a:lnTo>
                    <a:pt x="1284" y="136"/>
                  </a:lnTo>
                  <a:lnTo>
                    <a:pt x="1270" y="112"/>
                  </a:lnTo>
                  <a:lnTo>
                    <a:pt x="1254" y="90"/>
                  </a:lnTo>
                  <a:lnTo>
                    <a:pt x="1236" y="72"/>
                  </a:lnTo>
                  <a:lnTo>
                    <a:pt x="1214" y="56"/>
                  </a:lnTo>
                  <a:lnTo>
                    <a:pt x="1190" y="42"/>
                  </a:lnTo>
                  <a:lnTo>
                    <a:pt x="1164" y="30"/>
                  </a:lnTo>
                  <a:lnTo>
                    <a:pt x="1136" y="20"/>
                  </a:lnTo>
                  <a:lnTo>
                    <a:pt x="1108" y="12"/>
                  </a:lnTo>
                  <a:lnTo>
                    <a:pt x="1076" y="6"/>
                  </a:lnTo>
                  <a:lnTo>
                    <a:pt x="1044" y="2"/>
                  </a:lnTo>
                  <a:lnTo>
                    <a:pt x="1010" y="0"/>
                  </a:lnTo>
                  <a:lnTo>
                    <a:pt x="976" y="0"/>
                  </a:lnTo>
                  <a:lnTo>
                    <a:pt x="976" y="0"/>
                  </a:lnTo>
                  <a:lnTo>
                    <a:pt x="862" y="2"/>
                  </a:lnTo>
                  <a:lnTo>
                    <a:pt x="810" y="6"/>
                  </a:lnTo>
                  <a:lnTo>
                    <a:pt x="764" y="10"/>
                  </a:lnTo>
                  <a:lnTo>
                    <a:pt x="764" y="10"/>
                  </a:lnTo>
                  <a:lnTo>
                    <a:pt x="750" y="12"/>
                  </a:lnTo>
                  <a:lnTo>
                    <a:pt x="742" y="16"/>
                  </a:lnTo>
                  <a:lnTo>
                    <a:pt x="736" y="24"/>
                  </a:lnTo>
                  <a:lnTo>
                    <a:pt x="736" y="36"/>
                  </a:lnTo>
                  <a:lnTo>
                    <a:pt x="736" y="872"/>
                  </a:lnTo>
                  <a:lnTo>
                    <a:pt x="736" y="872"/>
                  </a:lnTo>
                  <a:lnTo>
                    <a:pt x="738" y="882"/>
                  </a:lnTo>
                  <a:lnTo>
                    <a:pt x="742" y="890"/>
                  </a:lnTo>
                  <a:lnTo>
                    <a:pt x="748" y="894"/>
                  </a:lnTo>
                  <a:lnTo>
                    <a:pt x="756" y="896"/>
                  </a:lnTo>
                  <a:lnTo>
                    <a:pt x="822" y="896"/>
                  </a:lnTo>
                  <a:lnTo>
                    <a:pt x="822" y="896"/>
                  </a:lnTo>
                  <a:lnTo>
                    <a:pt x="830" y="894"/>
                  </a:lnTo>
                  <a:lnTo>
                    <a:pt x="838" y="888"/>
                  </a:lnTo>
                  <a:lnTo>
                    <a:pt x="842" y="882"/>
                  </a:lnTo>
                  <a:lnTo>
                    <a:pt x="844" y="872"/>
                  </a:lnTo>
                  <a:lnTo>
                    <a:pt x="844" y="521"/>
                  </a:lnTo>
                  <a:lnTo>
                    <a:pt x="844" y="521"/>
                  </a:lnTo>
                  <a:lnTo>
                    <a:pt x="918" y="523"/>
                  </a:lnTo>
                  <a:lnTo>
                    <a:pt x="976" y="525"/>
                  </a:lnTo>
                  <a:lnTo>
                    <a:pt x="996" y="525"/>
                  </a:lnTo>
                  <a:lnTo>
                    <a:pt x="1006" y="525"/>
                  </a:lnTo>
                  <a:lnTo>
                    <a:pt x="1220" y="880"/>
                  </a:lnTo>
                  <a:lnTo>
                    <a:pt x="1220" y="880"/>
                  </a:lnTo>
                  <a:lnTo>
                    <a:pt x="1228" y="890"/>
                  </a:lnTo>
                  <a:lnTo>
                    <a:pt x="1234" y="894"/>
                  </a:lnTo>
                  <a:lnTo>
                    <a:pt x="1242" y="896"/>
                  </a:lnTo>
                  <a:lnTo>
                    <a:pt x="1252" y="896"/>
                  </a:lnTo>
                  <a:lnTo>
                    <a:pt x="1328" y="896"/>
                  </a:lnTo>
                  <a:lnTo>
                    <a:pt x="1328" y="896"/>
                  </a:lnTo>
                  <a:lnTo>
                    <a:pt x="1336" y="894"/>
                  </a:lnTo>
                  <a:lnTo>
                    <a:pt x="1340" y="892"/>
                  </a:lnTo>
                  <a:lnTo>
                    <a:pt x="1344" y="886"/>
                  </a:lnTo>
                  <a:lnTo>
                    <a:pt x="1344" y="880"/>
                  </a:lnTo>
                  <a:close/>
                  <a:moveTo>
                    <a:pt x="2006" y="158"/>
                  </a:moveTo>
                  <a:lnTo>
                    <a:pt x="2006" y="158"/>
                  </a:lnTo>
                  <a:lnTo>
                    <a:pt x="2014" y="142"/>
                  </a:lnTo>
                  <a:lnTo>
                    <a:pt x="2020" y="124"/>
                  </a:lnTo>
                  <a:lnTo>
                    <a:pt x="2024" y="104"/>
                  </a:lnTo>
                  <a:lnTo>
                    <a:pt x="2024" y="88"/>
                  </a:lnTo>
                  <a:lnTo>
                    <a:pt x="2024" y="88"/>
                  </a:lnTo>
                  <a:lnTo>
                    <a:pt x="2024" y="64"/>
                  </a:lnTo>
                  <a:lnTo>
                    <a:pt x="2018" y="46"/>
                  </a:lnTo>
                  <a:lnTo>
                    <a:pt x="2010" y="34"/>
                  </a:lnTo>
                  <a:lnTo>
                    <a:pt x="2000" y="22"/>
                  </a:lnTo>
                  <a:lnTo>
                    <a:pt x="1984" y="16"/>
                  </a:lnTo>
                  <a:lnTo>
                    <a:pt x="1968" y="12"/>
                  </a:lnTo>
                  <a:lnTo>
                    <a:pt x="1946" y="8"/>
                  </a:lnTo>
                  <a:lnTo>
                    <a:pt x="1924" y="8"/>
                  </a:lnTo>
                  <a:lnTo>
                    <a:pt x="1496" y="8"/>
                  </a:lnTo>
                  <a:lnTo>
                    <a:pt x="1496" y="8"/>
                  </a:lnTo>
                  <a:lnTo>
                    <a:pt x="1488" y="10"/>
                  </a:lnTo>
                  <a:lnTo>
                    <a:pt x="1480" y="14"/>
                  </a:lnTo>
                  <a:lnTo>
                    <a:pt x="1474" y="20"/>
                  </a:lnTo>
                  <a:lnTo>
                    <a:pt x="1472" y="28"/>
                  </a:lnTo>
                  <a:lnTo>
                    <a:pt x="1472" y="84"/>
                  </a:lnTo>
                  <a:lnTo>
                    <a:pt x="1472" y="84"/>
                  </a:lnTo>
                  <a:lnTo>
                    <a:pt x="1474" y="94"/>
                  </a:lnTo>
                  <a:lnTo>
                    <a:pt x="1480" y="100"/>
                  </a:lnTo>
                  <a:lnTo>
                    <a:pt x="1488" y="104"/>
                  </a:lnTo>
                  <a:lnTo>
                    <a:pt x="1496" y="104"/>
                  </a:lnTo>
                  <a:lnTo>
                    <a:pt x="1894" y="104"/>
                  </a:lnTo>
                  <a:lnTo>
                    <a:pt x="1894" y="104"/>
                  </a:lnTo>
                  <a:lnTo>
                    <a:pt x="1900" y="106"/>
                  </a:lnTo>
                  <a:lnTo>
                    <a:pt x="1902" y="108"/>
                  </a:lnTo>
                  <a:lnTo>
                    <a:pt x="1906" y="110"/>
                  </a:lnTo>
                  <a:lnTo>
                    <a:pt x="1906" y="114"/>
                  </a:lnTo>
                  <a:lnTo>
                    <a:pt x="1906" y="114"/>
                  </a:lnTo>
                  <a:lnTo>
                    <a:pt x="1906" y="118"/>
                  </a:lnTo>
                  <a:lnTo>
                    <a:pt x="1902" y="122"/>
                  </a:lnTo>
                  <a:lnTo>
                    <a:pt x="1474" y="746"/>
                  </a:lnTo>
                  <a:lnTo>
                    <a:pt x="1474" y="746"/>
                  </a:lnTo>
                  <a:lnTo>
                    <a:pt x="1466" y="760"/>
                  </a:lnTo>
                  <a:lnTo>
                    <a:pt x="1460" y="780"/>
                  </a:lnTo>
                  <a:lnTo>
                    <a:pt x="1456" y="798"/>
                  </a:lnTo>
                  <a:lnTo>
                    <a:pt x="1456" y="814"/>
                  </a:lnTo>
                  <a:lnTo>
                    <a:pt x="1456" y="814"/>
                  </a:lnTo>
                  <a:lnTo>
                    <a:pt x="1456" y="830"/>
                  </a:lnTo>
                  <a:lnTo>
                    <a:pt x="1458" y="844"/>
                  </a:lnTo>
                  <a:lnTo>
                    <a:pt x="1462" y="856"/>
                  </a:lnTo>
                  <a:lnTo>
                    <a:pt x="1466" y="866"/>
                  </a:lnTo>
                  <a:lnTo>
                    <a:pt x="1472" y="874"/>
                  </a:lnTo>
                  <a:lnTo>
                    <a:pt x="1480" y="882"/>
                  </a:lnTo>
                  <a:lnTo>
                    <a:pt x="1490" y="886"/>
                  </a:lnTo>
                  <a:lnTo>
                    <a:pt x="1502" y="890"/>
                  </a:lnTo>
                  <a:lnTo>
                    <a:pt x="2006" y="158"/>
                  </a:lnTo>
                  <a:close/>
                  <a:moveTo>
                    <a:pt x="2040" y="874"/>
                  </a:moveTo>
                  <a:lnTo>
                    <a:pt x="2040" y="818"/>
                  </a:lnTo>
                  <a:lnTo>
                    <a:pt x="2040" y="818"/>
                  </a:lnTo>
                  <a:lnTo>
                    <a:pt x="2038" y="810"/>
                  </a:lnTo>
                  <a:lnTo>
                    <a:pt x="2034" y="804"/>
                  </a:lnTo>
                  <a:lnTo>
                    <a:pt x="2026" y="800"/>
                  </a:lnTo>
                  <a:lnTo>
                    <a:pt x="2016" y="798"/>
                  </a:lnTo>
                  <a:lnTo>
                    <a:pt x="1672" y="798"/>
                  </a:lnTo>
                  <a:lnTo>
                    <a:pt x="1604" y="896"/>
                  </a:lnTo>
                  <a:lnTo>
                    <a:pt x="2016" y="896"/>
                  </a:lnTo>
                  <a:lnTo>
                    <a:pt x="2016" y="896"/>
                  </a:lnTo>
                  <a:lnTo>
                    <a:pt x="2026" y="894"/>
                  </a:lnTo>
                  <a:lnTo>
                    <a:pt x="2034" y="890"/>
                  </a:lnTo>
                  <a:lnTo>
                    <a:pt x="2038" y="884"/>
                  </a:lnTo>
                  <a:lnTo>
                    <a:pt x="2040" y="8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Freeform 454"/>
            <p:cNvSpPr>
              <a:spLocks/>
            </p:cNvSpPr>
            <p:nvPr userDrawn="1"/>
          </p:nvSpPr>
          <p:spPr bwMode="auto">
            <a:xfrm>
              <a:off x="3127375" y="2000250"/>
              <a:ext cx="571500" cy="474663"/>
            </a:xfrm>
            <a:custGeom>
              <a:avLst/>
              <a:gdLst>
                <a:gd name="T0" fmla="*/ 0 w 360"/>
                <a:gd name="T1" fmla="*/ 299 h 299"/>
                <a:gd name="T2" fmla="*/ 0 w 360"/>
                <a:gd name="T3" fmla="*/ 4 h 299"/>
                <a:gd name="T4" fmla="*/ 0 w 360"/>
                <a:gd name="T5" fmla="*/ 4 h 299"/>
                <a:gd name="T6" fmla="*/ 56 w 360"/>
                <a:gd name="T7" fmla="*/ 2 h 299"/>
                <a:gd name="T8" fmla="*/ 118 w 360"/>
                <a:gd name="T9" fmla="*/ 0 h 299"/>
                <a:gd name="T10" fmla="*/ 118 w 360"/>
                <a:gd name="T11" fmla="*/ 0 h 299"/>
                <a:gd name="T12" fmla="*/ 170 w 360"/>
                <a:gd name="T13" fmla="*/ 2 h 299"/>
                <a:gd name="T14" fmla="*/ 218 w 360"/>
                <a:gd name="T15" fmla="*/ 6 h 299"/>
                <a:gd name="T16" fmla="*/ 240 w 360"/>
                <a:gd name="T17" fmla="*/ 8 h 299"/>
                <a:gd name="T18" fmla="*/ 260 w 360"/>
                <a:gd name="T19" fmla="*/ 14 h 299"/>
                <a:gd name="T20" fmla="*/ 278 w 360"/>
                <a:gd name="T21" fmla="*/ 20 h 299"/>
                <a:gd name="T22" fmla="*/ 294 w 360"/>
                <a:gd name="T23" fmla="*/ 26 h 299"/>
                <a:gd name="T24" fmla="*/ 310 w 360"/>
                <a:gd name="T25" fmla="*/ 34 h 299"/>
                <a:gd name="T26" fmla="*/ 322 w 360"/>
                <a:gd name="T27" fmla="*/ 44 h 299"/>
                <a:gd name="T28" fmla="*/ 334 w 360"/>
                <a:gd name="T29" fmla="*/ 56 h 299"/>
                <a:gd name="T30" fmla="*/ 344 w 360"/>
                <a:gd name="T31" fmla="*/ 68 h 299"/>
                <a:gd name="T32" fmla="*/ 350 w 360"/>
                <a:gd name="T33" fmla="*/ 84 h 299"/>
                <a:gd name="T34" fmla="*/ 356 w 360"/>
                <a:gd name="T35" fmla="*/ 100 h 299"/>
                <a:gd name="T36" fmla="*/ 360 w 360"/>
                <a:gd name="T37" fmla="*/ 118 h 299"/>
                <a:gd name="T38" fmla="*/ 360 w 360"/>
                <a:gd name="T39" fmla="*/ 137 h 299"/>
                <a:gd name="T40" fmla="*/ 360 w 360"/>
                <a:gd name="T41" fmla="*/ 157 h 299"/>
                <a:gd name="T42" fmla="*/ 360 w 360"/>
                <a:gd name="T43" fmla="*/ 157 h 299"/>
                <a:gd name="T44" fmla="*/ 358 w 360"/>
                <a:gd name="T45" fmla="*/ 185 h 299"/>
                <a:gd name="T46" fmla="*/ 356 w 360"/>
                <a:gd name="T47" fmla="*/ 199 h 299"/>
                <a:gd name="T48" fmla="*/ 352 w 360"/>
                <a:gd name="T49" fmla="*/ 211 h 299"/>
                <a:gd name="T50" fmla="*/ 348 w 360"/>
                <a:gd name="T51" fmla="*/ 223 h 299"/>
                <a:gd name="T52" fmla="*/ 342 w 360"/>
                <a:gd name="T53" fmla="*/ 235 h 299"/>
                <a:gd name="T54" fmla="*/ 334 w 360"/>
                <a:gd name="T55" fmla="*/ 247 h 299"/>
                <a:gd name="T56" fmla="*/ 324 w 360"/>
                <a:gd name="T57" fmla="*/ 257 h 299"/>
                <a:gd name="T58" fmla="*/ 314 w 360"/>
                <a:gd name="T59" fmla="*/ 265 h 299"/>
                <a:gd name="T60" fmla="*/ 302 w 360"/>
                <a:gd name="T61" fmla="*/ 275 h 299"/>
                <a:gd name="T62" fmla="*/ 286 w 360"/>
                <a:gd name="T63" fmla="*/ 281 h 299"/>
                <a:gd name="T64" fmla="*/ 270 w 360"/>
                <a:gd name="T65" fmla="*/ 287 h 299"/>
                <a:gd name="T66" fmla="*/ 252 w 360"/>
                <a:gd name="T67" fmla="*/ 293 h 299"/>
                <a:gd name="T68" fmla="*/ 232 w 360"/>
                <a:gd name="T69" fmla="*/ 297 h 299"/>
                <a:gd name="T70" fmla="*/ 210 w 360"/>
                <a:gd name="T71" fmla="*/ 299 h 299"/>
                <a:gd name="T72" fmla="*/ 184 w 360"/>
                <a:gd name="T73" fmla="*/ 299 h 299"/>
                <a:gd name="T74" fmla="*/ 0 w 360"/>
                <a:gd name="T7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299">
                  <a:moveTo>
                    <a:pt x="0" y="299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56" y="2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70" y="2"/>
                  </a:lnTo>
                  <a:lnTo>
                    <a:pt x="218" y="6"/>
                  </a:lnTo>
                  <a:lnTo>
                    <a:pt x="240" y="8"/>
                  </a:lnTo>
                  <a:lnTo>
                    <a:pt x="260" y="14"/>
                  </a:lnTo>
                  <a:lnTo>
                    <a:pt x="278" y="20"/>
                  </a:lnTo>
                  <a:lnTo>
                    <a:pt x="294" y="26"/>
                  </a:lnTo>
                  <a:lnTo>
                    <a:pt x="310" y="34"/>
                  </a:lnTo>
                  <a:lnTo>
                    <a:pt x="322" y="44"/>
                  </a:lnTo>
                  <a:lnTo>
                    <a:pt x="334" y="56"/>
                  </a:lnTo>
                  <a:lnTo>
                    <a:pt x="344" y="68"/>
                  </a:lnTo>
                  <a:lnTo>
                    <a:pt x="350" y="84"/>
                  </a:lnTo>
                  <a:lnTo>
                    <a:pt x="356" y="100"/>
                  </a:lnTo>
                  <a:lnTo>
                    <a:pt x="360" y="118"/>
                  </a:lnTo>
                  <a:lnTo>
                    <a:pt x="360" y="137"/>
                  </a:lnTo>
                  <a:lnTo>
                    <a:pt x="360" y="157"/>
                  </a:lnTo>
                  <a:lnTo>
                    <a:pt x="360" y="157"/>
                  </a:lnTo>
                  <a:lnTo>
                    <a:pt x="358" y="185"/>
                  </a:lnTo>
                  <a:lnTo>
                    <a:pt x="356" y="199"/>
                  </a:lnTo>
                  <a:lnTo>
                    <a:pt x="352" y="211"/>
                  </a:lnTo>
                  <a:lnTo>
                    <a:pt x="348" y="223"/>
                  </a:lnTo>
                  <a:lnTo>
                    <a:pt x="342" y="235"/>
                  </a:lnTo>
                  <a:lnTo>
                    <a:pt x="334" y="247"/>
                  </a:lnTo>
                  <a:lnTo>
                    <a:pt x="324" y="257"/>
                  </a:lnTo>
                  <a:lnTo>
                    <a:pt x="314" y="265"/>
                  </a:lnTo>
                  <a:lnTo>
                    <a:pt x="302" y="275"/>
                  </a:lnTo>
                  <a:lnTo>
                    <a:pt x="286" y="281"/>
                  </a:lnTo>
                  <a:lnTo>
                    <a:pt x="270" y="287"/>
                  </a:lnTo>
                  <a:lnTo>
                    <a:pt x="252" y="293"/>
                  </a:lnTo>
                  <a:lnTo>
                    <a:pt x="232" y="297"/>
                  </a:lnTo>
                  <a:lnTo>
                    <a:pt x="210" y="299"/>
                  </a:lnTo>
                  <a:lnTo>
                    <a:pt x="184" y="299"/>
                  </a:lnTo>
                  <a:lnTo>
                    <a:pt x="0" y="29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Freeform 455"/>
            <p:cNvSpPr>
              <a:spLocks/>
            </p:cNvSpPr>
            <p:nvPr userDrawn="1"/>
          </p:nvSpPr>
          <p:spPr bwMode="auto">
            <a:xfrm>
              <a:off x="2952750" y="1854200"/>
              <a:ext cx="927100" cy="1435100"/>
            </a:xfrm>
            <a:custGeom>
              <a:avLst/>
              <a:gdLst>
                <a:gd name="T0" fmla="*/ 584 w 584"/>
                <a:gd name="T1" fmla="*/ 631 h 904"/>
                <a:gd name="T2" fmla="*/ 578 w 584"/>
                <a:gd name="T3" fmla="*/ 573 h 904"/>
                <a:gd name="T4" fmla="*/ 556 w 584"/>
                <a:gd name="T5" fmla="*/ 523 h 904"/>
                <a:gd name="T6" fmla="*/ 536 w 584"/>
                <a:gd name="T7" fmla="*/ 495 h 904"/>
                <a:gd name="T8" fmla="*/ 476 w 584"/>
                <a:gd name="T9" fmla="*/ 529 h 904"/>
                <a:gd name="T10" fmla="*/ 460 w 584"/>
                <a:gd name="T11" fmla="*/ 559 h 904"/>
                <a:gd name="T12" fmla="*/ 476 w 584"/>
                <a:gd name="T13" fmla="*/ 631 h 904"/>
                <a:gd name="T14" fmla="*/ 474 w 584"/>
                <a:gd name="T15" fmla="*/ 675 h 904"/>
                <a:gd name="T16" fmla="*/ 458 w 584"/>
                <a:gd name="T17" fmla="*/ 730 h 904"/>
                <a:gd name="T18" fmla="*/ 426 w 584"/>
                <a:gd name="T19" fmla="*/ 770 h 904"/>
                <a:gd name="T20" fmla="*/ 376 w 584"/>
                <a:gd name="T21" fmla="*/ 796 h 904"/>
                <a:gd name="T22" fmla="*/ 312 w 584"/>
                <a:gd name="T23" fmla="*/ 808 h 904"/>
                <a:gd name="T24" fmla="*/ 234 w 584"/>
                <a:gd name="T25" fmla="*/ 812 h 904"/>
                <a:gd name="T26" fmla="*/ 110 w 584"/>
                <a:gd name="T27" fmla="*/ 479 h 904"/>
                <a:gd name="T28" fmla="*/ 274 w 584"/>
                <a:gd name="T29" fmla="*/ 479 h 904"/>
                <a:gd name="T30" fmla="*/ 320 w 584"/>
                <a:gd name="T31" fmla="*/ 477 h 904"/>
                <a:gd name="T32" fmla="*/ 326 w 584"/>
                <a:gd name="T33" fmla="*/ 477 h 904"/>
                <a:gd name="T34" fmla="*/ 368 w 584"/>
                <a:gd name="T35" fmla="*/ 471 h 904"/>
                <a:gd name="T36" fmla="*/ 466 w 584"/>
                <a:gd name="T37" fmla="*/ 437 h 904"/>
                <a:gd name="T38" fmla="*/ 530 w 584"/>
                <a:gd name="T39" fmla="*/ 385 h 904"/>
                <a:gd name="T40" fmla="*/ 546 w 584"/>
                <a:gd name="T41" fmla="*/ 365 h 904"/>
                <a:gd name="T42" fmla="*/ 546 w 584"/>
                <a:gd name="T43" fmla="*/ 363 h 904"/>
                <a:gd name="T44" fmla="*/ 562 w 584"/>
                <a:gd name="T45" fmla="*/ 339 h 904"/>
                <a:gd name="T46" fmla="*/ 574 w 584"/>
                <a:gd name="T47" fmla="*/ 295 h 904"/>
                <a:gd name="T48" fmla="*/ 580 w 584"/>
                <a:gd name="T49" fmla="*/ 229 h 904"/>
                <a:gd name="T50" fmla="*/ 580 w 584"/>
                <a:gd name="T51" fmla="*/ 229 h 904"/>
                <a:gd name="T52" fmla="*/ 562 w 584"/>
                <a:gd name="T53" fmla="*/ 142 h 904"/>
                <a:gd name="T54" fmla="*/ 518 w 584"/>
                <a:gd name="T55" fmla="*/ 78 h 904"/>
                <a:gd name="T56" fmla="*/ 450 w 584"/>
                <a:gd name="T57" fmla="*/ 34 h 904"/>
                <a:gd name="T58" fmla="*/ 364 w 584"/>
                <a:gd name="T59" fmla="*/ 10 h 904"/>
                <a:gd name="T60" fmla="*/ 264 w 584"/>
                <a:gd name="T61" fmla="*/ 0 h 904"/>
                <a:gd name="T62" fmla="*/ 228 w 584"/>
                <a:gd name="T63" fmla="*/ 0 h 904"/>
                <a:gd name="T64" fmla="*/ 118 w 584"/>
                <a:gd name="T65" fmla="*/ 2 h 904"/>
                <a:gd name="T66" fmla="*/ 38 w 584"/>
                <a:gd name="T67" fmla="*/ 10 h 904"/>
                <a:gd name="T68" fmla="*/ 14 w 584"/>
                <a:gd name="T69" fmla="*/ 16 h 904"/>
                <a:gd name="T70" fmla="*/ 2 w 584"/>
                <a:gd name="T71" fmla="*/ 36 h 904"/>
                <a:gd name="T72" fmla="*/ 0 w 584"/>
                <a:gd name="T73" fmla="*/ 850 h 904"/>
                <a:gd name="T74" fmla="*/ 2 w 584"/>
                <a:gd name="T75" fmla="*/ 868 h 904"/>
                <a:gd name="T76" fmla="*/ 14 w 584"/>
                <a:gd name="T77" fmla="*/ 886 h 904"/>
                <a:gd name="T78" fmla="*/ 40 w 584"/>
                <a:gd name="T79" fmla="*/ 894 h 904"/>
                <a:gd name="T80" fmla="*/ 176 w 584"/>
                <a:gd name="T81" fmla="*/ 904 h 904"/>
                <a:gd name="T82" fmla="*/ 270 w 584"/>
                <a:gd name="T83" fmla="*/ 904 h 904"/>
                <a:gd name="T84" fmla="*/ 368 w 584"/>
                <a:gd name="T85" fmla="*/ 894 h 904"/>
                <a:gd name="T86" fmla="*/ 454 w 584"/>
                <a:gd name="T87" fmla="*/ 866 h 904"/>
                <a:gd name="T88" fmla="*/ 522 w 584"/>
                <a:gd name="T89" fmla="*/ 820 h 904"/>
                <a:gd name="T90" fmla="*/ 568 w 584"/>
                <a:gd name="T91" fmla="*/ 748 h 904"/>
                <a:gd name="T92" fmla="*/ 584 w 584"/>
                <a:gd name="T93" fmla="*/ 651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84" h="904">
                  <a:moveTo>
                    <a:pt x="584" y="651"/>
                  </a:moveTo>
                  <a:lnTo>
                    <a:pt x="584" y="631"/>
                  </a:lnTo>
                  <a:lnTo>
                    <a:pt x="584" y="631"/>
                  </a:lnTo>
                  <a:lnTo>
                    <a:pt x="584" y="611"/>
                  </a:lnTo>
                  <a:lnTo>
                    <a:pt x="582" y="593"/>
                  </a:lnTo>
                  <a:lnTo>
                    <a:pt x="578" y="573"/>
                  </a:lnTo>
                  <a:lnTo>
                    <a:pt x="572" y="557"/>
                  </a:lnTo>
                  <a:lnTo>
                    <a:pt x="566" y="539"/>
                  </a:lnTo>
                  <a:lnTo>
                    <a:pt x="556" y="523"/>
                  </a:lnTo>
                  <a:lnTo>
                    <a:pt x="548" y="509"/>
                  </a:lnTo>
                  <a:lnTo>
                    <a:pt x="536" y="495"/>
                  </a:lnTo>
                  <a:lnTo>
                    <a:pt x="536" y="495"/>
                  </a:lnTo>
                  <a:lnTo>
                    <a:pt x="508" y="513"/>
                  </a:lnTo>
                  <a:lnTo>
                    <a:pt x="476" y="529"/>
                  </a:lnTo>
                  <a:lnTo>
                    <a:pt x="476" y="529"/>
                  </a:lnTo>
                  <a:lnTo>
                    <a:pt x="448" y="539"/>
                  </a:lnTo>
                  <a:lnTo>
                    <a:pt x="448" y="539"/>
                  </a:lnTo>
                  <a:lnTo>
                    <a:pt x="460" y="559"/>
                  </a:lnTo>
                  <a:lnTo>
                    <a:pt x="470" y="583"/>
                  </a:lnTo>
                  <a:lnTo>
                    <a:pt x="474" y="607"/>
                  </a:lnTo>
                  <a:lnTo>
                    <a:pt x="476" y="631"/>
                  </a:lnTo>
                  <a:lnTo>
                    <a:pt x="476" y="651"/>
                  </a:lnTo>
                  <a:lnTo>
                    <a:pt x="476" y="651"/>
                  </a:lnTo>
                  <a:lnTo>
                    <a:pt x="474" y="675"/>
                  </a:lnTo>
                  <a:lnTo>
                    <a:pt x="472" y="694"/>
                  </a:lnTo>
                  <a:lnTo>
                    <a:pt x="466" y="714"/>
                  </a:lnTo>
                  <a:lnTo>
                    <a:pt x="458" y="730"/>
                  </a:lnTo>
                  <a:lnTo>
                    <a:pt x="450" y="746"/>
                  </a:lnTo>
                  <a:lnTo>
                    <a:pt x="438" y="758"/>
                  </a:lnTo>
                  <a:lnTo>
                    <a:pt x="426" y="770"/>
                  </a:lnTo>
                  <a:lnTo>
                    <a:pt x="410" y="780"/>
                  </a:lnTo>
                  <a:lnTo>
                    <a:pt x="394" y="788"/>
                  </a:lnTo>
                  <a:lnTo>
                    <a:pt x="376" y="796"/>
                  </a:lnTo>
                  <a:lnTo>
                    <a:pt x="356" y="800"/>
                  </a:lnTo>
                  <a:lnTo>
                    <a:pt x="334" y="806"/>
                  </a:lnTo>
                  <a:lnTo>
                    <a:pt x="312" y="808"/>
                  </a:lnTo>
                  <a:lnTo>
                    <a:pt x="288" y="810"/>
                  </a:lnTo>
                  <a:lnTo>
                    <a:pt x="234" y="812"/>
                  </a:lnTo>
                  <a:lnTo>
                    <a:pt x="234" y="812"/>
                  </a:lnTo>
                  <a:lnTo>
                    <a:pt x="172" y="810"/>
                  </a:lnTo>
                  <a:lnTo>
                    <a:pt x="110" y="808"/>
                  </a:lnTo>
                  <a:lnTo>
                    <a:pt x="110" y="479"/>
                  </a:lnTo>
                  <a:lnTo>
                    <a:pt x="110" y="479"/>
                  </a:lnTo>
                  <a:lnTo>
                    <a:pt x="274" y="479"/>
                  </a:lnTo>
                  <a:lnTo>
                    <a:pt x="274" y="479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0" y="477"/>
                  </a:lnTo>
                  <a:lnTo>
                    <a:pt x="326" y="477"/>
                  </a:lnTo>
                  <a:lnTo>
                    <a:pt x="326" y="477"/>
                  </a:lnTo>
                  <a:lnTo>
                    <a:pt x="328" y="477"/>
                  </a:lnTo>
                  <a:lnTo>
                    <a:pt x="328" y="477"/>
                  </a:lnTo>
                  <a:lnTo>
                    <a:pt x="368" y="471"/>
                  </a:lnTo>
                  <a:lnTo>
                    <a:pt x="404" y="463"/>
                  </a:lnTo>
                  <a:lnTo>
                    <a:pt x="436" y="451"/>
                  </a:lnTo>
                  <a:lnTo>
                    <a:pt x="466" y="437"/>
                  </a:lnTo>
                  <a:lnTo>
                    <a:pt x="490" y="423"/>
                  </a:lnTo>
                  <a:lnTo>
                    <a:pt x="512" y="405"/>
                  </a:lnTo>
                  <a:lnTo>
                    <a:pt x="530" y="38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5"/>
                  </a:lnTo>
                  <a:lnTo>
                    <a:pt x="546" y="363"/>
                  </a:lnTo>
                  <a:lnTo>
                    <a:pt x="546" y="363"/>
                  </a:lnTo>
                  <a:lnTo>
                    <a:pt x="554" y="351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62" y="339"/>
                  </a:lnTo>
                  <a:lnTo>
                    <a:pt x="570" y="317"/>
                  </a:lnTo>
                  <a:lnTo>
                    <a:pt x="574" y="295"/>
                  </a:lnTo>
                  <a:lnTo>
                    <a:pt x="578" y="273"/>
                  </a:lnTo>
                  <a:lnTo>
                    <a:pt x="580" y="24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80" y="229"/>
                  </a:lnTo>
                  <a:lnTo>
                    <a:pt x="578" y="196"/>
                  </a:lnTo>
                  <a:lnTo>
                    <a:pt x="572" y="168"/>
                  </a:lnTo>
                  <a:lnTo>
                    <a:pt x="562" y="142"/>
                  </a:lnTo>
                  <a:lnTo>
                    <a:pt x="550" y="118"/>
                  </a:lnTo>
                  <a:lnTo>
                    <a:pt x="536" y="96"/>
                  </a:lnTo>
                  <a:lnTo>
                    <a:pt x="518" y="78"/>
                  </a:lnTo>
                  <a:lnTo>
                    <a:pt x="498" y="62"/>
                  </a:lnTo>
                  <a:lnTo>
                    <a:pt x="474" y="46"/>
                  </a:lnTo>
                  <a:lnTo>
                    <a:pt x="450" y="34"/>
                  </a:lnTo>
                  <a:lnTo>
                    <a:pt x="422" y="24"/>
                  </a:lnTo>
                  <a:lnTo>
                    <a:pt x="394" y="16"/>
                  </a:lnTo>
                  <a:lnTo>
                    <a:pt x="364" y="10"/>
                  </a:lnTo>
                  <a:lnTo>
                    <a:pt x="332" y="6"/>
                  </a:lnTo>
                  <a:lnTo>
                    <a:pt x="298" y="2"/>
                  </a:lnTo>
                  <a:lnTo>
                    <a:pt x="264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228" y="0"/>
                  </a:lnTo>
                  <a:lnTo>
                    <a:pt x="172" y="0"/>
                  </a:lnTo>
                  <a:lnTo>
                    <a:pt x="118" y="2"/>
                  </a:lnTo>
                  <a:lnTo>
                    <a:pt x="74" y="6"/>
                  </a:lnTo>
                  <a:lnTo>
                    <a:pt x="38" y="10"/>
                  </a:lnTo>
                  <a:lnTo>
                    <a:pt x="38" y="10"/>
                  </a:lnTo>
                  <a:lnTo>
                    <a:pt x="30" y="10"/>
                  </a:lnTo>
                  <a:lnTo>
                    <a:pt x="22" y="14"/>
                  </a:lnTo>
                  <a:lnTo>
                    <a:pt x="14" y="16"/>
                  </a:lnTo>
                  <a:lnTo>
                    <a:pt x="10" y="22"/>
                  </a:lnTo>
                  <a:lnTo>
                    <a:pt x="6" y="28"/>
                  </a:lnTo>
                  <a:lnTo>
                    <a:pt x="2" y="36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850"/>
                  </a:lnTo>
                  <a:lnTo>
                    <a:pt x="0" y="850"/>
                  </a:lnTo>
                  <a:lnTo>
                    <a:pt x="0" y="860"/>
                  </a:lnTo>
                  <a:lnTo>
                    <a:pt x="2" y="868"/>
                  </a:lnTo>
                  <a:lnTo>
                    <a:pt x="4" y="876"/>
                  </a:lnTo>
                  <a:lnTo>
                    <a:pt x="8" y="882"/>
                  </a:lnTo>
                  <a:lnTo>
                    <a:pt x="14" y="886"/>
                  </a:lnTo>
                  <a:lnTo>
                    <a:pt x="22" y="890"/>
                  </a:lnTo>
                  <a:lnTo>
                    <a:pt x="40" y="894"/>
                  </a:lnTo>
                  <a:lnTo>
                    <a:pt x="40" y="894"/>
                  </a:lnTo>
                  <a:lnTo>
                    <a:pt x="78" y="898"/>
                  </a:lnTo>
                  <a:lnTo>
                    <a:pt x="124" y="902"/>
                  </a:lnTo>
                  <a:lnTo>
                    <a:pt x="176" y="904"/>
                  </a:lnTo>
                  <a:lnTo>
                    <a:pt x="234" y="904"/>
                  </a:lnTo>
                  <a:lnTo>
                    <a:pt x="234" y="904"/>
                  </a:lnTo>
                  <a:lnTo>
                    <a:pt x="270" y="904"/>
                  </a:lnTo>
                  <a:lnTo>
                    <a:pt x="304" y="902"/>
                  </a:lnTo>
                  <a:lnTo>
                    <a:pt x="336" y="898"/>
                  </a:lnTo>
                  <a:lnTo>
                    <a:pt x="368" y="894"/>
                  </a:lnTo>
                  <a:lnTo>
                    <a:pt x="398" y="886"/>
                  </a:lnTo>
                  <a:lnTo>
                    <a:pt x="428" y="878"/>
                  </a:lnTo>
                  <a:lnTo>
                    <a:pt x="454" y="866"/>
                  </a:lnTo>
                  <a:lnTo>
                    <a:pt x="480" y="854"/>
                  </a:lnTo>
                  <a:lnTo>
                    <a:pt x="502" y="838"/>
                  </a:lnTo>
                  <a:lnTo>
                    <a:pt x="522" y="820"/>
                  </a:lnTo>
                  <a:lnTo>
                    <a:pt x="540" y="798"/>
                  </a:lnTo>
                  <a:lnTo>
                    <a:pt x="556" y="776"/>
                  </a:lnTo>
                  <a:lnTo>
                    <a:pt x="568" y="748"/>
                  </a:lnTo>
                  <a:lnTo>
                    <a:pt x="576" y="720"/>
                  </a:lnTo>
                  <a:lnTo>
                    <a:pt x="582" y="686"/>
                  </a:lnTo>
                  <a:lnTo>
                    <a:pt x="584" y="65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0" name="Freeform 456"/>
            <p:cNvSpPr>
              <a:spLocks/>
            </p:cNvSpPr>
            <p:nvPr userDrawn="1"/>
          </p:nvSpPr>
          <p:spPr bwMode="auto">
            <a:xfrm>
              <a:off x="4121150" y="1854200"/>
              <a:ext cx="965200" cy="1422400"/>
            </a:xfrm>
            <a:custGeom>
              <a:avLst/>
              <a:gdLst>
                <a:gd name="T0" fmla="*/ 608 w 608"/>
                <a:gd name="T1" fmla="*/ 880 h 896"/>
                <a:gd name="T2" fmla="*/ 604 w 608"/>
                <a:gd name="T3" fmla="*/ 870 h 896"/>
                <a:gd name="T4" fmla="*/ 336 w 608"/>
                <a:gd name="T5" fmla="*/ 423 h 896"/>
                <a:gd name="T6" fmla="*/ 292 w 608"/>
                <a:gd name="T7" fmla="*/ 429 h 896"/>
                <a:gd name="T8" fmla="*/ 240 w 608"/>
                <a:gd name="T9" fmla="*/ 431 h 896"/>
                <a:gd name="T10" fmla="*/ 108 w 608"/>
                <a:gd name="T11" fmla="*/ 102 h 896"/>
                <a:gd name="T12" fmla="*/ 134 w 608"/>
                <a:gd name="T13" fmla="*/ 100 h 896"/>
                <a:gd name="T14" fmla="*/ 240 w 608"/>
                <a:gd name="T15" fmla="*/ 98 h 896"/>
                <a:gd name="T16" fmla="*/ 292 w 608"/>
                <a:gd name="T17" fmla="*/ 100 h 896"/>
                <a:gd name="T18" fmla="*/ 338 w 608"/>
                <a:gd name="T19" fmla="*/ 106 h 896"/>
                <a:gd name="T20" fmla="*/ 376 w 608"/>
                <a:gd name="T21" fmla="*/ 116 h 896"/>
                <a:gd name="T22" fmla="*/ 410 w 608"/>
                <a:gd name="T23" fmla="*/ 132 h 896"/>
                <a:gd name="T24" fmla="*/ 434 w 608"/>
                <a:gd name="T25" fmla="*/ 154 h 896"/>
                <a:gd name="T26" fmla="*/ 452 w 608"/>
                <a:gd name="T27" fmla="*/ 182 h 896"/>
                <a:gd name="T28" fmla="*/ 464 w 608"/>
                <a:gd name="T29" fmla="*/ 216 h 896"/>
                <a:gd name="T30" fmla="*/ 466 w 608"/>
                <a:gd name="T31" fmla="*/ 257 h 896"/>
                <a:gd name="T32" fmla="*/ 466 w 608"/>
                <a:gd name="T33" fmla="*/ 265 h 896"/>
                <a:gd name="T34" fmla="*/ 464 w 608"/>
                <a:gd name="T35" fmla="*/ 305 h 896"/>
                <a:gd name="T36" fmla="*/ 454 w 608"/>
                <a:gd name="T37" fmla="*/ 339 h 896"/>
                <a:gd name="T38" fmla="*/ 440 w 608"/>
                <a:gd name="T39" fmla="*/ 367 h 896"/>
                <a:gd name="T40" fmla="*/ 418 w 608"/>
                <a:gd name="T41" fmla="*/ 389 h 896"/>
                <a:gd name="T42" fmla="*/ 468 w 608"/>
                <a:gd name="T43" fmla="*/ 471 h 896"/>
                <a:gd name="T44" fmla="*/ 512 w 608"/>
                <a:gd name="T45" fmla="*/ 435 h 896"/>
                <a:gd name="T46" fmla="*/ 546 w 608"/>
                <a:gd name="T47" fmla="*/ 389 h 896"/>
                <a:gd name="T48" fmla="*/ 568 w 608"/>
                <a:gd name="T49" fmla="*/ 333 h 896"/>
                <a:gd name="T50" fmla="*/ 574 w 608"/>
                <a:gd name="T51" fmla="*/ 265 h 896"/>
                <a:gd name="T52" fmla="*/ 574 w 608"/>
                <a:gd name="T53" fmla="*/ 257 h 896"/>
                <a:gd name="T54" fmla="*/ 568 w 608"/>
                <a:gd name="T55" fmla="*/ 190 h 896"/>
                <a:gd name="T56" fmla="*/ 548 w 608"/>
                <a:gd name="T57" fmla="*/ 136 h 896"/>
                <a:gd name="T58" fmla="*/ 518 w 608"/>
                <a:gd name="T59" fmla="*/ 90 h 896"/>
                <a:gd name="T60" fmla="*/ 478 w 608"/>
                <a:gd name="T61" fmla="*/ 56 h 896"/>
                <a:gd name="T62" fmla="*/ 428 w 608"/>
                <a:gd name="T63" fmla="*/ 30 h 896"/>
                <a:gd name="T64" fmla="*/ 372 w 608"/>
                <a:gd name="T65" fmla="*/ 12 h 896"/>
                <a:gd name="T66" fmla="*/ 308 w 608"/>
                <a:gd name="T67" fmla="*/ 2 h 896"/>
                <a:gd name="T68" fmla="*/ 240 w 608"/>
                <a:gd name="T69" fmla="*/ 0 h 896"/>
                <a:gd name="T70" fmla="*/ 126 w 608"/>
                <a:gd name="T71" fmla="*/ 2 h 896"/>
                <a:gd name="T72" fmla="*/ 28 w 608"/>
                <a:gd name="T73" fmla="*/ 10 h 896"/>
                <a:gd name="T74" fmla="*/ 14 w 608"/>
                <a:gd name="T75" fmla="*/ 12 h 896"/>
                <a:gd name="T76" fmla="*/ 0 w 608"/>
                <a:gd name="T77" fmla="*/ 24 h 896"/>
                <a:gd name="T78" fmla="*/ 0 w 608"/>
                <a:gd name="T79" fmla="*/ 872 h 896"/>
                <a:gd name="T80" fmla="*/ 2 w 608"/>
                <a:gd name="T81" fmla="*/ 882 h 896"/>
                <a:gd name="T82" fmla="*/ 12 w 608"/>
                <a:gd name="T83" fmla="*/ 894 h 896"/>
                <a:gd name="T84" fmla="*/ 86 w 608"/>
                <a:gd name="T85" fmla="*/ 896 h 896"/>
                <a:gd name="T86" fmla="*/ 94 w 608"/>
                <a:gd name="T87" fmla="*/ 894 h 896"/>
                <a:gd name="T88" fmla="*/ 106 w 608"/>
                <a:gd name="T89" fmla="*/ 882 h 896"/>
                <a:gd name="T90" fmla="*/ 108 w 608"/>
                <a:gd name="T91" fmla="*/ 521 h 896"/>
                <a:gd name="T92" fmla="*/ 182 w 608"/>
                <a:gd name="T93" fmla="*/ 523 h 896"/>
                <a:gd name="T94" fmla="*/ 260 w 608"/>
                <a:gd name="T95" fmla="*/ 525 h 896"/>
                <a:gd name="T96" fmla="*/ 484 w 608"/>
                <a:gd name="T97" fmla="*/ 880 h 896"/>
                <a:gd name="T98" fmla="*/ 492 w 608"/>
                <a:gd name="T99" fmla="*/ 890 h 896"/>
                <a:gd name="T100" fmla="*/ 506 w 608"/>
                <a:gd name="T101" fmla="*/ 896 h 896"/>
                <a:gd name="T102" fmla="*/ 592 w 608"/>
                <a:gd name="T103" fmla="*/ 896 h 896"/>
                <a:gd name="T104" fmla="*/ 600 w 608"/>
                <a:gd name="T105" fmla="*/ 894 h 896"/>
                <a:gd name="T106" fmla="*/ 608 w 608"/>
                <a:gd name="T107" fmla="*/ 88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08" h="896">
                  <a:moveTo>
                    <a:pt x="608" y="880"/>
                  </a:moveTo>
                  <a:lnTo>
                    <a:pt x="608" y="880"/>
                  </a:lnTo>
                  <a:lnTo>
                    <a:pt x="608" y="876"/>
                  </a:lnTo>
                  <a:lnTo>
                    <a:pt x="604" y="870"/>
                  </a:lnTo>
                  <a:lnTo>
                    <a:pt x="336" y="423"/>
                  </a:lnTo>
                  <a:lnTo>
                    <a:pt x="336" y="423"/>
                  </a:lnTo>
                  <a:lnTo>
                    <a:pt x="314" y="427"/>
                  </a:lnTo>
                  <a:lnTo>
                    <a:pt x="292" y="429"/>
                  </a:lnTo>
                  <a:lnTo>
                    <a:pt x="240" y="431"/>
                  </a:lnTo>
                  <a:lnTo>
                    <a:pt x="240" y="431"/>
                  </a:lnTo>
                  <a:lnTo>
                    <a:pt x="108" y="429"/>
                  </a:lnTo>
                  <a:lnTo>
                    <a:pt x="108" y="102"/>
                  </a:lnTo>
                  <a:lnTo>
                    <a:pt x="108" y="102"/>
                  </a:lnTo>
                  <a:lnTo>
                    <a:pt x="134" y="100"/>
                  </a:lnTo>
                  <a:lnTo>
                    <a:pt x="170" y="98"/>
                  </a:lnTo>
                  <a:lnTo>
                    <a:pt x="240" y="98"/>
                  </a:lnTo>
                  <a:lnTo>
                    <a:pt x="240" y="98"/>
                  </a:lnTo>
                  <a:lnTo>
                    <a:pt x="292" y="100"/>
                  </a:lnTo>
                  <a:lnTo>
                    <a:pt x="316" y="102"/>
                  </a:lnTo>
                  <a:lnTo>
                    <a:pt x="338" y="106"/>
                  </a:lnTo>
                  <a:lnTo>
                    <a:pt x="358" y="110"/>
                  </a:lnTo>
                  <a:lnTo>
                    <a:pt x="376" y="116"/>
                  </a:lnTo>
                  <a:lnTo>
                    <a:pt x="394" y="124"/>
                  </a:lnTo>
                  <a:lnTo>
                    <a:pt x="410" y="132"/>
                  </a:lnTo>
                  <a:lnTo>
                    <a:pt x="422" y="142"/>
                  </a:lnTo>
                  <a:lnTo>
                    <a:pt x="434" y="154"/>
                  </a:lnTo>
                  <a:lnTo>
                    <a:pt x="444" y="168"/>
                  </a:lnTo>
                  <a:lnTo>
                    <a:pt x="452" y="182"/>
                  </a:lnTo>
                  <a:lnTo>
                    <a:pt x="458" y="198"/>
                  </a:lnTo>
                  <a:lnTo>
                    <a:pt x="464" y="216"/>
                  </a:lnTo>
                  <a:lnTo>
                    <a:pt x="466" y="235"/>
                  </a:lnTo>
                  <a:lnTo>
                    <a:pt x="466" y="257"/>
                  </a:lnTo>
                  <a:lnTo>
                    <a:pt x="466" y="265"/>
                  </a:lnTo>
                  <a:lnTo>
                    <a:pt x="466" y="265"/>
                  </a:lnTo>
                  <a:lnTo>
                    <a:pt x="466" y="285"/>
                  </a:lnTo>
                  <a:lnTo>
                    <a:pt x="464" y="305"/>
                  </a:lnTo>
                  <a:lnTo>
                    <a:pt x="460" y="323"/>
                  </a:lnTo>
                  <a:lnTo>
                    <a:pt x="454" y="339"/>
                  </a:lnTo>
                  <a:lnTo>
                    <a:pt x="448" y="353"/>
                  </a:lnTo>
                  <a:lnTo>
                    <a:pt x="440" y="367"/>
                  </a:lnTo>
                  <a:lnTo>
                    <a:pt x="430" y="379"/>
                  </a:lnTo>
                  <a:lnTo>
                    <a:pt x="418" y="389"/>
                  </a:lnTo>
                  <a:lnTo>
                    <a:pt x="468" y="471"/>
                  </a:lnTo>
                  <a:lnTo>
                    <a:pt x="468" y="471"/>
                  </a:lnTo>
                  <a:lnTo>
                    <a:pt x="492" y="455"/>
                  </a:lnTo>
                  <a:lnTo>
                    <a:pt x="512" y="435"/>
                  </a:lnTo>
                  <a:lnTo>
                    <a:pt x="530" y="413"/>
                  </a:lnTo>
                  <a:lnTo>
                    <a:pt x="546" y="389"/>
                  </a:lnTo>
                  <a:lnTo>
                    <a:pt x="558" y="363"/>
                  </a:lnTo>
                  <a:lnTo>
                    <a:pt x="568" y="333"/>
                  </a:lnTo>
                  <a:lnTo>
                    <a:pt x="572" y="299"/>
                  </a:lnTo>
                  <a:lnTo>
                    <a:pt x="574" y="265"/>
                  </a:lnTo>
                  <a:lnTo>
                    <a:pt x="574" y="257"/>
                  </a:lnTo>
                  <a:lnTo>
                    <a:pt x="574" y="257"/>
                  </a:lnTo>
                  <a:lnTo>
                    <a:pt x="572" y="222"/>
                  </a:lnTo>
                  <a:lnTo>
                    <a:pt x="568" y="190"/>
                  </a:lnTo>
                  <a:lnTo>
                    <a:pt x="560" y="162"/>
                  </a:lnTo>
                  <a:lnTo>
                    <a:pt x="548" y="136"/>
                  </a:lnTo>
                  <a:lnTo>
                    <a:pt x="534" y="112"/>
                  </a:lnTo>
                  <a:lnTo>
                    <a:pt x="518" y="90"/>
                  </a:lnTo>
                  <a:lnTo>
                    <a:pt x="500" y="72"/>
                  </a:lnTo>
                  <a:lnTo>
                    <a:pt x="478" y="56"/>
                  </a:lnTo>
                  <a:lnTo>
                    <a:pt x="454" y="42"/>
                  </a:lnTo>
                  <a:lnTo>
                    <a:pt x="428" y="30"/>
                  </a:lnTo>
                  <a:lnTo>
                    <a:pt x="400" y="20"/>
                  </a:lnTo>
                  <a:lnTo>
                    <a:pt x="372" y="12"/>
                  </a:lnTo>
                  <a:lnTo>
                    <a:pt x="340" y="6"/>
                  </a:lnTo>
                  <a:lnTo>
                    <a:pt x="308" y="2"/>
                  </a:lnTo>
                  <a:lnTo>
                    <a:pt x="274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126" y="2"/>
                  </a:lnTo>
                  <a:lnTo>
                    <a:pt x="74" y="6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0" y="872"/>
                  </a:lnTo>
                  <a:lnTo>
                    <a:pt x="0" y="872"/>
                  </a:lnTo>
                  <a:lnTo>
                    <a:pt x="2" y="882"/>
                  </a:lnTo>
                  <a:lnTo>
                    <a:pt x="6" y="890"/>
                  </a:lnTo>
                  <a:lnTo>
                    <a:pt x="12" y="894"/>
                  </a:lnTo>
                  <a:lnTo>
                    <a:pt x="20" y="896"/>
                  </a:lnTo>
                  <a:lnTo>
                    <a:pt x="86" y="896"/>
                  </a:lnTo>
                  <a:lnTo>
                    <a:pt x="86" y="896"/>
                  </a:lnTo>
                  <a:lnTo>
                    <a:pt x="94" y="894"/>
                  </a:lnTo>
                  <a:lnTo>
                    <a:pt x="102" y="888"/>
                  </a:lnTo>
                  <a:lnTo>
                    <a:pt x="106" y="882"/>
                  </a:lnTo>
                  <a:lnTo>
                    <a:pt x="108" y="872"/>
                  </a:lnTo>
                  <a:lnTo>
                    <a:pt x="108" y="521"/>
                  </a:lnTo>
                  <a:lnTo>
                    <a:pt x="108" y="521"/>
                  </a:lnTo>
                  <a:lnTo>
                    <a:pt x="182" y="523"/>
                  </a:lnTo>
                  <a:lnTo>
                    <a:pt x="240" y="525"/>
                  </a:lnTo>
                  <a:lnTo>
                    <a:pt x="260" y="525"/>
                  </a:lnTo>
                  <a:lnTo>
                    <a:pt x="270" y="525"/>
                  </a:lnTo>
                  <a:lnTo>
                    <a:pt x="484" y="880"/>
                  </a:lnTo>
                  <a:lnTo>
                    <a:pt x="484" y="880"/>
                  </a:lnTo>
                  <a:lnTo>
                    <a:pt x="492" y="890"/>
                  </a:lnTo>
                  <a:lnTo>
                    <a:pt x="498" y="894"/>
                  </a:lnTo>
                  <a:lnTo>
                    <a:pt x="506" y="896"/>
                  </a:lnTo>
                  <a:lnTo>
                    <a:pt x="516" y="896"/>
                  </a:lnTo>
                  <a:lnTo>
                    <a:pt x="592" y="896"/>
                  </a:lnTo>
                  <a:lnTo>
                    <a:pt x="592" y="896"/>
                  </a:lnTo>
                  <a:lnTo>
                    <a:pt x="600" y="894"/>
                  </a:lnTo>
                  <a:lnTo>
                    <a:pt x="604" y="892"/>
                  </a:lnTo>
                  <a:lnTo>
                    <a:pt x="608" y="886"/>
                  </a:lnTo>
                  <a:lnTo>
                    <a:pt x="608" y="8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1" name="Freeform 457"/>
            <p:cNvSpPr>
              <a:spLocks/>
            </p:cNvSpPr>
            <p:nvPr userDrawn="1"/>
          </p:nvSpPr>
          <p:spPr bwMode="auto">
            <a:xfrm>
              <a:off x="5264150" y="1866900"/>
              <a:ext cx="901700" cy="1400175"/>
            </a:xfrm>
            <a:custGeom>
              <a:avLst/>
              <a:gdLst>
                <a:gd name="T0" fmla="*/ 550 w 568"/>
                <a:gd name="T1" fmla="*/ 150 h 882"/>
                <a:gd name="T2" fmla="*/ 550 w 568"/>
                <a:gd name="T3" fmla="*/ 150 h 882"/>
                <a:gd name="T4" fmla="*/ 558 w 568"/>
                <a:gd name="T5" fmla="*/ 134 h 882"/>
                <a:gd name="T6" fmla="*/ 564 w 568"/>
                <a:gd name="T7" fmla="*/ 116 h 882"/>
                <a:gd name="T8" fmla="*/ 568 w 568"/>
                <a:gd name="T9" fmla="*/ 96 h 882"/>
                <a:gd name="T10" fmla="*/ 568 w 568"/>
                <a:gd name="T11" fmla="*/ 80 h 882"/>
                <a:gd name="T12" fmla="*/ 568 w 568"/>
                <a:gd name="T13" fmla="*/ 80 h 882"/>
                <a:gd name="T14" fmla="*/ 568 w 568"/>
                <a:gd name="T15" fmla="*/ 56 h 882"/>
                <a:gd name="T16" fmla="*/ 562 w 568"/>
                <a:gd name="T17" fmla="*/ 38 h 882"/>
                <a:gd name="T18" fmla="*/ 554 w 568"/>
                <a:gd name="T19" fmla="*/ 26 h 882"/>
                <a:gd name="T20" fmla="*/ 544 w 568"/>
                <a:gd name="T21" fmla="*/ 14 h 882"/>
                <a:gd name="T22" fmla="*/ 528 w 568"/>
                <a:gd name="T23" fmla="*/ 8 h 882"/>
                <a:gd name="T24" fmla="*/ 512 w 568"/>
                <a:gd name="T25" fmla="*/ 4 h 882"/>
                <a:gd name="T26" fmla="*/ 490 w 568"/>
                <a:gd name="T27" fmla="*/ 0 h 882"/>
                <a:gd name="T28" fmla="*/ 468 w 568"/>
                <a:gd name="T29" fmla="*/ 0 h 882"/>
                <a:gd name="T30" fmla="*/ 40 w 568"/>
                <a:gd name="T31" fmla="*/ 0 h 882"/>
                <a:gd name="T32" fmla="*/ 40 w 568"/>
                <a:gd name="T33" fmla="*/ 0 h 882"/>
                <a:gd name="T34" fmla="*/ 32 w 568"/>
                <a:gd name="T35" fmla="*/ 2 h 882"/>
                <a:gd name="T36" fmla="*/ 24 w 568"/>
                <a:gd name="T37" fmla="*/ 6 h 882"/>
                <a:gd name="T38" fmla="*/ 18 w 568"/>
                <a:gd name="T39" fmla="*/ 12 h 882"/>
                <a:gd name="T40" fmla="*/ 16 w 568"/>
                <a:gd name="T41" fmla="*/ 20 h 882"/>
                <a:gd name="T42" fmla="*/ 16 w 568"/>
                <a:gd name="T43" fmla="*/ 76 h 882"/>
                <a:gd name="T44" fmla="*/ 16 w 568"/>
                <a:gd name="T45" fmla="*/ 76 h 882"/>
                <a:gd name="T46" fmla="*/ 18 w 568"/>
                <a:gd name="T47" fmla="*/ 86 h 882"/>
                <a:gd name="T48" fmla="*/ 24 w 568"/>
                <a:gd name="T49" fmla="*/ 92 h 882"/>
                <a:gd name="T50" fmla="*/ 32 w 568"/>
                <a:gd name="T51" fmla="*/ 96 h 882"/>
                <a:gd name="T52" fmla="*/ 40 w 568"/>
                <a:gd name="T53" fmla="*/ 96 h 882"/>
                <a:gd name="T54" fmla="*/ 438 w 568"/>
                <a:gd name="T55" fmla="*/ 96 h 882"/>
                <a:gd name="T56" fmla="*/ 438 w 568"/>
                <a:gd name="T57" fmla="*/ 96 h 882"/>
                <a:gd name="T58" fmla="*/ 444 w 568"/>
                <a:gd name="T59" fmla="*/ 98 h 882"/>
                <a:gd name="T60" fmla="*/ 446 w 568"/>
                <a:gd name="T61" fmla="*/ 100 h 882"/>
                <a:gd name="T62" fmla="*/ 450 w 568"/>
                <a:gd name="T63" fmla="*/ 102 h 882"/>
                <a:gd name="T64" fmla="*/ 450 w 568"/>
                <a:gd name="T65" fmla="*/ 106 h 882"/>
                <a:gd name="T66" fmla="*/ 450 w 568"/>
                <a:gd name="T67" fmla="*/ 106 h 882"/>
                <a:gd name="T68" fmla="*/ 450 w 568"/>
                <a:gd name="T69" fmla="*/ 110 h 882"/>
                <a:gd name="T70" fmla="*/ 446 w 568"/>
                <a:gd name="T71" fmla="*/ 114 h 882"/>
                <a:gd name="T72" fmla="*/ 18 w 568"/>
                <a:gd name="T73" fmla="*/ 738 h 882"/>
                <a:gd name="T74" fmla="*/ 18 w 568"/>
                <a:gd name="T75" fmla="*/ 738 h 882"/>
                <a:gd name="T76" fmla="*/ 10 w 568"/>
                <a:gd name="T77" fmla="*/ 752 h 882"/>
                <a:gd name="T78" fmla="*/ 4 w 568"/>
                <a:gd name="T79" fmla="*/ 772 h 882"/>
                <a:gd name="T80" fmla="*/ 0 w 568"/>
                <a:gd name="T81" fmla="*/ 790 h 882"/>
                <a:gd name="T82" fmla="*/ 0 w 568"/>
                <a:gd name="T83" fmla="*/ 806 h 882"/>
                <a:gd name="T84" fmla="*/ 0 w 568"/>
                <a:gd name="T85" fmla="*/ 806 h 882"/>
                <a:gd name="T86" fmla="*/ 0 w 568"/>
                <a:gd name="T87" fmla="*/ 822 h 882"/>
                <a:gd name="T88" fmla="*/ 2 w 568"/>
                <a:gd name="T89" fmla="*/ 836 h 882"/>
                <a:gd name="T90" fmla="*/ 6 w 568"/>
                <a:gd name="T91" fmla="*/ 848 h 882"/>
                <a:gd name="T92" fmla="*/ 10 w 568"/>
                <a:gd name="T93" fmla="*/ 858 h 882"/>
                <a:gd name="T94" fmla="*/ 16 w 568"/>
                <a:gd name="T95" fmla="*/ 866 h 882"/>
                <a:gd name="T96" fmla="*/ 24 w 568"/>
                <a:gd name="T97" fmla="*/ 874 h 882"/>
                <a:gd name="T98" fmla="*/ 34 w 568"/>
                <a:gd name="T99" fmla="*/ 878 h 882"/>
                <a:gd name="T100" fmla="*/ 46 w 568"/>
                <a:gd name="T101" fmla="*/ 882 h 882"/>
                <a:gd name="T102" fmla="*/ 550 w 568"/>
                <a:gd name="T103" fmla="*/ 150 h 8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8" h="882">
                  <a:moveTo>
                    <a:pt x="550" y="150"/>
                  </a:moveTo>
                  <a:lnTo>
                    <a:pt x="550" y="150"/>
                  </a:lnTo>
                  <a:lnTo>
                    <a:pt x="558" y="134"/>
                  </a:lnTo>
                  <a:lnTo>
                    <a:pt x="564" y="116"/>
                  </a:lnTo>
                  <a:lnTo>
                    <a:pt x="568" y="96"/>
                  </a:lnTo>
                  <a:lnTo>
                    <a:pt x="568" y="80"/>
                  </a:lnTo>
                  <a:lnTo>
                    <a:pt x="568" y="80"/>
                  </a:lnTo>
                  <a:lnTo>
                    <a:pt x="568" y="56"/>
                  </a:lnTo>
                  <a:lnTo>
                    <a:pt x="562" y="38"/>
                  </a:lnTo>
                  <a:lnTo>
                    <a:pt x="554" y="26"/>
                  </a:lnTo>
                  <a:lnTo>
                    <a:pt x="544" y="14"/>
                  </a:lnTo>
                  <a:lnTo>
                    <a:pt x="528" y="8"/>
                  </a:lnTo>
                  <a:lnTo>
                    <a:pt x="512" y="4"/>
                  </a:lnTo>
                  <a:lnTo>
                    <a:pt x="490" y="0"/>
                  </a:lnTo>
                  <a:lnTo>
                    <a:pt x="468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32" y="2"/>
                  </a:lnTo>
                  <a:lnTo>
                    <a:pt x="24" y="6"/>
                  </a:lnTo>
                  <a:lnTo>
                    <a:pt x="18" y="12"/>
                  </a:lnTo>
                  <a:lnTo>
                    <a:pt x="16" y="20"/>
                  </a:lnTo>
                  <a:lnTo>
                    <a:pt x="16" y="76"/>
                  </a:lnTo>
                  <a:lnTo>
                    <a:pt x="16" y="76"/>
                  </a:lnTo>
                  <a:lnTo>
                    <a:pt x="18" y="86"/>
                  </a:lnTo>
                  <a:lnTo>
                    <a:pt x="24" y="92"/>
                  </a:lnTo>
                  <a:lnTo>
                    <a:pt x="32" y="96"/>
                  </a:lnTo>
                  <a:lnTo>
                    <a:pt x="40" y="96"/>
                  </a:lnTo>
                  <a:lnTo>
                    <a:pt x="438" y="96"/>
                  </a:lnTo>
                  <a:lnTo>
                    <a:pt x="438" y="96"/>
                  </a:lnTo>
                  <a:lnTo>
                    <a:pt x="444" y="98"/>
                  </a:lnTo>
                  <a:lnTo>
                    <a:pt x="446" y="100"/>
                  </a:lnTo>
                  <a:lnTo>
                    <a:pt x="450" y="102"/>
                  </a:lnTo>
                  <a:lnTo>
                    <a:pt x="450" y="106"/>
                  </a:lnTo>
                  <a:lnTo>
                    <a:pt x="450" y="106"/>
                  </a:lnTo>
                  <a:lnTo>
                    <a:pt x="450" y="110"/>
                  </a:lnTo>
                  <a:lnTo>
                    <a:pt x="446" y="114"/>
                  </a:lnTo>
                  <a:lnTo>
                    <a:pt x="18" y="738"/>
                  </a:lnTo>
                  <a:lnTo>
                    <a:pt x="18" y="738"/>
                  </a:lnTo>
                  <a:lnTo>
                    <a:pt x="10" y="752"/>
                  </a:lnTo>
                  <a:lnTo>
                    <a:pt x="4" y="772"/>
                  </a:lnTo>
                  <a:lnTo>
                    <a:pt x="0" y="790"/>
                  </a:lnTo>
                  <a:lnTo>
                    <a:pt x="0" y="806"/>
                  </a:lnTo>
                  <a:lnTo>
                    <a:pt x="0" y="806"/>
                  </a:lnTo>
                  <a:lnTo>
                    <a:pt x="0" y="822"/>
                  </a:lnTo>
                  <a:lnTo>
                    <a:pt x="2" y="836"/>
                  </a:lnTo>
                  <a:lnTo>
                    <a:pt x="6" y="848"/>
                  </a:lnTo>
                  <a:lnTo>
                    <a:pt x="10" y="858"/>
                  </a:lnTo>
                  <a:lnTo>
                    <a:pt x="16" y="866"/>
                  </a:lnTo>
                  <a:lnTo>
                    <a:pt x="24" y="874"/>
                  </a:lnTo>
                  <a:lnTo>
                    <a:pt x="34" y="878"/>
                  </a:lnTo>
                  <a:lnTo>
                    <a:pt x="46" y="882"/>
                  </a:lnTo>
                  <a:lnTo>
                    <a:pt x="550" y="15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32" name="Freeform 458"/>
            <p:cNvSpPr>
              <a:spLocks/>
            </p:cNvSpPr>
            <p:nvPr userDrawn="1"/>
          </p:nvSpPr>
          <p:spPr bwMode="auto">
            <a:xfrm>
              <a:off x="5499100" y="3121025"/>
              <a:ext cx="692150" cy="155575"/>
            </a:xfrm>
            <a:custGeom>
              <a:avLst/>
              <a:gdLst>
                <a:gd name="T0" fmla="*/ 436 w 436"/>
                <a:gd name="T1" fmla="*/ 76 h 98"/>
                <a:gd name="T2" fmla="*/ 436 w 436"/>
                <a:gd name="T3" fmla="*/ 20 h 98"/>
                <a:gd name="T4" fmla="*/ 436 w 436"/>
                <a:gd name="T5" fmla="*/ 20 h 98"/>
                <a:gd name="T6" fmla="*/ 434 w 436"/>
                <a:gd name="T7" fmla="*/ 12 h 98"/>
                <a:gd name="T8" fmla="*/ 430 w 436"/>
                <a:gd name="T9" fmla="*/ 6 h 98"/>
                <a:gd name="T10" fmla="*/ 422 w 436"/>
                <a:gd name="T11" fmla="*/ 2 h 98"/>
                <a:gd name="T12" fmla="*/ 412 w 436"/>
                <a:gd name="T13" fmla="*/ 0 h 98"/>
                <a:gd name="T14" fmla="*/ 68 w 436"/>
                <a:gd name="T15" fmla="*/ 0 h 98"/>
                <a:gd name="T16" fmla="*/ 0 w 436"/>
                <a:gd name="T17" fmla="*/ 98 h 98"/>
                <a:gd name="T18" fmla="*/ 412 w 436"/>
                <a:gd name="T19" fmla="*/ 98 h 98"/>
                <a:gd name="T20" fmla="*/ 412 w 436"/>
                <a:gd name="T21" fmla="*/ 98 h 98"/>
                <a:gd name="T22" fmla="*/ 422 w 436"/>
                <a:gd name="T23" fmla="*/ 96 h 98"/>
                <a:gd name="T24" fmla="*/ 430 w 436"/>
                <a:gd name="T25" fmla="*/ 92 h 98"/>
                <a:gd name="T26" fmla="*/ 434 w 436"/>
                <a:gd name="T27" fmla="*/ 86 h 98"/>
                <a:gd name="T28" fmla="*/ 436 w 436"/>
                <a:gd name="T29" fmla="*/ 7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6" h="98">
                  <a:moveTo>
                    <a:pt x="436" y="76"/>
                  </a:moveTo>
                  <a:lnTo>
                    <a:pt x="436" y="20"/>
                  </a:lnTo>
                  <a:lnTo>
                    <a:pt x="436" y="20"/>
                  </a:lnTo>
                  <a:lnTo>
                    <a:pt x="434" y="12"/>
                  </a:lnTo>
                  <a:lnTo>
                    <a:pt x="430" y="6"/>
                  </a:lnTo>
                  <a:lnTo>
                    <a:pt x="422" y="2"/>
                  </a:lnTo>
                  <a:lnTo>
                    <a:pt x="412" y="0"/>
                  </a:lnTo>
                  <a:lnTo>
                    <a:pt x="68" y="0"/>
                  </a:lnTo>
                  <a:lnTo>
                    <a:pt x="0" y="98"/>
                  </a:lnTo>
                  <a:lnTo>
                    <a:pt x="412" y="98"/>
                  </a:lnTo>
                  <a:lnTo>
                    <a:pt x="412" y="98"/>
                  </a:lnTo>
                  <a:lnTo>
                    <a:pt x="422" y="96"/>
                  </a:lnTo>
                  <a:lnTo>
                    <a:pt x="430" y="92"/>
                  </a:lnTo>
                  <a:lnTo>
                    <a:pt x="434" y="86"/>
                  </a:lnTo>
                  <a:lnTo>
                    <a:pt x="436" y="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18" name="Rectangle 5" title="[Klassifizierung]"/>
          <p:cNvSpPr txBox="1">
            <a:spLocks noChangeArrowheads="1"/>
          </p:cNvSpPr>
          <p:nvPr userDrawn="1"/>
        </p:nvSpPr>
        <p:spPr bwMode="auto">
          <a:xfrm>
            <a:off x="3124200" y="4688200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685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0287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/>
              <a:t>BRZ-öffentlich</a:t>
            </a:r>
          </a:p>
        </p:txBody>
      </p:sp>
    </p:spTree>
    <p:extLst>
      <p:ext uri="{BB962C8B-B14F-4D97-AF65-F5344CB8AC3E}">
        <p14:creationId xmlns:p14="http://schemas.microsoft.com/office/powerpoint/2010/main" val="1847944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ts val="0"/>
        </a:spcBef>
        <a:spcAft>
          <a:spcPts val="200"/>
        </a:spcAft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ts val="0"/>
        </a:spcBef>
        <a:spcAft>
          <a:spcPts val="200"/>
        </a:spcAft>
        <a:buFont typeface="Calibri" panose="020F0502020204030204" pitchFamily="34" charset="0"/>
        <a:buChar char="·"/>
        <a:defRPr sz="14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&gt;"/>
        <a:defRPr sz="14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­"/>
        <a:defRPr sz="14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981">
          <p15:clr>
            <a:srgbClr val="F26B43"/>
          </p15:clr>
        </p15:guide>
        <p15:guide id="2" pos="2880">
          <p15:clr>
            <a:srgbClr val="F26B43"/>
          </p15:clr>
        </p15:guide>
        <p15:guide id="3" pos="295">
          <p15:clr>
            <a:srgbClr val="F26B43"/>
          </p15:clr>
        </p15:guide>
        <p15:guide id="4" pos="5465">
          <p15:clr>
            <a:srgbClr val="F26B43"/>
          </p15:clr>
        </p15:guide>
        <p15:guide id="5" orient="horz" pos="2890">
          <p15:clr>
            <a:srgbClr val="F26B43"/>
          </p15:clr>
        </p15:guide>
        <p15:guide id="6" orient="horz" pos="667" userDrawn="1">
          <p15:clr>
            <a:srgbClr val="F26B43"/>
          </p15:clr>
        </p15:guide>
        <p15:guide id="7" orient="horz" pos="16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34.xml"/><Relationship Id="rId6" Type="http://schemas.openxmlformats.org/officeDocument/2006/relationships/hyperlink" Target="mailto:philip@helger.com" TargetMode="External"/><Relationship Id="rId5" Type="http://schemas.openxmlformats.org/officeDocument/2006/relationships/hyperlink" Target="mailto:gottfried.kalckstein@brz.gv.at" TargetMode="Externa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5" Type="http://schemas.openxmlformats.org/officeDocument/2006/relationships/image" Target="../media/image16.png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5" Type="http://schemas.openxmlformats.org/officeDocument/2006/relationships/image" Target="../media/image17.png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8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9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936784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9B5E-4EE5-4D66-958D-3B1CD4333059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027F75D-3098-4D52-825D-D4B882ED4E1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F8C192-9BCD-4A06-9EC3-EEA1F51AA9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AT" dirty="0"/>
              <a:t>Dr. Gottfried Kalckstein, BRZ, </a:t>
            </a:r>
            <a:r>
              <a:rPr lang="de-AT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gottfried.kalckstein@brz.gv.at</a:t>
            </a:r>
            <a:r>
              <a:rPr lang="de-AT" dirty="0"/>
              <a:t> </a:t>
            </a:r>
          </a:p>
          <a:p>
            <a:r>
              <a:rPr lang="de-AT" dirty="0"/>
              <a:t>Philip Helger, </a:t>
            </a:r>
            <a:r>
              <a:rPr lang="de-AT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philip@helger.com</a:t>
            </a:r>
            <a:endParaRPr lang="de-AT" dirty="0"/>
          </a:p>
          <a:p>
            <a:endParaRPr lang="de-AT" dirty="0"/>
          </a:p>
          <a:p>
            <a:r>
              <a:rPr lang="de-AT" dirty="0"/>
              <a:t>11.01.2024, </a:t>
            </a:r>
            <a:r>
              <a:rPr lang="de-AT"/>
              <a:t>FH Campus </a:t>
            </a:r>
            <a:r>
              <a:rPr lang="de-AT" dirty="0"/>
              <a:t>Wien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77C2E64-B7C3-47B8-AE74-8CC21DA76F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b="1" dirty="0"/>
              <a:t>e-</a:t>
            </a:r>
            <a:r>
              <a:rPr lang="en-GB" b="1" dirty="0" err="1"/>
              <a:t>Rechnung</a:t>
            </a:r>
            <a:r>
              <a:rPr lang="en-GB" b="1" dirty="0"/>
              <a:t> an den Bund /</a:t>
            </a:r>
            <a:br>
              <a:rPr lang="en-GB" b="1" dirty="0"/>
            </a:br>
            <a:r>
              <a:rPr lang="en-GB" b="1" dirty="0"/>
              <a:t>e-Rechnung.gv.at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133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128413"/>
            <a:ext cx="7883687" cy="354265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Formatänderung und Prüfung</a:t>
            </a:r>
          </a:p>
          <a:p>
            <a:r>
              <a:rPr lang="de-DE" dirty="0"/>
              <a:t>Die Eingangsrechnung in AustroFIX, das interne Rechnungsformat, umwandeln</a:t>
            </a:r>
          </a:p>
          <a:p>
            <a:r>
              <a:rPr lang="de-DE" dirty="0"/>
              <a:t>Das AustroFIX-Dokument und die Beilagen werden gegen das gesamte Regelwerk validiert</a:t>
            </a:r>
          </a:p>
          <a:p>
            <a:r>
              <a:rPr lang="de-DE" dirty="0"/>
              <a:t>Eine </a:t>
            </a:r>
            <a:r>
              <a:rPr lang="de-DE" dirty="0" err="1"/>
              <a:t>Duplikatsprüfung</a:t>
            </a:r>
            <a:r>
              <a:rPr lang="de-DE" dirty="0"/>
              <a:t> der Rechnung wird durchgeführt</a:t>
            </a:r>
          </a:p>
          <a:p>
            <a:r>
              <a:rPr lang="de-DE" dirty="0"/>
              <a:t>Alle Metadaten der Rechnung werden ermittelt und kurzfristig gespeichert</a:t>
            </a:r>
          </a:p>
          <a:p>
            <a:r>
              <a:rPr lang="de-DE" dirty="0"/>
              <a:t>Es werden keine Rechnungen gespeichert!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Daten an Rechnungsempfänger</a:t>
            </a:r>
          </a:p>
          <a:p>
            <a:r>
              <a:rPr lang="de-DE" dirty="0"/>
              <a:t>Eine standardisierte PDF-Visualisierung für den Rechnungsempfänger umfasst die XMLs (Original, AustroFIX) und die Beilagen</a:t>
            </a:r>
          </a:p>
          <a:p>
            <a:r>
              <a:rPr lang="de-DE" dirty="0"/>
              <a:t>Alle relevanten Daten (Original XML, AustroFIX XML, Beilagen, erstelltes PDF und Metadaten) werden zusammengepackt und an den Rechnungsempfänger übermittelt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F85-3CB1-4D55-B6B1-31371A3A826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/>
              <a:t>e-Rechnung.gv.at</a:t>
            </a:r>
            <a:br>
              <a:rPr lang="de-DE" kern="0"/>
            </a:br>
            <a:r>
              <a:rPr lang="de-DE" b="0" kern="0"/>
              <a:t>Interne Verarbeitung </a:t>
            </a:r>
          </a:p>
          <a:p>
            <a:endParaRPr lang="de-DE" b="0" kern="0" dirty="0"/>
          </a:p>
        </p:txBody>
      </p:sp>
    </p:spTree>
    <p:extLst>
      <p:ext uri="{BB962C8B-B14F-4D97-AF65-F5344CB8AC3E}">
        <p14:creationId xmlns:p14="http://schemas.microsoft.com/office/powerpoint/2010/main" val="289779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141261"/>
            <a:ext cx="8207375" cy="354265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Fachliche Prüfung durch Rechnungsempfänger</a:t>
            </a:r>
            <a:endParaRPr lang="de-DE" dirty="0"/>
          </a:p>
          <a:p>
            <a:r>
              <a:rPr lang="de-DE" dirty="0"/>
              <a:t>Weitere automatisierte Prüfungen können beim Rechnungsempfänger durchgeführt werden.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Information an Rechnungseinbringer</a:t>
            </a:r>
          </a:p>
          <a:p>
            <a:r>
              <a:rPr lang="de-DE" dirty="0"/>
              <a:t>Die Rückmeldung erfolgt in diesem Fall asynchron, aber immer über eRechnung.gv.at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F85-3CB1-4D55-B6B1-31371A3A826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 dirty="0"/>
              <a:t>e-Rechnung.gv.at</a:t>
            </a:r>
            <a:br>
              <a:rPr lang="de-DE" kern="0" dirty="0"/>
            </a:br>
            <a:r>
              <a:rPr lang="de-DE" b="0" kern="0" dirty="0"/>
              <a:t>Interne Verarbeitung </a:t>
            </a:r>
          </a:p>
          <a:p>
            <a:endParaRPr lang="de-DE" b="0" kern="0" dirty="0"/>
          </a:p>
          <a:p>
            <a:endParaRPr lang="de-DE" b="0" kern="0" dirty="0"/>
          </a:p>
        </p:txBody>
      </p:sp>
    </p:spTree>
    <p:extLst>
      <p:ext uri="{BB962C8B-B14F-4D97-AF65-F5344CB8AC3E}">
        <p14:creationId xmlns:p14="http://schemas.microsoft.com/office/powerpoint/2010/main" val="7084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F85-3CB1-4D55-B6B1-31371A3A826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/>
              <a:t>e-Rechnung.gv.at</a:t>
            </a:r>
            <a:br>
              <a:rPr lang="de-DE" kern="0"/>
            </a:br>
            <a:r>
              <a:rPr lang="de-DE" b="0" kern="0"/>
              <a:t>4-Corner Modell</a:t>
            </a:r>
          </a:p>
          <a:p>
            <a:endParaRPr lang="de-DE" b="0" kern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6932409-8D60-2BB7-05C2-70D1FFB0BE20}"/>
              </a:ext>
            </a:extLst>
          </p:cNvPr>
          <p:cNvSpPr/>
          <p:nvPr/>
        </p:nvSpPr>
        <p:spPr>
          <a:xfrm>
            <a:off x="2123728" y="1747577"/>
            <a:ext cx="1319842" cy="8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/>
              <a:t>Rechnungssteller</a:t>
            </a:r>
            <a:endParaRPr lang="en-GB" sz="12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2BE2719-B935-37F5-6DF7-7C74A389FFB5}"/>
              </a:ext>
            </a:extLst>
          </p:cNvPr>
          <p:cNvSpPr/>
          <p:nvPr/>
        </p:nvSpPr>
        <p:spPr>
          <a:xfrm>
            <a:off x="2123727" y="3110551"/>
            <a:ext cx="1319842" cy="80225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/>
              <a:t>Dienstleister des Rechnungsstellers</a:t>
            </a:r>
            <a:endParaRPr lang="en-GB" sz="1200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D09FB35-8660-1371-2054-36F54C65043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flipH="1">
            <a:off x="2783650" y="2549834"/>
            <a:ext cx="1" cy="560717"/>
          </a:xfrm>
          <a:prstGeom prst="straightConnector1">
            <a:avLst/>
          </a:prstGeom>
          <a:ln w="38100"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3962A483-55BE-4D3F-3B51-4929F6321998}"/>
              </a:ext>
            </a:extLst>
          </p:cNvPr>
          <p:cNvCxnSpPr>
            <a:cxnSpLocks/>
            <a:stCxn id="7" idx="3"/>
            <a:endCxn id="13" idx="1"/>
          </p:cNvCxnSpPr>
          <p:nvPr/>
        </p:nvCxnSpPr>
        <p:spPr>
          <a:xfrm>
            <a:off x="3443570" y="3511678"/>
            <a:ext cx="1227107" cy="0"/>
          </a:xfrm>
          <a:prstGeom prst="straightConnector1">
            <a:avLst/>
          </a:prstGeom>
          <a:ln w="38100"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4B42CC0A-E4C4-F52F-81E3-EE7AEF7D4C6F}"/>
              </a:ext>
            </a:extLst>
          </p:cNvPr>
          <p:cNvSpPr/>
          <p:nvPr/>
        </p:nvSpPr>
        <p:spPr>
          <a:xfrm>
            <a:off x="4670676" y="1747577"/>
            <a:ext cx="1319842" cy="802257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/>
              <a:t>Rechnungs-empfänger</a:t>
            </a:r>
            <a:endParaRPr lang="en-GB" sz="12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F8DB1CA-4539-0F1C-72AA-FD761F6EBC7E}"/>
              </a:ext>
            </a:extLst>
          </p:cNvPr>
          <p:cNvSpPr/>
          <p:nvPr/>
        </p:nvSpPr>
        <p:spPr>
          <a:xfrm>
            <a:off x="4670676" y="3110551"/>
            <a:ext cx="1319842" cy="802257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/>
              <a:t>e-Rechnung.gv.at</a:t>
            </a:r>
            <a:endParaRPr lang="en-GB" sz="1200" dirty="0"/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5A0C4DC8-A2C4-021F-DA87-0CCE4BEE2B75}"/>
              </a:ext>
            </a:extLst>
          </p:cNvPr>
          <p:cNvCxnSpPr>
            <a:cxnSpLocks/>
            <a:stCxn id="13" idx="0"/>
            <a:endCxn id="12" idx="2"/>
          </p:cNvCxnSpPr>
          <p:nvPr/>
        </p:nvCxnSpPr>
        <p:spPr>
          <a:xfrm flipV="1">
            <a:off x="5330597" y="2549834"/>
            <a:ext cx="0" cy="560717"/>
          </a:xfrm>
          <a:prstGeom prst="straightConnector1">
            <a:avLst/>
          </a:prstGeom>
          <a:ln w="38100"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91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CB5F6EEF-4E33-D76C-F713-FE71BB3A9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771" y="2597178"/>
            <a:ext cx="1751777" cy="478628"/>
          </a:xfrm>
          <a:prstGeom prst="rect">
            <a:avLst/>
          </a:prstGeom>
        </p:spPr>
      </p:pic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95" imgH="396" progId="TCLayout.ActiveDocument.1">
                  <p:embed/>
                </p:oleObj>
              </mc:Choice>
              <mc:Fallback>
                <p:oleObj name="think-cell Folie" r:id="rId4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F85-3CB1-4D55-B6B1-31371A3A826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/>
              <a:t>Peppol: Netzwerk der Peppol Service Provider</a:t>
            </a:r>
          </a:p>
          <a:p>
            <a:r>
              <a:rPr lang="de-DE" b="0" kern="0"/>
              <a:t>4-Corner Modell</a:t>
            </a:r>
          </a:p>
          <a:p>
            <a:endParaRPr lang="de-DE" kern="0"/>
          </a:p>
          <a:p>
            <a:br>
              <a:rPr lang="de-DE" kern="0"/>
            </a:br>
            <a:endParaRPr lang="de-DE" b="0" kern="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6639EBF-E3C5-1C69-744C-49302387469E}"/>
              </a:ext>
            </a:extLst>
          </p:cNvPr>
          <p:cNvSpPr/>
          <p:nvPr/>
        </p:nvSpPr>
        <p:spPr>
          <a:xfrm>
            <a:off x="357010" y="2295691"/>
            <a:ext cx="1088440" cy="778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/>
              <a:t>Internationale Rechnungs-steller</a:t>
            </a:r>
            <a:endParaRPr lang="en-GB" sz="12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8027F21-C2AF-1313-B19F-8C6E25A47F37}"/>
              </a:ext>
            </a:extLst>
          </p:cNvPr>
          <p:cNvCxnSpPr>
            <a:cxnSpLocks/>
            <a:stCxn id="2" idx="3"/>
            <a:endCxn id="20" idx="1"/>
          </p:cNvCxnSpPr>
          <p:nvPr/>
        </p:nvCxnSpPr>
        <p:spPr>
          <a:xfrm>
            <a:off x="1445450" y="2685093"/>
            <a:ext cx="673322" cy="654126"/>
          </a:xfrm>
          <a:prstGeom prst="straightConnector1">
            <a:avLst/>
          </a:prstGeom>
          <a:ln w="38100"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76D9BCDA-9D9E-B923-760F-076F3B24C0E8}"/>
              </a:ext>
            </a:extLst>
          </p:cNvPr>
          <p:cNvCxnSpPr>
            <a:cxnSpLocks/>
            <a:stCxn id="18" idx="3"/>
            <a:endCxn id="16" idx="1"/>
          </p:cNvCxnSpPr>
          <p:nvPr/>
        </p:nvCxnSpPr>
        <p:spPr>
          <a:xfrm>
            <a:off x="5940076" y="2169064"/>
            <a:ext cx="603514" cy="6643"/>
          </a:xfrm>
          <a:prstGeom prst="straightConnector1">
            <a:avLst/>
          </a:prstGeom>
          <a:ln w="38100"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95A82FEE-A237-EF01-62F2-9CBEDDD98D96}"/>
              </a:ext>
            </a:extLst>
          </p:cNvPr>
          <p:cNvSpPr/>
          <p:nvPr/>
        </p:nvSpPr>
        <p:spPr>
          <a:xfrm>
            <a:off x="6543590" y="1779663"/>
            <a:ext cx="1052746" cy="792088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/>
              <a:t>Bund,</a:t>
            </a:r>
          </a:p>
          <a:p>
            <a:pPr algn="ctr"/>
            <a:r>
              <a:rPr lang="de-AT" sz="1200"/>
              <a:t>ÖBB, etc.</a:t>
            </a:r>
            <a:endParaRPr lang="en-GB" sz="1200" dirty="0"/>
          </a:p>
        </p:txBody>
      </p:sp>
      <p:sp>
        <p:nvSpPr>
          <p:cNvPr id="17" name="Kreis: nicht ausgefüllt 16">
            <a:extLst>
              <a:ext uri="{FF2B5EF4-FFF2-40B4-BE49-F238E27FC236}">
                <a16:creationId xmlns:a16="http://schemas.microsoft.com/office/drawing/2014/main" id="{FB27D848-4466-ED75-9065-466E15E308DF}"/>
              </a:ext>
            </a:extLst>
          </p:cNvPr>
          <p:cNvSpPr/>
          <p:nvPr/>
        </p:nvSpPr>
        <p:spPr>
          <a:xfrm>
            <a:off x="2795280" y="1898259"/>
            <a:ext cx="2136760" cy="1972284"/>
          </a:xfrm>
          <a:prstGeom prst="donut">
            <a:avLst>
              <a:gd name="adj" fmla="val 536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4D176D2-A400-D165-24D7-AC7D11B69C11}"/>
              </a:ext>
            </a:extLst>
          </p:cNvPr>
          <p:cNvSpPr/>
          <p:nvPr/>
        </p:nvSpPr>
        <p:spPr>
          <a:xfrm>
            <a:off x="4887330" y="1779662"/>
            <a:ext cx="1052746" cy="778804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/>
              <a:t>Peppol SP </a:t>
            </a:r>
          </a:p>
          <a:p>
            <a:pPr algn="ctr"/>
            <a:r>
              <a:rPr lang="de-AT" sz="1000" dirty="0"/>
              <a:t>e-Rechnung.gv.at</a:t>
            </a:r>
            <a:endParaRPr lang="en-GB" sz="100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9FBCC4D-A49F-3A5B-7820-A620A1F2273A}"/>
              </a:ext>
            </a:extLst>
          </p:cNvPr>
          <p:cNvSpPr/>
          <p:nvPr/>
        </p:nvSpPr>
        <p:spPr>
          <a:xfrm>
            <a:off x="2305992" y="1675384"/>
            <a:ext cx="686936" cy="62530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0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A75517D-D874-739A-0957-5B55351E2185}"/>
              </a:ext>
            </a:extLst>
          </p:cNvPr>
          <p:cNvSpPr/>
          <p:nvPr/>
        </p:nvSpPr>
        <p:spPr>
          <a:xfrm>
            <a:off x="2118772" y="3026568"/>
            <a:ext cx="686936" cy="62530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/>
              <a:t>Peppol Service Provider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5A9AB8F-1EB7-7BEF-0FAA-CBD90291F5B1}"/>
              </a:ext>
            </a:extLst>
          </p:cNvPr>
          <p:cNvSpPr/>
          <p:nvPr/>
        </p:nvSpPr>
        <p:spPr>
          <a:xfrm>
            <a:off x="4788024" y="3363838"/>
            <a:ext cx="686936" cy="62530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0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0E71969-94D3-2D7C-78C4-2584EA860ABE}"/>
              </a:ext>
            </a:extLst>
          </p:cNvPr>
          <p:cNvSpPr/>
          <p:nvPr/>
        </p:nvSpPr>
        <p:spPr>
          <a:xfrm>
            <a:off x="3613819" y="1257833"/>
            <a:ext cx="686936" cy="62530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0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37B6AF5-1230-54F5-0A61-988DABC4D081}"/>
              </a:ext>
            </a:extLst>
          </p:cNvPr>
          <p:cNvSpPr/>
          <p:nvPr/>
        </p:nvSpPr>
        <p:spPr>
          <a:xfrm>
            <a:off x="3347864" y="3881661"/>
            <a:ext cx="686936" cy="625302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00"/>
          </a:p>
        </p:txBody>
      </p:sp>
    </p:spTree>
    <p:extLst>
      <p:ext uri="{BB962C8B-B14F-4D97-AF65-F5344CB8AC3E}">
        <p14:creationId xmlns:p14="http://schemas.microsoft.com/office/powerpoint/2010/main" val="109419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e-Rechnung.gv.at</a:t>
            </a:r>
            <a:br>
              <a:rPr lang="de-AT" dirty="0"/>
            </a:br>
            <a:r>
              <a:rPr lang="de-AT" b="0" dirty="0"/>
              <a:t>Big Picture</a:t>
            </a:r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1CDC3F0-53E6-FDE4-C5DD-0DB67C262052}"/>
              </a:ext>
            </a:extLst>
          </p:cNvPr>
          <p:cNvSpPr/>
          <p:nvPr/>
        </p:nvSpPr>
        <p:spPr bwMode="auto">
          <a:xfrm>
            <a:off x="4569545" y="3644357"/>
            <a:ext cx="2700300" cy="823770"/>
          </a:xfrm>
          <a:prstGeom prst="rect">
            <a:avLst/>
          </a:prstGeom>
          <a:gradFill rotWithShape="1">
            <a:gsLst>
              <a:gs pos="0">
                <a:srgbClr val="96BE50">
                  <a:tint val="50000"/>
                  <a:satMod val="300000"/>
                </a:srgbClr>
              </a:gs>
              <a:gs pos="35000">
                <a:srgbClr val="96BE50">
                  <a:tint val="37000"/>
                  <a:satMod val="300000"/>
                </a:srgbClr>
              </a:gs>
              <a:gs pos="100000">
                <a:srgbClr val="96BE5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6BE5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68580" tIns="34290" rIns="68580" bIns="34290" numCol="1" rtlCol="0" anchor="b" anchorCtr="1" compatLnSpc="1">
            <a:prstTxWarp prst="textNoShape">
              <a:avLst/>
            </a:prstTxWarp>
          </a:bodyPr>
          <a:lstStyle/>
          <a:p>
            <a:pPr marL="0" marR="0" lvl="0" indent="0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3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Rechnungsempfänger</a:t>
            </a:r>
            <a:endParaRPr kumimoji="0" lang="de-AT" sz="975" b="0" i="0" u="none" strike="noStrike" kern="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93D51AEA-26EA-0851-F645-FC4BCC4A0F2B}"/>
              </a:ext>
            </a:extLst>
          </p:cNvPr>
          <p:cNvSpPr/>
          <p:nvPr/>
        </p:nvSpPr>
        <p:spPr bwMode="auto">
          <a:xfrm>
            <a:off x="3635896" y="1313826"/>
            <a:ext cx="3201902" cy="2180057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75" b="1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e-Rechnung.gv.at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D73CD858-88DF-5720-E8C5-C7A888D44870}"/>
              </a:ext>
            </a:extLst>
          </p:cNvPr>
          <p:cNvSpPr/>
          <p:nvPr/>
        </p:nvSpPr>
        <p:spPr bwMode="auto">
          <a:xfrm>
            <a:off x="2654679" y="1313827"/>
            <a:ext cx="702078" cy="1694003"/>
          </a:xfrm>
          <a:prstGeom prst="rect">
            <a:avLst/>
          </a:prstGeom>
          <a:gradFill rotWithShape="1">
            <a:gsLst>
              <a:gs pos="0">
                <a:srgbClr val="00587A">
                  <a:tint val="50000"/>
                  <a:satMod val="300000"/>
                </a:srgbClr>
              </a:gs>
              <a:gs pos="35000">
                <a:srgbClr val="00587A">
                  <a:tint val="37000"/>
                  <a:satMod val="300000"/>
                </a:srgbClr>
              </a:gs>
              <a:gs pos="100000">
                <a:srgbClr val="00587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587A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350" b="1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USP</a:t>
            </a:r>
          </a:p>
          <a:p>
            <a:pPr marL="0" marR="0" lvl="0" indent="0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825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Login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A2E9E814-ECB5-8A65-8630-B9B4712D337A}"/>
              </a:ext>
            </a:extLst>
          </p:cNvPr>
          <p:cNvSpPr/>
          <p:nvPr/>
        </p:nvSpPr>
        <p:spPr bwMode="auto">
          <a:xfrm>
            <a:off x="4004829" y="1583856"/>
            <a:ext cx="648072" cy="378042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Online-Formular</a:t>
            </a:r>
          </a:p>
        </p:txBody>
      </p:sp>
      <p:sp>
        <p:nvSpPr>
          <p:cNvPr id="91" name="Rechteck 90">
            <a:extLst>
              <a:ext uri="{FF2B5EF4-FFF2-40B4-BE49-F238E27FC236}">
                <a16:creationId xmlns:a16="http://schemas.microsoft.com/office/drawing/2014/main" id="{55B21084-76E7-C822-74E3-8DBCC11C08F3}"/>
              </a:ext>
            </a:extLst>
          </p:cNvPr>
          <p:cNvSpPr/>
          <p:nvPr/>
        </p:nvSpPr>
        <p:spPr bwMode="auto">
          <a:xfrm>
            <a:off x="4004829" y="2015904"/>
            <a:ext cx="648072" cy="378042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Upload</a:t>
            </a:r>
            <a:endParaRPr kumimoji="0" lang="de-AT" sz="825" b="0" i="0" u="none" strike="noStrike" kern="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15D786B9-DD73-2617-5EF1-04698E816EA4}"/>
              </a:ext>
            </a:extLst>
          </p:cNvPr>
          <p:cNvSpPr/>
          <p:nvPr/>
        </p:nvSpPr>
        <p:spPr bwMode="auto">
          <a:xfrm>
            <a:off x="4004829" y="2521775"/>
            <a:ext cx="648072" cy="378042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Web-service</a:t>
            </a:r>
            <a:endParaRPr kumimoji="0" lang="de-AT" sz="825" b="0" i="0" u="none" strike="noStrike" kern="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3" name="Picture 455">
            <a:extLst>
              <a:ext uri="{FF2B5EF4-FFF2-40B4-BE49-F238E27FC236}">
                <a16:creationId xmlns:a16="http://schemas.microsoft.com/office/drawing/2014/main" id="{8FE07F5D-B6CD-004D-3D57-02ACF9629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97" y="1709758"/>
            <a:ext cx="658416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hteck 93">
            <a:extLst>
              <a:ext uri="{FF2B5EF4-FFF2-40B4-BE49-F238E27FC236}">
                <a16:creationId xmlns:a16="http://schemas.microsoft.com/office/drawing/2014/main" id="{5491B019-12A7-BAC8-9A60-D5A2F84A6908}"/>
              </a:ext>
            </a:extLst>
          </p:cNvPr>
          <p:cNvSpPr/>
          <p:nvPr/>
        </p:nvSpPr>
        <p:spPr bwMode="auto">
          <a:xfrm>
            <a:off x="4623552" y="3744096"/>
            <a:ext cx="1238432" cy="453708"/>
          </a:xfrm>
          <a:prstGeom prst="rect">
            <a:avLst/>
          </a:prstGeom>
          <a:gradFill rotWithShape="1">
            <a:gsLst>
              <a:gs pos="0">
                <a:srgbClr val="96BE50">
                  <a:tint val="50000"/>
                  <a:satMod val="300000"/>
                </a:srgbClr>
              </a:gs>
              <a:gs pos="35000">
                <a:srgbClr val="96BE50">
                  <a:tint val="37000"/>
                  <a:satMod val="300000"/>
                </a:srgbClr>
              </a:gs>
              <a:gs pos="100000">
                <a:srgbClr val="96BE5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6BE5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 System des Bundes</a:t>
            </a:r>
            <a:endParaRPr kumimoji="0" lang="de-AT" sz="900" b="0" i="0" u="none" strike="noStrike" kern="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2E1B6BA3-DD99-D730-5E9F-016D88A0B4B9}"/>
              </a:ext>
            </a:extLst>
          </p:cNvPr>
          <p:cNvSpPr/>
          <p:nvPr/>
        </p:nvSpPr>
        <p:spPr bwMode="auto">
          <a:xfrm>
            <a:off x="5973701" y="3744097"/>
            <a:ext cx="1242138" cy="453708"/>
          </a:xfrm>
          <a:prstGeom prst="rect">
            <a:avLst/>
          </a:prstGeom>
          <a:gradFill rotWithShape="1">
            <a:gsLst>
              <a:gs pos="0">
                <a:srgbClr val="96BE50">
                  <a:tint val="50000"/>
                  <a:satMod val="300000"/>
                </a:srgbClr>
              </a:gs>
              <a:gs pos="35000">
                <a:srgbClr val="96BE50">
                  <a:tint val="37000"/>
                  <a:satMod val="300000"/>
                </a:srgbClr>
              </a:gs>
              <a:gs pos="100000">
                <a:srgbClr val="96BE5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6BE5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Andere Rechnungsempfänger</a:t>
            </a:r>
          </a:p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z. B. ÖBB, AMS, Länder</a:t>
            </a:r>
          </a:p>
        </p:txBody>
      </p:sp>
      <p:cxnSp>
        <p:nvCxnSpPr>
          <p:cNvPr id="96" name="Gerade Verbindung mit Pfeil 95">
            <a:extLst>
              <a:ext uri="{FF2B5EF4-FFF2-40B4-BE49-F238E27FC236}">
                <a16:creationId xmlns:a16="http://schemas.microsoft.com/office/drawing/2014/main" id="{7CC356F6-A217-DB41-94C6-53D07519002A}"/>
              </a:ext>
            </a:extLst>
          </p:cNvPr>
          <p:cNvCxnSpPr>
            <a:endCxn id="103" idx="1"/>
          </p:cNvCxnSpPr>
          <p:nvPr/>
        </p:nvCxnSpPr>
        <p:spPr bwMode="auto">
          <a:xfrm flipV="1">
            <a:off x="2121491" y="2035390"/>
            <a:ext cx="642888" cy="2981"/>
          </a:xfrm>
          <a:prstGeom prst="straightConnector1">
            <a:avLst/>
          </a:prstGeom>
          <a:solidFill>
            <a:srgbClr val="00587A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Gerade Verbindung mit Pfeil 96">
            <a:extLst>
              <a:ext uri="{FF2B5EF4-FFF2-40B4-BE49-F238E27FC236}">
                <a16:creationId xmlns:a16="http://schemas.microsoft.com/office/drawing/2014/main" id="{EC4C2A86-65A3-7B07-31F8-1FB3EAA0CE59}"/>
              </a:ext>
            </a:extLst>
          </p:cNvPr>
          <p:cNvCxnSpPr>
            <a:endCxn id="90" idx="1"/>
          </p:cNvCxnSpPr>
          <p:nvPr/>
        </p:nvCxnSpPr>
        <p:spPr bwMode="auto">
          <a:xfrm>
            <a:off x="3356757" y="1772877"/>
            <a:ext cx="648072" cy="0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Gerade Verbindung mit Pfeil 97">
            <a:extLst>
              <a:ext uri="{FF2B5EF4-FFF2-40B4-BE49-F238E27FC236}">
                <a16:creationId xmlns:a16="http://schemas.microsoft.com/office/drawing/2014/main" id="{6449BFA1-2C26-DC27-74E5-EF283609AFF6}"/>
              </a:ext>
            </a:extLst>
          </p:cNvPr>
          <p:cNvCxnSpPr/>
          <p:nvPr/>
        </p:nvCxnSpPr>
        <p:spPr bwMode="auto">
          <a:xfrm>
            <a:off x="3356757" y="2123916"/>
            <a:ext cx="648072" cy="0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Gerade Verbindung mit Pfeil 98">
            <a:extLst>
              <a:ext uri="{FF2B5EF4-FFF2-40B4-BE49-F238E27FC236}">
                <a16:creationId xmlns:a16="http://schemas.microsoft.com/office/drawing/2014/main" id="{0EC28677-7444-E3E7-5100-35A64F278E35}"/>
              </a:ext>
            </a:extLst>
          </p:cNvPr>
          <p:cNvCxnSpPr/>
          <p:nvPr/>
        </p:nvCxnSpPr>
        <p:spPr bwMode="auto">
          <a:xfrm flipV="1">
            <a:off x="3223968" y="2669593"/>
            <a:ext cx="786447" cy="59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Gerade Verbindung mit Pfeil 99">
            <a:extLst>
              <a:ext uri="{FF2B5EF4-FFF2-40B4-BE49-F238E27FC236}">
                <a16:creationId xmlns:a16="http://schemas.microsoft.com/office/drawing/2014/main" id="{367D2967-AC72-88B0-5A3C-49E7A5380E3D}"/>
              </a:ext>
            </a:extLst>
          </p:cNvPr>
          <p:cNvCxnSpPr>
            <a:stCxn id="90" idx="3"/>
          </p:cNvCxnSpPr>
          <p:nvPr/>
        </p:nvCxnSpPr>
        <p:spPr bwMode="auto">
          <a:xfrm>
            <a:off x="4652901" y="1772878"/>
            <a:ext cx="864096" cy="100826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Gerade Verbindung mit Pfeil 100">
            <a:extLst>
              <a:ext uri="{FF2B5EF4-FFF2-40B4-BE49-F238E27FC236}">
                <a16:creationId xmlns:a16="http://schemas.microsoft.com/office/drawing/2014/main" id="{7CA9D191-42A4-FF22-637E-0B1014A1B245}"/>
              </a:ext>
            </a:extLst>
          </p:cNvPr>
          <p:cNvCxnSpPr>
            <a:endCxn id="106" idx="1"/>
          </p:cNvCxnSpPr>
          <p:nvPr/>
        </p:nvCxnSpPr>
        <p:spPr bwMode="auto">
          <a:xfrm flipV="1">
            <a:off x="4652901" y="1954901"/>
            <a:ext cx="864096" cy="232929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Gerade Verbindung mit Pfeil 101">
            <a:extLst>
              <a:ext uri="{FF2B5EF4-FFF2-40B4-BE49-F238E27FC236}">
                <a16:creationId xmlns:a16="http://schemas.microsoft.com/office/drawing/2014/main" id="{89BFA1BC-9C58-DC60-126E-4C22CA9D1EED}"/>
              </a:ext>
            </a:extLst>
          </p:cNvPr>
          <p:cNvCxnSpPr>
            <a:stCxn id="92" idx="3"/>
          </p:cNvCxnSpPr>
          <p:nvPr/>
        </p:nvCxnSpPr>
        <p:spPr bwMode="auto">
          <a:xfrm flipV="1">
            <a:off x="4652901" y="2060001"/>
            <a:ext cx="864096" cy="650795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3" name="Rechteck 102">
            <a:extLst>
              <a:ext uri="{FF2B5EF4-FFF2-40B4-BE49-F238E27FC236}">
                <a16:creationId xmlns:a16="http://schemas.microsoft.com/office/drawing/2014/main" id="{B0EABC59-932A-39C2-869E-E9643483C40C}"/>
              </a:ext>
            </a:extLst>
          </p:cNvPr>
          <p:cNvSpPr/>
          <p:nvPr/>
        </p:nvSpPr>
        <p:spPr bwMode="auto">
          <a:xfrm>
            <a:off x="2764379" y="1721685"/>
            <a:ext cx="594066" cy="627409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rgbClr val="0058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000" tIns="34290" rIns="27000" bIns="3429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750" b="0" i="0" u="none" strike="noStrike" kern="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</a:endParaRPr>
          </a:p>
          <a:p>
            <a:pPr marL="0" marR="0" lvl="0" indent="0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7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e-Rechnung</a:t>
            </a:r>
          </a:p>
        </p:txBody>
      </p:sp>
      <p:sp>
        <p:nvSpPr>
          <p:cNvPr id="104" name="Wolke 103">
            <a:extLst>
              <a:ext uri="{FF2B5EF4-FFF2-40B4-BE49-F238E27FC236}">
                <a16:creationId xmlns:a16="http://schemas.microsoft.com/office/drawing/2014/main" id="{019BC287-6EA4-81AD-265A-C5600FC86A4C}"/>
              </a:ext>
            </a:extLst>
          </p:cNvPr>
          <p:cNvSpPr/>
          <p:nvPr/>
        </p:nvSpPr>
        <p:spPr bwMode="auto">
          <a:xfrm>
            <a:off x="3489426" y="3078294"/>
            <a:ext cx="987826" cy="582521"/>
          </a:xfrm>
          <a:prstGeom prst="cloud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9525" cap="flat" cmpd="sng" algn="ctr">
            <a:solidFill>
              <a:srgbClr val="0058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7000" rIns="27000"/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rPr>
              <a:t>Peppol</a:t>
            </a:r>
          </a:p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7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rPr>
              <a:t>Netzwerk</a:t>
            </a:r>
          </a:p>
        </p:txBody>
      </p: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4F71152B-C4BE-A0CD-702B-BE4D1FE016B2}"/>
              </a:ext>
            </a:extLst>
          </p:cNvPr>
          <p:cNvCxnSpPr>
            <a:stCxn id="104" idx="0"/>
          </p:cNvCxnSpPr>
          <p:nvPr/>
        </p:nvCxnSpPr>
        <p:spPr bwMode="auto">
          <a:xfrm flipV="1">
            <a:off x="4476428" y="2132192"/>
            <a:ext cx="1119232" cy="1237363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Rechteck 105">
            <a:extLst>
              <a:ext uri="{FF2B5EF4-FFF2-40B4-BE49-F238E27FC236}">
                <a16:creationId xmlns:a16="http://schemas.microsoft.com/office/drawing/2014/main" id="{E7DE9232-C38F-710D-B9AC-A078A0D56A6B}"/>
              </a:ext>
            </a:extLst>
          </p:cNvPr>
          <p:cNvSpPr/>
          <p:nvPr/>
        </p:nvSpPr>
        <p:spPr bwMode="auto">
          <a:xfrm>
            <a:off x="5516997" y="1774537"/>
            <a:ext cx="810090" cy="360730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Eingang</a:t>
            </a:r>
          </a:p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Prüfung</a:t>
            </a:r>
          </a:p>
        </p:txBody>
      </p:sp>
      <p:sp>
        <p:nvSpPr>
          <p:cNvPr id="107" name="Rechteck 106">
            <a:extLst>
              <a:ext uri="{FF2B5EF4-FFF2-40B4-BE49-F238E27FC236}">
                <a16:creationId xmlns:a16="http://schemas.microsoft.com/office/drawing/2014/main" id="{6471BCF8-0828-118A-E405-415693EBAB3C}"/>
              </a:ext>
            </a:extLst>
          </p:cNvPr>
          <p:cNvSpPr/>
          <p:nvPr/>
        </p:nvSpPr>
        <p:spPr bwMode="auto">
          <a:xfrm>
            <a:off x="5516997" y="2362470"/>
            <a:ext cx="810090" cy="645359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Aufbereitung und Zuleitung</a:t>
            </a:r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9659C0E5-7B2F-06C5-3FDF-9A17106EBDFE}"/>
              </a:ext>
            </a:extLst>
          </p:cNvPr>
          <p:cNvSpPr/>
          <p:nvPr/>
        </p:nvSpPr>
        <p:spPr bwMode="auto">
          <a:xfrm>
            <a:off x="5055599" y="3192273"/>
            <a:ext cx="810090" cy="247604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36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Bund</a:t>
            </a:r>
          </a:p>
        </p:txBody>
      </p:sp>
      <p:grpSp>
        <p:nvGrpSpPr>
          <p:cNvPr id="109" name="Gruppieren 2078">
            <a:extLst>
              <a:ext uri="{FF2B5EF4-FFF2-40B4-BE49-F238E27FC236}">
                <a16:creationId xmlns:a16="http://schemas.microsoft.com/office/drawing/2014/main" id="{5899B228-9AAC-C647-ED0B-49F24F85A051}"/>
              </a:ext>
            </a:extLst>
          </p:cNvPr>
          <p:cNvGrpSpPr/>
          <p:nvPr/>
        </p:nvGrpSpPr>
        <p:grpSpPr>
          <a:xfrm>
            <a:off x="5800890" y="2691561"/>
            <a:ext cx="255243" cy="262853"/>
            <a:chOff x="1957603" y="4396459"/>
            <a:chExt cx="340324" cy="350470"/>
          </a:xfrm>
        </p:grpSpPr>
        <p:sp>
          <p:nvSpPr>
            <p:cNvPr id="110" name="Rechteck 109">
              <a:extLst>
                <a:ext uri="{FF2B5EF4-FFF2-40B4-BE49-F238E27FC236}">
                  <a16:creationId xmlns:a16="http://schemas.microsoft.com/office/drawing/2014/main" id="{7D30A3C0-4B9D-B4C3-9810-CA4E7989B4B0}"/>
                </a:ext>
              </a:extLst>
            </p:cNvPr>
            <p:cNvSpPr/>
            <p:nvPr/>
          </p:nvSpPr>
          <p:spPr bwMode="auto">
            <a:xfrm>
              <a:off x="2039061" y="4396459"/>
              <a:ext cx="258866" cy="350470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00587A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75604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975" b="0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1" name="Line 14">
              <a:extLst>
                <a:ext uri="{FF2B5EF4-FFF2-40B4-BE49-F238E27FC236}">
                  <a16:creationId xmlns:a16="http://schemas.microsoft.com/office/drawing/2014/main" id="{B42AA299-964E-2881-3859-A6B8B7F472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4718" y="4455879"/>
              <a:ext cx="0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350" b="0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2" name="Line 15">
              <a:extLst>
                <a:ext uri="{FF2B5EF4-FFF2-40B4-BE49-F238E27FC236}">
                  <a16:creationId xmlns:a16="http://schemas.microsoft.com/office/drawing/2014/main" id="{8FF9D29F-0D33-34BB-99E9-0D27D35E7F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4718" y="4455879"/>
              <a:ext cx="124589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350" b="0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3" name="Line 16">
              <a:extLst>
                <a:ext uri="{FF2B5EF4-FFF2-40B4-BE49-F238E27FC236}">
                  <a16:creationId xmlns:a16="http://schemas.microsoft.com/office/drawing/2014/main" id="{22E28D97-5F57-DC12-7623-4DEB4719AB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4718" y="4481350"/>
              <a:ext cx="124589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350" b="0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4" name="Line 17">
              <a:extLst>
                <a:ext uri="{FF2B5EF4-FFF2-40B4-BE49-F238E27FC236}">
                  <a16:creationId xmlns:a16="http://schemas.microsoft.com/office/drawing/2014/main" id="{6CAB21BF-A6CE-789A-3FDB-445097B4E7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4718" y="4506541"/>
              <a:ext cx="90383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>
              <a:outerShdw dist="35921" dir="2700000" algn="ctr" rotWithShape="0">
                <a:srgbClr val="FFFFF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350" b="0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6C592843-5986-9CDC-6B6D-7D52CE4F3C0D}"/>
                </a:ext>
              </a:extLst>
            </p:cNvPr>
            <p:cNvSpPr txBox="1"/>
            <p:nvPr/>
          </p:nvSpPr>
          <p:spPr>
            <a:xfrm>
              <a:off x="1957603" y="4581128"/>
              <a:ext cx="239416" cy="141286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rgbClr val="00587A"/>
              </a:solidFill>
            </a:ln>
          </p:spPr>
          <p:txBody>
            <a:bodyPr wrap="none" lIns="27000" tIns="13500" rIns="27000" bIns="0" rtlCol="0">
              <a:spAutoFit/>
            </a:bodyPr>
            <a:lstStyle/>
            <a:p>
              <a:pPr marL="0" marR="0" lvl="0" indent="0" defTabSz="3429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6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</a:rPr>
                <a:t>PDF</a:t>
              </a:r>
            </a:p>
          </p:txBody>
        </p:sp>
      </p:grpSp>
      <p:cxnSp>
        <p:nvCxnSpPr>
          <p:cNvPr id="116" name="Gerade Verbindung mit Pfeil 115">
            <a:extLst>
              <a:ext uri="{FF2B5EF4-FFF2-40B4-BE49-F238E27FC236}">
                <a16:creationId xmlns:a16="http://schemas.microsoft.com/office/drawing/2014/main" id="{9EB64699-E351-BA8F-3781-A9FF089EC478}"/>
              </a:ext>
            </a:extLst>
          </p:cNvPr>
          <p:cNvCxnSpPr>
            <a:stCxn id="106" idx="2"/>
            <a:endCxn id="107" idx="0"/>
          </p:cNvCxnSpPr>
          <p:nvPr/>
        </p:nvCxnSpPr>
        <p:spPr bwMode="auto">
          <a:xfrm>
            <a:off x="5922042" y="2135266"/>
            <a:ext cx="0" cy="227205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7" name="Gerade Verbindung mit Pfeil 116">
            <a:extLst>
              <a:ext uri="{FF2B5EF4-FFF2-40B4-BE49-F238E27FC236}">
                <a16:creationId xmlns:a16="http://schemas.microsoft.com/office/drawing/2014/main" id="{FBB7A8C3-D83B-4D3C-B3BF-8CE9F53B6002}"/>
              </a:ext>
            </a:extLst>
          </p:cNvPr>
          <p:cNvCxnSpPr>
            <a:stCxn id="107" idx="2"/>
            <a:endCxn id="108" idx="0"/>
          </p:cNvCxnSpPr>
          <p:nvPr/>
        </p:nvCxnSpPr>
        <p:spPr bwMode="auto">
          <a:xfrm flipH="1">
            <a:off x="5460645" y="3007829"/>
            <a:ext cx="461398" cy="184445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Gerade Verbindung mit Pfeil 117">
            <a:extLst>
              <a:ext uri="{FF2B5EF4-FFF2-40B4-BE49-F238E27FC236}">
                <a16:creationId xmlns:a16="http://schemas.microsoft.com/office/drawing/2014/main" id="{5DBBA3B8-6D84-C84F-4B2C-A8715A7DFF91}"/>
              </a:ext>
            </a:extLst>
          </p:cNvPr>
          <p:cNvCxnSpPr>
            <a:stCxn id="108" idx="2"/>
          </p:cNvCxnSpPr>
          <p:nvPr/>
        </p:nvCxnSpPr>
        <p:spPr bwMode="auto">
          <a:xfrm>
            <a:off x="5460644" y="3439878"/>
            <a:ext cx="0" cy="304219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9" name="Gerade Verbindung mit Pfeil 118">
            <a:extLst>
              <a:ext uri="{FF2B5EF4-FFF2-40B4-BE49-F238E27FC236}">
                <a16:creationId xmlns:a16="http://schemas.microsoft.com/office/drawing/2014/main" id="{9295075B-B906-1BEB-742C-3A615237FCEA}"/>
              </a:ext>
            </a:extLst>
          </p:cNvPr>
          <p:cNvCxnSpPr>
            <a:stCxn id="125" idx="2"/>
          </p:cNvCxnSpPr>
          <p:nvPr/>
        </p:nvCxnSpPr>
        <p:spPr bwMode="auto">
          <a:xfrm>
            <a:off x="6378746" y="3439110"/>
            <a:ext cx="0" cy="304987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Rechteck 119">
            <a:extLst>
              <a:ext uri="{FF2B5EF4-FFF2-40B4-BE49-F238E27FC236}">
                <a16:creationId xmlns:a16="http://schemas.microsoft.com/office/drawing/2014/main" id="{03050D3A-AAA7-D913-ABAB-1DD81257A8E2}"/>
              </a:ext>
            </a:extLst>
          </p:cNvPr>
          <p:cNvSpPr/>
          <p:nvPr/>
        </p:nvSpPr>
        <p:spPr bwMode="auto">
          <a:xfrm>
            <a:off x="2571323" y="2522872"/>
            <a:ext cx="648072" cy="378042"/>
          </a:xfrm>
          <a:prstGeom prst="rect">
            <a:avLst/>
          </a:prstGeom>
          <a:gradFill rotWithShape="1">
            <a:gsLst>
              <a:gs pos="0">
                <a:srgbClr val="00587A">
                  <a:tint val="50000"/>
                  <a:satMod val="300000"/>
                </a:srgbClr>
              </a:gs>
              <a:gs pos="35000">
                <a:srgbClr val="00587A">
                  <a:tint val="37000"/>
                  <a:satMod val="300000"/>
                </a:srgbClr>
              </a:gs>
              <a:gs pos="100000">
                <a:srgbClr val="00587A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00587A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05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Web-service</a:t>
            </a:r>
            <a:endParaRPr kumimoji="0" lang="de-AT" sz="825" b="0" i="0" u="none" strike="noStrike" kern="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360F8FE6-44E6-FE9F-82DD-8DFBE0F23932}"/>
              </a:ext>
            </a:extLst>
          </p:cNvPr>
          <p:cNvSpPr/>
          <p:nvPr/>
        </p:nvSpPr>
        <p:spPr bwMode="auto">
          <a:xfrm>
            <a:off x="1319195" y="2994220"/>
            <a:ext cx="874086" cy="749326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rgbClr val="00587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825" b="1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rPr>
              <a:t>Peppol</a:t>
            </a:r>
          </a:p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825" b="1" i="0" u="none" strike="noStrike" kern="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rPr>
              <a:t>Service </a:t>
            </a:r>
            <a:r>
              <a:rPr kumimoji="0" lang="de-AT" sz="825" b="1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</a:rPr>
              <a:t>Provider</a:t>
            </a:r>
          </a:p>
        </p:txBody>
      </p:sp>
      <p:cxnSp>
        <p:nvCxnSpPr>
          <p:cNvPr id="122" name="Gerade Verbindung mit Pfeil 121">
            <a:extLst>
              <a:ext uri="{FF2B5EF4-FFF2-40B4-BE49-F238E27FC236}">
                <a16:creationId xmlns:a16="http://schemas.microsoft.com/office/drawing/2014/main" id="{39C572B3-EC43-456D-F2A3-23DDCE2B3C60}"/>
              </a:ext>
            </a:extLst>
          </p:cNvPr>
          <p:cNvCxnSpPr>
            <a:endCxn id="120" idx="1"/>
          </p:cNvCxnSpPr>
          <p:nvPr/>
        </p:nvCxnSpPr>
        <p:spPr bwMode="auto">
          <a:xfrm>
            <a:off x="1958252" y="2299788"/>
            <a:ext cx="613072" cy="412106"/>
          </a:xfrm>
          <a:prstGeom prst="straightConnector1">
            <a:avLst/>
          </a:prstGeom>
          <a:solidFill>
            <a:srgbClr val="00587A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Rechteck 123">
            <a:extLst>
              <a:ext uri="{FF2B5EF4-FFF2-40B4-BE49-F238E27FC236}">
                <a16:creationId xmlns:a16="http://schemas.microsoft.com/office/drawing/2014/main" id="{98370300-366B-04E6-8BDF-B15DE1BE40F0}"/>
              </a:ext>
            </a:extLst>
          </p:cNvPr>
          <p:cNvSpPr/>
          <p:nvPr/>
        </p:nvSpPr>
        <p:spPr bwMode="auto">
          <a:xfrm>
            <a:off x="2774039" y="1732044"/>
            <a:ext cx="567000" cy="186208"/>
          </a:xfrm>
          <a:prstGeom prst="rect">
            <a:avLst/>
          </a:prstGeom>
          <a:solidFill>
            <a:srgbClr val="0066AC">
              <a:alpha val="90000"/>
            </a:srgbClr>
          </a:solidFill>
          <a:ln w="9525" cap="flat" cmpd="sng" algn="ctr">
            <a:solidFill>
              <a:sysClr val="window" lastClr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7000" tIns="34290" rIns="27000" bIns="3429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788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Mein USP</a:t>
            </a:r>
          </a:p>
        </p:txBody>
      </p:sp>
      <p:sp>
        <p:nvSpPr>
          <p:cNvPr id="125" name="Rechteck 124">
            <a:extLst>
              <a:ext uri="{FF2B5EF4-FFF2-40B4-BE49-F238E27FC236}">
                <a16:creationId xmlns:a16="http://schemas.microsoft.com/office/drawing/2014/main" id="{CDC8274E-F4F4-4C2B-C230-C9905E58F317}"/>
              </a:ext>
            </a:extLst>
          </p:cNvPr>
          <p:cNvSpPr/>
          <p:nvPr/>
        </p:nvSpPr>
        <p:spPr bwMode="auto">
          <a:xfrm>
            <a:off x="5973701" y="3191505"/>
            <a:ext cx="810090" cy="247604"/>
          </a:xfrm>
          <a:prstGeom prst="rect">
            <a:avLst/>
          </a:prstGeom>
          <a:gradFill rotWithShape="1">
            <a:gsLst>
              <a:gs pos="0">
                <a:srgbClr val="DC6400">
                  <a:tint val="50000"/>
                  <a:satMod val="300000"/>
                </a:srgbClr>
              </a:gs>
              <a:gs pos="35000">
                <a:srgbClr val="DC6400">
                  <a:tint val="37000"/>
                  <a:satMod val="300000"/>
                </a:srgbClr>
              </a:gs>
              <a:gs pos="100000">
                <a:srgbClr val="DC6400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DC640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560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Clearing Service</a:t>
            </a:r>
          </a:p>
        </p:txBody>
      </p:sp>
      <p:cxnSp>
        <p:nvCxnSpPr>
          <p:cNvPr id="126" name="Gerade Verbindung mit Pfeil 125">
            <a:extLst>
              <a:ext uri="{FF2B5EF4-FFF2-40B4-BE49-F238E27FC236}">
                <a16:creationId xmlns:a16="http://schemas.microsoft.com/office/drawing/2014/main" id="{1E0BA42D-5746-81A3-8FDB-D79BE7F5B7E8}"/>
              </a:ext>
            </a:extLst>
          </p:cNvPr>
          <p:cNvCxnSpPr>
            <a:stCxn id="107" idx="2"/>
            <a:endCxn id="125" idx="0"/>
          </p:cNvCxnSpPr>
          <p:nvPr/>
        </p:nvCxnSpPr>
        <p:spPr bwMode="auto">
          <a:xfrm>
            <a:off x="5922043" y="3007829"/>
            <a:ext cx="456704" cy="183677"/>
          </a:xfrm>
          <a:prstGeom prst="straightConnector1">
            <a:avLst/>
          </a:prstGeom>
          <a:solidFill>
            <a:srgbClr val="00587A"/>
          </a:solidFill>
          <a:ln w="19050" cap="flat" cmpd="sng" algn="ctr">
            <a:solidFill>
              <a:srgbClr val="00587A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27" name="Picture 3">
            <a:extLst>
              <a:ext uri="{FF2B5EF4-FFF2-40B4-BE49-F238E27FC236}">
                <a16:creationId xmlns:a16="http://schemas.microsoft.com/office/drawing/2014/main" id="{3B7731A3-8C59-6895-7FF6-0325603832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" t="2036" b="1313"/>
          <a:stretch/>
        </p:blipFill>
        <p:spPr bwMode="auto">
          <a:xfrm>
            <a:off x="1495434" y="3338849"/>
            <a:ext cx="481823" cy="37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8" name="Gerade Verbindung mit Pfeil 127">
            <a:extLst>
              <a:ext uri="{FF2B5EF4-FFF2-40B4-BE49-F238E27FC236}">
                <a16:creationId xmlns:a16="http://schemas.microsoft.com/office/drawing/2014/main" id="{C422C180-F063-6669-7587-E7D9EB78B173}"/>
              </a:ext>
            </a:extLst>
          </p:cNvPr>
          <p:cNvCxnSpPr>
            <a:cxnSpLocks/>
            <a:stCxn id="121" idx="3"/>
            <a:endCxn id="104" idx="2"/>
          </p:cNvCxnSpPr>
          <p:nvPr/>
        </p:nvCxnSpPr>
        <p:spPr bwMode="auto">
          <a:xfrm>
            <a:off x="2193282" y="3368882"/>
            <a:ext cx="1299208" cy="672"/>
          </a:xfrm>
          <a:prstGeom prst="straightConnector1">
            <a:avLst/>
          </a:prstGeom>
          <a:solidFill>
            <a:srgbClr val="00587A"/>
          </a:solidFill>
          <a:ln w="25400" cap="flat" cmpd="sng" algn="ctr">
            <a:solidFill>
              <a:srgbClr val="CC99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9" name="Gerade Verbindung mit Pfeil 128">
            <a:extLst>
              <a:ext uri="{FF2B5EF4-FFF2-40B4-BE49-F238E27FC236}">
                <a16:creationId xmlns:a16="http://schemas.microsoft.com/office/drawing/2014/main" id="{A93E7F5A-1AF7-B473-3256-11B2F55B3191}"/>
              </a:ext>
            </a:extLst>
          </p:cNvPr>
          <p:cNvCxnSpPr>
            <a:cxnSpLocks/>
            <a:stCxn id="93" idx="2"/>
            <a:endCxn id="121" idx="0"/>
          </p:cNvCxnSpPr>
          <p:nvPr/>
        </p:nvCxnSpPr>
        <p:spPr bwMode="auto">
          <a:xfrm flipH="1">
            <a:off x="1756238" y="2366983"/>
            <a:ext cx="10167" cy="6272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Textfeld 122">
            <a:extLst>
              <a:ext uri="{FF2B5EF4-FFF2-40B4-BE49-F238E27FC236}">
                <a16:creationId xmlns:a16="http://schemas.microsoft.com/office/drawing/2014/main" id="{5DCB0AA9-4267-943D-4721-A1CC10EADFFB}"/>
              </a:ext>
            </a:extLst>
          </p:cNvPr>
          <p:cNvSpPr txBox="1"/>
          <p:nvPr/>
        </p:nvSpPr>
        <p:spPr>
          <a:xfrm>
            <a:off x="1234941" y="2360289"/>
            <a:ext cx="881973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de-AT" sz="825" dirty="0">
                <a:solidFill>
                  <a:srgbClr val="00587A"/>
                </a:solidFill>
                <a:latin typeface="Calibri"/>
              </a:rPr>
              <a:t>Rechnungsteller</a:t>
            </a:r>
          </a:p>
        </p:txBody>
      </p: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ED00F12E-6A29-EA2A-4989-2129782062A6}"/>
              </a:ext>
            </a:extLst>
          </p:cNvPr>
          <p:cNvCxnSpPr>
            <a:cxnSpLocks/>
            <a:stCxn id="93" idx="0"/>
            <a:endCxn id="88" idx="1"/>
          </p:cNvCxnSpPr>
          <p:nvPr/>
        </p:nvCxnSpPr>
        <p:spPr bwMode="auto">
          <a:xfrm rot="16200000" flipH="1">
            <a:off x="2354101" y="1122061"/>
            <a:ext cx="694097" cy="1869491"/>
          </a:xfrm>
          <a:prstGeom prst="bentConnector4">
            <a:avLst>
              <a:gd name="adj1" fmla="val -79307"/>
              <a:gd name="adj2" fmla="val 92065"/>
            </a:avLst>
          </a:prstGeom>
          <a:solidFill>
            <a:srgbClr val="00587A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Textfeld 139">
            <a:extLst>
              <a:ext uri="{FF2B5EF4-FFF2-40B4-BE49-F238E27FC236}">
                <a16:creationId xmlns:a16="http://schemas.microsoft.com/office/drawing/2014/main" id="{0C0D7AA3-2BBE-0FE9-1D7A-CA2ECA321941}"/>
              </a:ext>
            </a:extLst>
          </p:cNvPr>
          <p:cNvSpPr txBox="1"/>
          <p:nvPr/>
        </p:nvSpPr>
        <p:spPr>
          <a:xfrm>
            <a:off x="2006779" y="954640"/>
            <a:ext cx="35298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00" fontAlgn="auto">
              <a:spcBef>
                <a:spcPts val="0"/>
              </a:spcBef>
              <a:spcAft>
                <a:spcPts val="0"/>
              </a:spcAft>
            </a:pPr>
            <a:r>
              <a:rPr lang="de-AT" sz="825" dirty="0">
                <a:solidFill>
                  <a:srgbClr val="00587A"/>
                </a:solidFill>
                <a:latin typeface="Calibri"/>
              </a:rPr>
              <a:t>PVP</a:t>
            </a:r>
          </a:p>
        </p:txBody>
      </p:sp>
    </p:spTree>
    <p:extLst>
      <p:ext uri="{BB962C8B-B14F-4D97-AF65-F5344CB8AC3E}">
        <p14:creationId xmlns:p14="http://schemas.microsoft.com/office/powerpoint/2010/main" val="2401190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275606"/>
            <a:ext cx="6515608" cy="354265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KMU e-Rechnung Trends: noch kein Trend zu strukturierten Daten</a:t>
            </a:r>
          </a:p>
          <a:p>
            <a:r>
              <a:rPr lang="de-DE" dirty="0"/>
              <a:t>57% der Unternehmen bevorzugen PDF-Format.</a:t>
            </a:r>
          </a:p>
          <a:p>
            <a:r>
              <a:rPr lang="de-DE" dirty="0"/>
              <a:t>30% der Unternehmen bevorzugen Papier. </a:t>
            </a:r>
          </a:p>
          <a:p>
            <a:r>
              <a:rPr lang="de-DE" dirty="0"/>
              <a:t>54% der Unternehmen stellen 75-100 Prozent ihrer Rechnungen elektronisch aus.</a:t>
            </a:r>
          </a:p>
        </p:txBody>
      </p:sp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7F4F85-3CB1-4D55-B6B1-31371A3A8265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10.01.2024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Seite </a:t>
            </a:r>
            <a:fld id="{218B747A-375D-48B6-9702-3446AF6C2B00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KMUs und die e-Rechnung: Trends in Österreich</a:t>
            </a:r>
            <a:br>
              <a:rPr kumimoji="0" lang="de-DE" sz="2400" b="1" i="0" u="none" strike="noStrike" kern="0" cap="none" spc="0" normalizeH="0" baseline="0" noProof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400" b="0" i="0" u="none" strike="noStrike" kern="0" cap="none" spc="0" normalizeH="0" baseline="0" noProof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WKO Umfrage 2023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B91E2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8900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7F4F85-3CB1-4D55-B6B1-31371A3A8265}" type="datetime1">
              <a:rPr kumimoji="0" lang="de-AT" sz="900" b="0" i="0" u="none" strike="noStrike" kern="1200" cap="none" spc="0" normalizeH="0" baseline="0" smtClean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10.01.2024</a:t>
            </a:fld>
            <a:endParaRPr kumimoji="0" lang="de-AT" sz="900" b="0" i="0" u="none" strike="noStrike" kern="1200" cap="none" spc="0" normalizeH="0" baseline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9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Seite </a:t>
            </a:r>
            <a:fld id="{218B747A-375D-48B6-9702-3446AF6C2B00}" type="slidenum">
              <a:rPr kumimoji="0" lang="de-AT" sz="900" b="0" i="0" u="none" strike="noStrike" kern="1200" cap="none" spc="0" normalizeH="0" baseline="0" smtClean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AT" sz="900" b="0" i="0" u="none" strike="noStrike" kern="1200" cap="none" spc="0" normalizeH="0" baseline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1" i="0" u="none" strike="noStrike" kern="0" cap="none" spc="0" normalizeH="0" baseline="0" dirty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e-Rechnung.gv.at</a:t>
            </a:r>
            <a:br>
              <a:rPr kumimoji="0" lang="de-AT" sz="2400" b="1" i="0" u="none" strike="noStrike" kern="0" cap="none" spc="0" normalizeH="0" baseline="0" dirty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AT" sz="2400" b="0" i="0" u="none" strike="noStrike" kern="0" cap="none" spc="0" normalizeH="0" baseline="0" dirty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Erfolge mit strukturierten Daten im öffentlichen Bereich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58EA8B8-5853-2AD0-6D0C-BAC24596BA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468312" y="1154029"/>
            <a:ext cx="4913802" cy="3529890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37CEDB8B-6A84-658E-43ED-F5353FDF7F81}"/>
              </a:ext>
            </a:extLst>
          </p:cNvPr>
          <p:cNvSpPr txBox="1">
            <a:spLocks/>
          </p:cNvSpPr>
          <p:nvPr/>
        </p:nvSpPr>
        <p:spPr>
          <a:xfrm>
            <a:off x="5385751" y="1157717"/>
            <a:ext cx="3507152" cy="261905"/>
          </a:xfrm>
          <a:prstGeom prst="rect">
            <a:avLst/>
          </a:prstGeom>
          <a:solidFill>
            <a:srgbClr val="00587A"/>
          </a:solidFill>
        </p:spPr>
        <p:txBody>
          <a:bodyPr vert="horz" lIns="90000" tIns="46800" rIns="90000" bIns="46800" rtlCol="0" anchor="ctr">
            <a:normAutofit fontScale="85000" lnSpcReduction="20000"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None/>
              <a:defRPr lang="de-AT"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400" b="1" i="0" u="none" strike="noStrike" kern="1200" cap="none" spc="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restlichen 5% der Mengen erhalten: 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DE1E7AA-AB60-23DE-C494-710A7408F95D}"/>
              </a:ext>
            </a:extLst>
          </p:cNvPr>
          <p:cNvSpPr txBox="1">
            <a:spLocks/>
          </p:cNvSpPr>
          <p:nvPr/>
        </p:nvSpPr>
        <p:spPr>
          <a:xfrm>
            <a:off x="5376788" y="1419622"/>
            <a:ext cx="3507153" cy="326429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" lastClr="FFFFFF">
                <a:lumMod val="95000"/>
              </a:sysClr>
            </a:solidFill>
          </a:ln>
        </p:spPr>
        <p:txBody>
          <a:bodyPr vert="horz" lIns="90000" tIns="46800" rIns="90000" bIns="46800" rtlCol="0">
            <a:normAutofit/>
          </a:bodyPr>
          <a:lstStyle>
            <a:lvl1pPr marL="230188" indent="-230188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&gt;"/>
              <a:defRPr lang="de-AT" sz="16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3575" indent="-219075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Altstoff Recycling Austria AG (ARA), </a:t>
            </a:r>
            <a:r>
              <a:rPr kumimoji="0" lang="de-AT" sz="1200" b="0" i="0" u="none" strike="noStrike" kern="1200" cap="none" spc="0" normalizeH="0" baseline="0" dirty="0" err="1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ARAplus</a:t>
            </a: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de-AT" sz="1200" b="0" i="0" u="none" strike="noStrike" kern="1200" cap="none" spc="0" normalizeH="0" baseline="0" dirty="0" err="1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ARAplus</a:t>
            </a: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Abfallmanagement, Austria Glas Recycling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AMS, ASFINAG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BBG, BRZ, LFRZ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Bundesländer 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 err="1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</a:t>
            </a: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-Unity EDV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Elektro Recycling Austria GmbH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Krankenanstalten aus Burgenland, Salzburg, NÖ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 err="1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</a:t>
            </a: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Uni Wien, Uni Graz, Uni Innsbruck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Ö. Nationalbank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Sozialversicherungen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Stadt Innsbruck, Linz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de-AT" sz="1200" b="0" i="0" u="none" strike="noStrike" kern="1200" cap="none" spc="0" normalizeH="0" baseline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Umweltbundesamt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90641B2-6879-757B-862D-9EE85CDDDAE5}"/>
              </a:ext>
            </a:extLst>
          </p:cNvPr>
          <p:cNvSpPr txBox="1"/>
          <p:nvPr/>
        </p:nvSpPr>
        <p:spPr>
          <a:xfrm>
            <a:off x="479946" y="4414341"/>
            <a:ext cx="488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95% der 1,5 Mio e-Rg. gehen 2022 an den Bund, ÖBB, Steiermark und Graz.</a:t>
            </a:r>
          </a:p>
          <a:p>
            <a:endParaRPr lang="de-DE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95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14" name="Objekt 1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dirty="0"/>
              <a:t>Die Macht von Einkäufern im öffentlichen Bereich</a:t>
            </a:r>
            <a:br>
              <a:rPr lang="de-DE" dirty="0"/>
            </a:br>
            <a:r>
              <a:rPr lang="de-DE" b="0" dirty="0">
                <a:solidFill>
                  <a:srgbClr val="B91E23"/>
                </a:solidFill>
                <a:latin typeface="Calibri"/>
              </a:rPr>
              <a:t>Digitalisierung von Workflows und e-Rechnung.gv.at</a:t>
            </a:r>
            <a:br>
              <a:rPr lang="de-DE" sz="2400" dirty="0">
                <a:solidFill>
                  <a:schemeClr val="tx2"/>
                </a:solidFill>
              </a:rPr>
            </a:br>
            <a:r>
              <a:rPr lang="de-DE" dirty="0"/>
              <a:t>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+mj-lt"/>
              </a:rPr>
              <a:t>Gesetzliche Verpflichting zur e-Rechnung</a:t>
            </a:r>
            <a:endParaRPr lang="de-DE" dirty="0">
              <a:latin typeface="+mj-lt"/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>
                <a:latin typeface="+mj-lt"/>
              </a:rPr>
              <a:t>Vertragliche Verpflichtung durch AGBs*</a:t>
            </a:r>
            <a:endParaRPr lang="de-DE" dirty="0">
              <a:latin typeface="+mj-lt"/>
            </a:endParaRPr>
          </a:p>
        </p:txBody>
      </p:sp>
      <p:sp>
        <p:nvSpPr>
          <p:cNvPr id="6" name="Datumsplatzhalt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1327-A265-47A5-8F80-895EDFBAB9C7}" type="datetime1">
              <a:rPr lang="de-DE" smtClean="0"/>
              <a:t>10.01.2024</a:t>
            </a:fld>
            <a:endParaRPr lang="de-DE"/>
          </a:p>
        </p:txBody>
      </p:sp>
      <p:sp>
        <p:nvSpPr>
          <p:cNvPr id="8" name="Foliennummernplatzhalte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9B01749E-1F44-4858-9462-8D967626B764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Für bestimmte Waren &amp; Dienstleistungen an den Bund müssen e-Rechnungen gelegt werden.</a:t>
            </a:r>
          </a:p>
          <a:p>
            <a:r>
              <a:rPr lang="de-DE" dirty="0"/>
              <a:t>Verschiedene EU Staaten haben eine (weitergehende) gesetzliche Verpflichtung umgesetzt.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e-Rechnung Pflicht; mit Fristsetzung im Fehlerfall</a:t>
            </a:r>
          </a:p>
          <a:p>
            <a:r>
              <a:rPr lang="de-DE" dirty="0"/>
              <a:t>e-Rechnung Pflicht.</a:t>
            </a:r>
          </a:p>
          <a:p>
            <a:r>
              <a:rPr lang="de-DE" dirty="0"/>
              <a:t>Möglichkeit e-Rechnung zu legen; Hinweis, die e-Rechnung ist vorläufig nicht verpflichtend.</a:t>
            </a:r>
          </a:p>
          <a:p>
            <a:r>
              <a:rPr lang="de-DE" dirty="0"/>
              <a:t>e-Rechnung muss PDF sein.</a:t>
            </a:r>
          </a:p>
          <a:p>
            <a:r>
              <a:rPr lang="de-DE" dirty="0"/>
              <a:t>Rechnung muss in einfacher Ausfertigung gelegt werden.</a:t>
            </a:r>
          </a:p>
          <a:p>
            <a:r>
              <a:rPr lang="de-DE" dirty="0"/>
              <a:t>e-Rechnung wird nicht in den AGB erwähnt.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200" dirty="0"/>
              <a:t>* e-Rechnung.gv.at: Verwaltungsnahe </a:t>
            </a:r>
          </a:p>
          <a:p>
            <a:pPr marL="0" indent="0">
              <a:buNone/>
            </a:pPr>
            <a:r>
              <a:rPr lang="de-DE" sz="1200" dirty="0"/>
              <a:t>   e-Rechnungsempfänger, Stand 11/2023</a:t>
            </a:r>
          </a:p>
        </p:txBody>
      </p:sp>
    </p:spTree>
    <p:extLst>
      <p:ext uri="{BB962C8B-B14F-4D97-AF65-F5344CB8AC3E}">
        <p14:creationId xmlns:p14="http://schemas.microsoft.com/office/powerpoint/2010/main" val="3037322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7F4F85-3CB1-4D55-B6B1-31371A3A8265}" type="datetime1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10.01.2024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Seite </a:t>
            </a:r>
            <a:fld id="{218B747A-375D-48B6-9702-3446AF6C2B00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Wer die e-Rechnung.gv.at erfolgreich macht</a:t>
            </a:r>
            <a:br>
              <a:rPr kumimoji="0" lang="de-DE" sz="2400" b="1" i="0" u="none" strike="noStrike" kern="0" cap="none" spc="0" normalizeH="0" baseline="0" noProof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de-DE" sz="2400" b="0" i="0" u="none" strike="noStrike" kern="0" cap="none" spc="0" normalizeH="0" baseline="0" noProof="0">
                <a:ln>
                  <a:noFill/>
                </a:ln>
                <a:solidFill>
                  <a:srgbClr val="B91E2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e-Rechnung.gv.at und Digitalisierung von Workflows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rgbClr val="B91E23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Inhaltsplatzhalter 5" descr="Ein Bild, das Text, Screenshot, Diagramm, Schrift enthält.&#10;&#10;Automatisch generierte Beschreibung">
            <a:extLst>
              <a:ext uri="{FF2B5EF4-FFF2-40B4-BE49-F238E27FC236}">
                <a16:creationId xmlns:a16="http://schemas.microsoft.com/office/drawing/2014/main" id="{585F75F6-F3FB-003C-F67E-7023351128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414793" y="1140619"/>
            <a:ext cx="4943599" cy="3543300"/>
          </a:xfrm>
          <a:prstGeom prst="rect">
            <a:avLst/>
          </a:prstGeom>
          <a:noFill/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6D210F31-676F-B98E-9C1D-298DA8A09A07}"/>
              </a:ext>
            </a:extLst>
          </p:cNvPr>
          <p:cNvSpPr txBox="1"/>
          <p:nvPr/>
        </p:nvSpPr>
        <p:spPr>
          <a:xfrm>
            <a:off x="981554" y="3474900"/>
            <a:ext cx="8231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/>
              <a:t>AGB Pflicht</a:t>
            </a:r>
            <a:endParaRPr lang="de-DE" sz="900" i="1" dirty="0" err="1"/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EAD0A98B-961F-357D-DC20-4A0955FFF1D2}"/>
              </a:ext>
            </a:extLst>
          </p:cNvPr>
          <p:cNvSpPr txBox="1">
            <a:spLocks/>
          </p:cNvSpPr>
          <p:nvPr/>
        </p:nvSpPr>
        <p:spPr>
          <a:xfrm>
            <a:off x="5385751" y="1157717"/>
            <a:ext cx="3507152" cy="261905"/>
          </a:xfrm>
          <a:prstGeom prst="rect">
            <a:avLst/>
          </a:prstGeom>
          <a:solidFill>
            <a:srgbClr val="00587A"/>
          </a:solidFill>
        </p:spPr>
        <p:txBody>
          <a:bodyPr vert="horz" lIns="90000" tIns="46800" rIns="90000" bIns="46800" rtlCol="0" anchor="ctr">
            <a:normAutofit fontScale="85000" lnSpcReduction="20000"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None/>
              <a:defRPr lang="de-AT"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r>
              <a:rPr lang="en-US">
                <a:solidFill>
                  <a:sysClr val="window" lastClr="FFFFFF"/>
                </a:solidFill>
                <a:latin typeface="Calibri"/>
              </a:rPr>
              <a:t>Verpflichtung zur e-Rechnung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E9AE8EAA-FF16-659E-25FA-9BBB25785980}"/>
              </a:ext>
            </a:extLst>
          </p:cNvPr>
          <p:cNvSpPr txBox="1">
            <a:spLocks/>
          </p:cNvSpPr>
          <p:nvPr/>
        </p:nvSpPr>
        <p:spPr>
          <a:xfrm>
            <a:off x="5376788" y="1419622"/>
            <a:ext cx="3507153" cy="326429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" lastClr="FFFFFF">
                <a:lumMod val="95000"/>
              </a:sysClr>
            </a:solidFill>
          </a:ln>
        </p:spPr>
        <p:txBody>
          <a:bodyPr vert="horz" lIns="90000" tIns="46800" rIns="90000" bIns="46800" rtlCol="0">
            <a:normAutofit/>
          </a:bodyPr>
          <a:lstStyle>
            <a:lvl1pPr marL="230188" indent="-230188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&gt;"/>
              <a:defRPr lang="de-AT" sz="16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3575" indent="-219075" algn="l" defTabSz="457200" rtl="0" eaLnBrk="1" latinLnBrk="0" hangingPunct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  <a:buFont typeface="Calibri" panose="020F0502020204030204" pitchFamily="34" charset="0"/>
              <a:buChar char="∙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None/>
              <a:defRPr/>
            </a:pPr>
            <a:r>
              <a:rPr lang="de-DE" sz="1200" dirty="0">
                <a:solidFill>
                  <a:srgbClr val="00587A"/>
                </a:solidFill>
                <a:latin typeface="Calibri"/>
              </a:rPr>
              <a:t>Bund: IKT-Konsolidierungsgesetz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587A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fontAlgn="auto">
              <a:buNone/>
              <a:defRPr/>
            </a:pPr>
            <a:r>
              <a:rPr lang="de-DE" sz="1200" i="1" dirty="0"/>
              <a:t>ÖBB AGB: Pflicht</a:t>
            </a:r>
          </a:p>
          <a:p>
            <a:pPr marL="0" indent="0" fontAlgn="auto">
              <a:buNone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Steiermark AGB:  e-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Rg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möglich, vorläufig nicht Pflicht.</a:t>
            </a:r>
          </a:p>
          <a:p>
            <a:pPr marL="0" indent="0" fontAlgn="auto">
              <a:buNone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587A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Graz </a:t>
            </a:r>
            <a:r>
              <a:rPr lang="de-DE" sz="1200" i="1" dirty="0"/>
              <a:t>AGB: Pflicht, Fristsetzung.</a:t>
            </a:r>
          </a:p>
        </p:txBody>
      </p:sp>
    </p:spTree>
    <p:extLst>
      <p:ext uri="{BB962C8B-B14F-4D97-AF65-F5344CB8AC3E}">
        <p14:creationId xmlns:p14="http://schemas.microsoft.com/office/powerpoint/2010/main" val="114182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kt 17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4945301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platzhalt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AGB - Pflicht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/>
              <a:t>Stadt Graz</a:t>
            </a:r>
          </a:p>
          <a:p>
            <a:pPr marL="0" indent="0">
              <a:buNone/>
            </a:pPr>
            <a:r>
              <a:rPr lang="de-DE"/>
              <a:t>Seit 1. Jänner 2020 akzeptieren wir </a:t>
            </a:r>
            <a:r>
              <a:rPr lang="de-DE" b="1"/>
              <a:t>nur noch e-Rechnungen</a:t>
            </a:r>
            <a:r>
              <a:rPr lang="de-DE"/>
              <a:t> über e-Rechnung.gv.at.</a:t>
            </a:r>
          </a:p>
          <a:p>
            <a:pPr marL="0" indent="0">
              <a:buNone/>
            </a:pPr>
            <a:r>
              <a:rPr lang="de-DE"/>
              <a:t>Eine </a:t>
            </a:r>
            <a:r>
              <a:rPr lang="de-DE" b="1"/>
              <a:t>mangelhafte Rg. muss innerhalb 30 Tage neu </a:t>
            </a:r>
            <a:r>
              <a:rPr lang="de-DE"/>
              <a:t>eingebracht werden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b="1"/>
              <a:t>ÖBB</a:t>
            </a:r>
          </a:p>
          <a:p>
            <a:pPr marL="0" indent="0">
              <a:buNone/>
            </a:pPr>
            <a:r>
              <a:rPr lang="de-DE" b="1"/>
              <a:t>Pflicht zur e-Rechnung, sofern nicht abweichend schriftlich vereinbart</a:t>
            </a:r>
            <a:r>
              <a:rPr lang="de-DE"/>
              <a:t>.</a:t>
            </a:r>
          </a:p>
          <a:p>
            <a:pPr marL="0" indent="0">
              <a:buNone/>
            </a:pPr>
            <a:r>
              <a:rPr lang="de-DE"/>
              <a:t>Bedingungswidrige Rechnungen werden zurückgesendet.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1) </a:t>
            </a:r>
            <a:r>
              <a:rPr lang="de-DE" b="1"/>
              <a:t>AGBs ohne Verpflichtung</a:t>
            </a:r>
          </a:p>
          <a:p>
            <a:pPr marL="0" indent="0">
              <a:buNone/>
            </a:pPr>
            <a:r>
              <a:rPr lang="de-DE"/>
              <a:t>Steirische Webseite: „Das Land Steiermark bietet seit 16.04.2020 die Möglichkeit“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/>
              <a:t>2) Rechnung an die Stmk. Sozialhilfeverbände </a:t>
            </a:r>
          </a:p>
          <a:p>
            <a:pPr marL="0" indent="0">
              <a:buNone/>
            </a:pPr>
            <a:r>
              <a:rPr lang="de-DE"/>
              <a:t>Die elektronische Einbringung ist seitens der Sozialhilfeverbände </a:t>
            </a:r>
            <a:r>
              <a:rPr lang="de-DE" b="1"/>
              <a:t>vorläufig nicht verpflichtend - aber erwünscht. </a:t>
            </a:r>
            <a:endParaRPr lang="de-DE" b="1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Einschränkung in Wien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/>
              <a:t>Webseite</a:t>
            </a:r>
          </a:p>
          <a:p>
            <a:pPr marL="0" indent="0">
              <a:buNone/>
            </a:pPr>
            <a:r>
              <a:rPr lang="de-DE"/>
              <a:t>Möglichkeit zu Rechnungen über e-Rechnung.gv.at.</a:t>
            </a:r>
          </a:p>
          <a:p>
            <a:pPr marL="0" indent="0">
              <a:buNone/>
            </a:pPr>
            <a:r>
              <a:rPr lang="de-DE" b="1"/>
              <a:t>AGBs</a:t>
            </a:r>
          </a:p>
          <a:p>
            <a:pPr marL="0" indent="0">
              <a:buNone/>
            </a:pPr>
            <a:endParaRPr lang="de-DE" b="1"/>
          </a:p>
          <a:p>
            <a:pPr marL="0" indent="0">
              <a:buNone/>
            </a:pPr>
            <a:r>
              <a:rPr lang="de-DE" b="1"/>
              <a:t>Rechnungen</a:t>
            </a:r>
            <a:r>
              <a:rPr lang="de-DE"/>
              <a:t> sind, sofern nicht anders vereinbart, </a:t>
            </a:r>
            <a:r>
              <a:rPr lang="de-DE" b="1"/>
              <a:t>in einfacher Ausfertigung </a:t>
            </a:r>
            <a:r>
              <a:rPr lang="de-DE"/>
              <a:t>vorzulegen.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/>
              <a:t>Elektronische Rechnung:</a:t>
            </a:r>
          </a:p>
          <a:p>
            <a:pPr marL="0" indent="0">
              <a:buNone/>
            </a:pPr>
            <a:r>
              <a:rPr lang="de-DE"/>
              <a:t>Die Rechnung kann </a:t>
            </a:r>
            <a:r>
              <a:rPr lang="de-DE" b="1"/>
              <a:t>nur im PDF-Format</a:t>
            </a:r>
            <a:r>
              <a:rPr lang="de-DE"/>
              <a:t> angenommen werden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/>
              <a:t>e-Rg im Burgenland</a:t>
            </a:r>
            <a:endParaRPr lang="de-DE" dirty="0"/>
          </a:p>
        </p:txBody>
      </p:sp>
      <p:sp>
        <p:nvSpPr>
          <p:cNvPr id="17" name="Inhaltsplatzhalter 16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Auf der Webseite burgenland.at </a:t>
            </a:r>
            <a:r>
              <a:rPr lang="de-DE" b="1"/>
              <a:t>nicht zu finden.</a:t>
            </a:r>
            <a:endParaRPr lang="de-DE" b="1" dirty="0"/>
          </a:p>
        </p:txBody>
      </p:sp>
      <p:sp>
        <p:nvSpPr>
          <p:cNvPr id="6" name="Datumsplatzhalt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AECB-D6E4-433A-A5C6-42B398D76EF7}" type="datetime1">
              <a:rPr lang="de-DE" smtClean="0"/>
              <a:t>10.01.2024</a:t>
            </a:fld>
            <a:endParaRPr lang="de-DE"/>
          </a:p>
        </p:txBody>
      </p:sp>
      <p:sp>
        <p:nvSpPr>
          <p:cNvPr id="7" name="Foliennummernplatzhalt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9B01749E-1F44-4858-9462-8D967626B764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3" name="Titel 6">
            <a:extLst>
              <a:ext uri="{FF2B5EF4-FFF2-40B4-BE49-F238E27FC236}">
                <a16:creationId xmlns:a16="http://schemas.microsoft.com/office/drawing/2014/main" id="{9AA855AE-7EAB-51E3-3C60-11A315DDF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84" y="195566"/>
            <a:ext cx="7560000" cy="720000"/>
          </a:xfrm>
        </p:spPr>
        <p:txBody>
          <a:bodyPr vert="horz"/>
          <a:lstStyle/>
          <a:p>
            <a:r>
              <a:rPr lang="de-DE"/>
              <a:t>Erfolgsfaktor: vertragliche Verpflichtung zur e-Rechnung</a:t>
            </a:r>
            <a:br>
              <a:rPr lang="de-DE"/>
            </a:br>
            <a:r>
              <a:rPr lang="de-DE" b="0">
                <a:solidFill>
                  <a:srgbClr val="B91E23"/>
                </a:solidFill>
                <a:latin typeface="Calibri"/>
              </a:rPr>
              <a:t>Bund und verwaltungsnahe e-Rechnungsempfänger</a:t>
            </a:r>
            <a:br>
              <a:rPr lang="de-DE" b="0">
                <a:solidFill>
                  <a:srgbClr val="B91E23"/>
                </a:solidFill>
                <a:latin typeface="Calibri"/>
              </a:rPr>
            </a:br>
            <a:br>
              <a:rPr lang="de-DE" sz="2400">
                <a:solidFill>
                  <a:schemeClr val="tx2"/>
                </a:solidFill>
              </a:rPr>
            </a:br>
            <a:r>
              <a:rPr lang="de-DE"/>
              <a:t> 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CDBA422-B0E2-DD26-62A5-32C9CD770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/>
              <a:t>Stmk-Möglichkeiten</a:t>
            </a:r>
          </a:p>
        </p:txBody>
      </p:sp>
      <p:sp>
        <p:nvSpPr>
          <p:cNvPr id="8" name="Textplatzhalter 13">
            <a:extLst>
              <a:ext uri="{FF2B5EF4-FFF2-40B4-BE49-F238E27FC236}">
                <a16:creationId xmlns:a16="http://schemas.microsoft.com/office/drawing/2014/main" id="{68641E95-0673-55E3-F0BB-68246D287036}"/>
              </a:ext>
            </a:extLst>
          </p:cNvPr>
          <p:cNvSpPr txBox="1">
            <a:spLocks/>
          </p:cNvSpPr>
          <p:nvPr/>
        </p:nvSpPr>
        <p:spPr bwMode="auto">
          <a:xfrm>
            <a:off x="4644224" y="3435573"/>
            <a:ext cx="1944000" cy="28830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None/>
              <a:defRPr sz="1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rtl="0" eaLnBrk="1" fontAlgn="base" hangingPunct="1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None/>
              <a:defRPr sz="1500" b="1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spcBef>
                <a:spcPts val="0"/>
              </a:spcBef>
              <a:spcAft>
                <a:spcPts val="200"/>
              </a:spcAft>
              <a:buFont typeface="Calibri" panose="020F0502020204030204" pitchFamily="34" charset="0"/>
              <a:buNone/>
              <a:defRPr sz="1350" b="1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None/>
              <a:defRPr sz="1200" b="1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None/>
              <a:defRPr sz="1200" b="1">
                <a:solidFill>
                  <a:schemeClr val="tx1"/>
                </a:solidFill>
                <a:latin typeface="+mn-lt"/>
              </a:defRPr>
            </a:lvl5pPr>
            <a:lvl6pPr marL="17145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/>
              <a:t>Wiener Tourismusverb</a:t>
            </a:r>
          </a:p>
        </p:txBody>
      </p:sp>
    </p:spTree>
    <p:extLst>
      <p:ext uri="{BB962C8B-B14F-4D97-AF65-F5344CB8AC3E}">
        <p14:creationId xmlns:p14="http://schemas.microsoft.com/office/powerpoint/2010/main" val="54254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4F24E0-09CE-1082-8FAF-69DDFA16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7385DAE-0440-B9A7-D2AA-CB61FA0DD5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Wer &amp; Was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1CBC7F-368A-61FC-2A25-1128D628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056A-74EC-4D9F-8B39-8B4AC6BAD6E3}" type="datetime1">
              <a:rPr lang="de-DE" smtClean="0"/>
              <a:t>10.01.2024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50BB3D-D5FF-C543-A7B5-22C53EDA4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9B01749E-1F44-4858-9462-8D967626B76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C6F384C-C6D3-A790-F0F9-704137BDC5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Dr. Gottfried Kalckstein</a:t>
            </a:r>
          </a:p>
          <a:p>
            <a:pPr lvl="1"/>
            <a:r>
              <a:rPr lang="de-DE" dirty="0"/>
              <a:t>Solution Manager beim BRZ</a:t>
            </a:r>
          </a:p>
          <a:p>
            <a:pPr lvl="1"/>
            <a:r>
              <a:rPr lang="de-DE" dirty="0"/>
              <a:t>Seit 2019 bei eRechnung.gv.at</a:t>
            </a:r>
          </a:p>
          <a:p>
            <a:pPr lvl="1"/>
            <a:r>
              <a:rPr lang="de-DE" dirty="0"/>
              <a:t>Nationaler Fokus</a:t>
            </a:r>
          </a:p>
          <a:p>
            <a:r>
              <a:rPr lang="de-AT" dirty="0"/>
              <a:t>Philip Helger</a:t>
            </a:r>
          </a:p>
          <a:p>
            <a:pPr lvl="1"/>
            <a:r>
              <a:rPr lang="de-AT" dirty="0"/>
              <a:t>Technischer Experte</a:t>
            </a:r>
          </a:p>
          <a:p>
            <a:pPr lvl="1"/>
            <a:r>
              <a:rPr lang="de-AT" dirty="0"/>
              <a:t>Seit 2007 bei ER&gt;B und seit 2008 bei Peppol</a:t>
            </a:r>
          </a:p>
          <a:p>
            <a:pPr lvl="1"/>
            <a:r>
              <a:rPr lang="de-AT" dirty="0"/>
              <a:t>Internationaler Fokus</a:t>
            </a:r>
          </a:p>
          <a:p>
            <a:r>
              <a:rPr lang="de-AT" dirty="0"/>
              <a:t>e-Rechnung.gv.at</a:t>
            </a:r>
          </a:p>
          <a:p>
            <a:pPr lvl="1"/>
            <a:r>
              <a:rPr lang="de-AT" dirty="0"/>
              <a:t>Ursprünglich ER&gt;B – eRechnung an den Bund</a:t>
            </a:r>
          </a:p>
          <a:p>
            <a:pPr lvl="1"/>
            <a:r>
              <a:rPr lang="de-AT" dirty="0"/>
              <a:t>Entwicklungsstart: 2007</a:t>
            </a:r>
          </a:p>
          <a:p>
            <a:pPr lvl="1"/>
            <a:r>
              <a:rPr lang="de-AT" dirty="0"/>
              <a:t>Erstmal live: 2010</a:t>
            </a:r>
          </a:p>
          <a:p>
            <a:pPr lvl="1"/>
            <a:r>
              <a:rPr lang="de-AT" dirty="0"/>
              <a:t>Verpflichtung im B2G: 2014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267CBA9-2D00-D054-FCF4-CC0C79FE9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951646"/>
            <a:ext cx="3754760" cy="366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5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DF6322AB-2CEF-C40D-B6CD-64603200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Erfolgsfaktoren der Umsetzung</a:t>
            </a:r>
          </a:p>
        </p:txBody>
      </p:sp>
      <p:sp>
        <p:nvSpPr>
          <p:cNvPr id="14" name="Inhaltsplatzhalter 13">
            <a:extLst>
              <a:ext uri="{FF2B5EF4-FFF2-40B4-BE49-F238E27FC236}">
                <a16:creationId xmlns:a16="http://schemas.microsoft.com/office/drawing/2014/main" id="{E9DC3E7D-9ED4-366B-58A7-8BE00FD66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/>
              <a:t>Ausgangsbasis</a:t>
            </a:r>
            <a:r>
              <a:rPr lang="de-AT" dirty="0"/>
              <a:t> 2013</a:t>
            </a:r>
          </a:p>
          <a:p>
            <a:pPr lvl="1"/>
            <a:r>
              <a:rPr lang="de-AT" dirty="0"/>
              <a:t>Ressourcen für Entwicklung und Betrieb: 1,5 FTE</a:t>
            </a:r>
          </a:p>
          <a:p>
            <a:r>
              <a:rPr lang="de-AT" b="1" dirty="0"/>
              <a:t>Verpflichtung</a:t>
            </a:r>
            <a:r>
              <a:rPr lang="de-AT" dirty="0"/>
              <a:t> per 1.1.2014</a:t>
            </a:r>
          </a:p>
          <a:p>
            <a:pPr lvl="1"/>
            <a:r>
              <a:rPr lang="de-AT" dirty="0"/>
              <a:t>Hoher Support-Aufwand</a:t>
            </a:r>
          </a:p>
          <a:p>
            <a:pPr lvl="1"/>
            <a:r>
              <a:rPr lang="de-AT" dirty="0"/>
              <a:t>Kurze Turnaround-Zeiten notwendig</a:t>
            </a:r>
          </a:p>
          <a:p>
            <a:pPr lvl="1"/>
            <a:r>
              <a:rPr lang="de-AT" dirty="0"/>
              <a:t>Flexibilität und Geschwindigkeit als Ziele</a:t>
            </a:r>
          </a:p>
          <a:p>
            <a:r>
              <a:rPr lang="de-AT" dirty="0">
                <a:sym typeface="Wingdings" panose="05000000000000000000" pitchFamily="2" charset="2"/>
              </a:rPr>
              <a:t>Unsere </a:t>
            </a:r>
            <a:r>
              <a:rPr lang="de-AT" b="1" dirty="0">
                <a:sym typeface="Wingdings" panose="05000000000000000000" pitchFamily="2" charset="2"/>
              </a:rPr>
              <a:t>Erfolgsfaktoren</a:t>
            </a:r>
            <a:r>
              <a:rPr lang="de-AT" dirty="0">
                <a:sym typeface="Wingdings" panose="05000000000000000000" pitchFamily="2" charset="2"/>
              </a:rPr>
              <a:t> waren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Externes Forum – eine dynamische FAQ-Liste – gut </a:t>
            </a:r>
            <a:r>
              <a:rPr lang="de-AT" dirty="0" err="1">
                <a:sym typeface="Wingdings" panose="05000000000000000000" pitchFamily="2" charset="2"/>
              </a:rPr>
              <a:t>referenzierbar</a:t>
            </a:r>
            <a:endParaRPr lang="de-AT" dirty="0">
              <a:sym typeface="Wingdings" panose="05000000000000000000" pitchFamily="2" charset="2"/>
            </a:endParaRPr>
          </a:p>
          <a:p>
            <a:pPr lvl="1"/>
            <a:r>
              <a:rPr lang="de-AT" dirty="0">
                <a:sym typeface="Wingdings" panose="05000000000000000000" pitchFamily="2" charset="2"/>
              </a:rPr>
              <a:t>Gute Testbarkeit via test.erechnung.gv.at – ohne Identifikation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Dokumentation – für verschiedene Zielgruppen (juristisch, fachlich, technisch) und Anwendungsbereiche (Rechnungssteller und Rechnungsempfänger)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Schneller und guter Support per E-Mail – 1st und 2nd-level in Einem</a:t>
            </a:r>
          </a:p>
          <a:p>
            <a:pPr lvl="1"/>
            <a:r>
              <a:rPr lang="de-AT" dirty="0">
                <a:sym typeface="Wingdings" panose="05000000000000000000" pitchFamily="2" charset="2"/>
              </a:rPr>
              <a:t>Schnelle Behebung von Fehlern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9F6F64-7918-C029-D8F7-89614AD8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6B1B-ADFE-4E3B-A03F-5F7191055960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501696-FC5D-617F-527A-B45864E1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9B01749E-1F44-4858-9462-8D967626B764}" type="slidenum">
              <a:rPr lang="de-DE" smtClean="0"/>
              <a:pPr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29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8D3A2-C648-C1F9-69A4-2068DF807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Lessons</a:t>
            </a:r>
            <a:r>
              <a:rPr lang="de-AT" dirty="0"/>
              <a:t> </a:t>
            </a:r>
            <a:r>
              <a:rPr lang="de-AT" dirty="0" err="1"/>
              <a:t>Learnt</a:t>
            </a:r>
            <a:br>
              <a:rPr lang="de-AT" dirty="0"/>
            </a:br>
            <a:r>
              <a:rPr lang="de-AT" b="0" dirty="0"/>
              <a:t>Für eine B2B-Umsetzung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0603F9-AB31-77B9-C5C9-68D52895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Fokus auf </a:t>
            </a:r>
            <a:r>
              <a:rPr lang="de-DE" b="1" dirty="0"/>
              <a:t>Seite des Rechnungsempfängers</a:t>
            </a:r>
          </a:p>
          <a:p>
            <a:r>
              <a:rPr lang="de-DE" dirty="0"/>
              <a:t>Akteure haben </a:t>
            </a:r>
            <a:r>
              <a:rPr lang="de-DE" b="1" dirty="0"/>
              <a:t>unterschiedliche Bedürfnisse</a:t>
            </a:r>
          </a:p>
          <a:p>
            <a:pPr lvl="1"/>
            <a:r>
              <a:rPr lang="de-DE" dirty="0"/>
              <a:t>Lieferantenmanagement ist wichtig – Anreize schaffen</a:t>
            </a:r>
          </a:p>
          <a:p>
            <a:r>
              <a:rPr lang="de-DE" dirty="0"/>
              <a:t>So viele </a:t>
            </a:r>
            <a:r>
              <a:rPr lang="de-DE" b="1" dirty="0"/>
              <a:t>Multiplikatoreneffekte</a:t>
            </a:r>
            <a:r>
              <a:rPr lang="de-DE" dirty="0"/>
              <a:t> wie möglich nutzen</a:t>
            </a:r>
          </a:p>
          <a:p>
            <a:pPr lvl="1"/>
            <a:r>
              <a:rPr lang="de-DE" dirty="0"/>
              <a:t>Verwendung von Dienstleistern für den Nachrichtenaustausch</a:t>
            </a:r>
          </a:p>
          <a:p>
            <a:pPr lvl="1"/>
            <a:r>
              <a:rPr lang="de-DE" dirty="0"/>
              <a:t>Keine „Geheimhaltung“ von Informationen (wenn nicht nötig)</a:t>
            </a:r>
          </a:p>
          <a:p>
            <a:pPr lvl="1"/>
            <a:r>
              <a:rPr lang="de-DE" dirty="0"/>
              <a:t>Möglichst wenig „Punkt-zu-Punkt“-Kommunikation – skaliert nicht</a:t>
            </a:r>
          </a:p>
          <a:p>
            <a:r>
              <a:rPr lang="de-DE" dirty="0"/>
              <a:t>Verwendung von </a:t>
            </a:r>
            <a:r>
              <a:rPr lang="de-DE" b="1" dirty="0"/>
              <a:t>existierenden</a:t>
            </a:r>
            <a:r>
              <a:rPr lang="de-DE" dirty="0"/>
              <a:t> (internationalen) </a:t>
            </a:r>
            <a:r>
              <a:rPr lang="de-DE" b="1" dirty="0"/>
              <a:t>Standards</a:t>
            </a:r>
          </a:p>
          <a:p>
            <a:pPr lvl="1"/>
            <a:r>
              <a:rPr lang="de-DE" dirty="0"/>
              <a:t>Ziel: Interoperabilität</a:t>
            </a:r>
          </a:p>
          <a:p>
            <a:pPr lvl="1"/>
            <a:r>
              <a:rPr lang="de-DE" dirty="0"/>
              <a:t>Geringerer Support-Aufwand, da andere Menschen sich drum kümmern können</a:t>
            </a:r>
          </a:p>
          <a:p>
            <a:pPr lvl="1"/>
            <a:r>
              <a:rPr lang="de-DE" dirty="0"/>
              <a:t>Nationale technische Spezifikationen auch in Englisch bereit stellen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F27A55-D0B1-1A5F-911F-48045417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C63A-6CAA-479F-BC77-1897A2A07DB7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9E3C13-C15C-D20B-77F1-BA494F52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3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798987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10" name="Objekt 9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AT" dirty="0"/>
              <a:t>Wir freuen uns auf Fragen!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de-AT" dirty="0"/>
              <a:t>Q &amp; A</a:t>
            </a:r>
          </a:p>
        </p:txBody>
      </p:sp>
      <p:sp>
        <p:nvSpPr>
          <p:cNvPr id="6" name="Datumsplatzhalt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AA9E-0237-42D0-B99B-D37288D5B9EF}" type="datetime1">
              <a:rPr lang="de-DE" smtClean="0"/>
              <a:t>10.01.2024</a:t>
            </a:fld>
            <a:endParaRPr lang="de-DE"/>
          </a:p>
        </p:txBody>
      </p:sp>
      <p:sp>
        <p:nvSpPr>
          <p:cNvPr id="8" name="Foliennummernplatzhalte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A027F75D-3098-4D52-825D-D4B882ED4E1C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2" name="Bildplatzhalter 1">
            <a:extLst>
              <a:ext uri="{FF2B5EF4-FFF2-40B4-BE49-F238E27FC236}">
                <a16:creationId xmlns:a16="http://schemas.microsoft.com/office/drawing/2014/main" id="{992761AE-B55D-4D59-A0CC-B8C278E31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CCE9D062-7347-4D2A-B1A4-5A21966111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" b="1"/>
          <a:stretch/>
        </p:blipFill>
        <p:spPr>
          <a:xfrm>
            <a:off x="0" y="1058863"/>
            <a:ext cx="9144000" cy="3529012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1BF84B1B-A59D-4F78-B526-0819ADBC6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552" y="1779662"/>
            <a:ext cx="2243522" cy="9693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DB945B8D-05E0-456B-BE11-1719F9B1F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568" y="3570931"/>
            <a:ext cx="2712955" cy="963251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CDB0266-03DF-49FB-B182-27E39B19CB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2735" y="2530022"/>
            <a:ext cx="957155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2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>
            <a:extLst>
              <a:ext uri="{FF2B5EF4-FFF2-40B4-BE49-F238E27FC236}">
                <a16:creationId xmlns:a16="http://schemas.microsoft.com/office/drawing/2014/main" id="{6D568C0A-D1D9-6927-C3BE-9E212F4A0B38}"/>
              </a:ext>
            </a:extLst>
          </p:cNvPr>
          <p:cNvSpPr/>
          <p:nvPr/>
        </p:nvSpPr>
        <p:spPr>
          <a:xfrm>
            <a:off x="251520" y="1693310"/>
            <a:ext cx="8640960" cy="188655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T Sans "/>
              <a:ea typeface="+mn-ea"/>
              <a:cs typeface="+mn-cs"/>
            </a:endParaRP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C195198B-179F-63C3-9CCA-ACC873D1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Formen der Kooperation zwischen Geschäftspartnern</a:t>
            </a:r>
            <a:br>
              <a:rPr lang="de-AT" dirty="0"/>
            </a:br>
            <a:r>
              <a:rPr lang="de-AT" b="0" dirty="0"/>
              <a:t>Fachebene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887B41A-0A31-460E-5ACA-6D2B56B0C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058863"/>
            <a:ext cx="8207375" cy="864815"/>
          </a:xfrm>
        </p:spPr>
        <p:txBody>
          <a:bodyPr/>
          <a:lstStyle/>
          <a:p>
            <a:r>
              <a:rPr lang="de-DE" dirty="0"/>
              <a:t>Fachebene tauscht Daten aus, nimmt die technische Datenübermittlung als gegeben und beschreibt diese nicht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D37FE3-01B5-EFFB-03F4-E29A140D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056A-74EC-4D9F-8B39-8B4AC6BAD6E3}" type="datetime1">
              <a:rPr lang="de-DE" smtClean="0"/>
              <a:t>10.01.2024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49CDE8-8514-7700-D645-F1E955BF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9B01749E-1F44-4858-9462-8D967626B764}" type="slidenum">
              <a:rPr lang="de-DE" smtClean="0"/>
              <a:pPr/>
              <a:t>3</a:t>
            </a:fld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464509FF-F6C1-D9BE-D4FE-C2A260CC526C}"/>
              </a:ext>
            </a:extLst>
          </p:cNvPr>
          <p:cNvGrpSpPr/>
          <p:nvPr/>
        </p:nvGrpSpPr>
        <p:grpSpPr>
          <a:xfrm>
            <a:off x="495008" y="1890568"/>
            <a:ext cx="1271268" cy="1530417"/>
            <a:chOff x="1784801" y="3282214"/>
            <a:chExt cx="1405290" cy="1530417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FD742C1-8859-3C46-2A72-50BA80CA8C69}"/>
                </a:ext>
              </a:extLst>
            </p:cNvPr>
            <p:cNvSpPr/>
            <p:nvPr/>
          </p:nvSpPr>
          <p:spPr>
            <a:xfrm>
              <a:off x="1784802" y="3282214"/>
              <a:ext cx="1405289" cy="442763"/>
            </a:xfrm>
            <a:prstGeom prst="rect">
              <a:avLst/>
            </a:prstGeom>
            <a:solidFill>
              <a:srgbClr val="085488"/>
            </a:solidFill>
            <a:ln w="25400" cap="flat" cmpd="sng" algn="ctr">
              <a:solidFill>
                <a:srgbClr val="08548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Rechnungs-steller</a:t>
              </a:r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40DC94F-E3F0-38B2-11D0-1CA7B9F454E0}"/>
                </a:ext>
              </a:extLst>
            </p:cNvPr>
            <p:cNvSpPr/>
            <p:nvPr/>
          </p:nvSpPr>
          <p:spPr>
            <a:xfrm>
              <a:off x="1784801" y="3737658"/>
              <a:ext cx="1405289" cy="1074973"/>
            </a:xfrm>
            <a:prstGeom prst="rect">
              <a:avLst/>
            </a:prstGeom>
            <a:solidFill>
              <a:srgbClr val="F2F0EF"/>
            </a:solidFill>
            <a:ln w="25400" cap="flat" cmpd="sng" algn="ctr">
              <a:solidFill>
                <a:srgbClr val="08548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Sans "/>
                <a:ea typeface="+mn-ea"/>
                <a:cs typeface="+mn-cs"/>
              </a:endParaRPr>
            </a:p>
          </p:txBody>
        </p:sp>
      </p:grp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1C13B9E2-7782-B91A-5868-5274E26DD5B9}"/>
              </a:ext>
            </a:extLst>
          </p:cNvPr>
          <p:cNvGrpSpPr/>
          <p:nvPr/>
        </p:nvGrpSpPr>
        <p:grpSpPr>
          <a:xfrm>
            <a:off x="7426457" y="1890568"/>
            <a:ext cx="1271269" cy="1530417"/>
            <a:chOff x="8710399" y="3282214"/>
            <a:chExt cx="1405290" cy="1530417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4A29375A-3C8A-8EDA-07C1-D4E9A4279B11}"/>
                </a:ext>
              </a:extLst>
            </p:cNvPr>
            <p:cNvSpPr/>
            <p:nvPr/>
          </p:nvSpPr>
          <p:spPr>
            <a:xfrm>
              <a:off x="8710400" y="3282214"/>
              <a:ext cx="1405289" cy="442763"/>
            </a:xfrm>
            <a:prstGeom prst="rect">
              <a:avLst/>
            </a:prstGeom>
            <a:solidFill>
              <a:srgbClr val="085488"/>
            </a:solidFill>
            <a:ln w="25400" cap="flat" cmpd="sng" algn="ctr">
              <a:solidFill>
                <a:srgbClr val="08548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Rechnungs-empfänger</a:t>
              </a: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8B7A507-3686-7688-9DD8-06ECCB5DEE88}"/>
                </a:ext>
              </a:extLst>
            </p:cNvPr>
            <p:cNvSpPr/>
            <p:nvPr/>
          </p:nvSpPr>
          <p:spPr>
            <a:xfrm>
              <a:off x="8710399" y="3737658"/>
              <a:ext cx="1405289" cy="1074973"/>
            </a:xfrm>
            <a:prstGeom prst="rect">
              <a:avLst/>
            </a:prstGeom>
            <a:solidFill>
              <a:srgbClr val="F2F0EF"/>
            </a:solidFill>
            <a:ln w="25400" cap="flat" cmpd="sng" algn="ctr">
              <a:solidFill>
                <a:srgbClr val="085488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Sans "/>
                <a:ea typeface="+mn-ea"/>
                <a:cs typeface="+mn-cs"/>
              </a:endParaRPr>
            </a:p>
          </p:txBody>
        </p:sp>
      </p:grpSp>
      <p:sp>
        <p:nvSpPr>
          <p:cNvPr id="17" name="Flussdiagramm: Dokument 16">
            <a:extLst>
              <a:ext uri="{FF2B5EF4-FFF2-40B4-BE49-F238E27FC236}">
                <a16:creationId xmlns:a16="http://schemas.microsoft.com/office/drawing/2014/main" id="{6DFCF62C-0894-6FA8-B308-4D296FDFFEE6}"/>
              </a:ext>
            </a:extLst>
          </p:cNvPr>
          <p:cNvSpPr/>
          <p:nvPr/>
        </p:nvSpPr>
        <p:spPr>
          <a:xfrm>
            <a:off x="3972661" y="2371832"/>
            <a:ext cx="1247412" cy="1049153"/>
          </a:xfrm>
          <a:prstGeom prst="flowChartDocument">
            <a:avLst/>
          </a:prstGeom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Sans "/>
                <a:ea typeface="+mn-ea"/>
                <a:cs typeface="+mn-cs"/>
              </a:rPr>
              <a:t>Rechnung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BCD75897-A355-EEC4-5076-8E39FD64961C}"/>
              </a:ext>
            </a:extLst>
          </p:cNvPr>
          <p:cNvSpPr/>
          <p:nvPr/>
        </p:nvSpPr>
        <p:spPr>
          <a:xfrm>
            <a:off x="2233834" y="2528547"/>
            <a:ext cx="1271269" cy="714704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085488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434345"/>
                </a:solidFill>
                <a:effectLst/>
                <a:uLnTx/>
                <a:uFillTx/>
                <a:latin typeface="PT Sans "/>
                <a:ea typeface="+mn-ea"/>
                <a:cs typeface="+mn-cs"/>
              </a:rPr>
              <a:t>erzeugt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B2BE25-DEA5-5D18-F6F5-46CD1E0A2F9C}"/>
              </a:ext>
            </a:extLst>
          </p:cNvPr>
          <p:cNvSpPr/>
          <p:nvPr/>
        </p:nvSpPr>
        <p:spPr>
          <a:xfrm>
            <a:off x="5687631" y="2538449"/>
            <a:ext cx="1271269" cy="714704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085488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434345"/>
                </a:solidFill>
                <a:effectLst/>
                <a:uLnTx/>
                <a:uFillTx/>
                <a:latin typeface="PT Sans "/>
                <a:ea typeface="+mn-ea"/>
                <a:cs typeface="+mn-cs"/>
              </a:rPr>
              <a:t>liest / verarbeitet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CEEE2B75-F26D-8AB0-A1DD-879FE42DADE9}"/>
              </a:ext>
            </a:extLst>
          </p:cNvPr>
          <p:cNvCxnSpPr>
            <a:cxnSpLocks/>
            <a:stCxn id="13" idx="3"/>
            <a:endCxn id="18" idx="2"/>
          </p:cNvCxnSpPr>
          <p:nvPr/>
        </p:nvCxnSpPr>
        <p:spPr>
          <a:xfrm>
            <a:off x="1766275" y="2883499"/>
            <a:ext cx="467559" cy="2400"/>
          </a:xfrm>
          <a:prstGeom prst="straightConnector1">
            <a:avLst/>
          </a:prstGeom>
          <a:noFill/>
          <a:ln w="9525" cap="flat" cmpd="sng" algn="ctr">
            <a:solidFill>
              <a:srgbClr val="085488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4E323583-596E-CA52-7B69-9DBB943BD40C}"/>
              </a:ext>
            </a:extLst>
          </p:cNvPr>
          <p:cNvCxnSpPr>
            <a:cxnSpLocks/>
            <a:stCxn id="18" idx="6"/>
            <a:endCxn id="17" idx="1"/>
          </p:cNvCxnSpPr>
          <p:nvPr/>
        </p:nvCxnSpPr>
        <p:spPr>
          <a:xfrm>
            <a:off x="3505103" y="2885899"/>
            <a:ext cx="467558" cy="10510"/>
          </a:xfrm>
          <a:prstGeom prst="straightConnector1">
            <a:avLst/>
          </a:prstGeom>
          <a:noFill/>
          <a:ln w="9525" cap="flat" cmpd="sng" algn="ctr">
            <a:solidFill>
              <a:srgbClr val="085488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22CF376A-6BAD-EC78-DD88-D86AC895DF3F}"/>
              </a:ext>
            </a:extLst>
          </p:cNvPr>
          <p:cNvCxnSpPr>
            <a:cxnSpLocks/>
            <a:stCxn id="19" idx="2"/>
            <a:endCxn id="17" idx="3"/>
          </p:cNvCxnSpPr>
          <p:nvPr/>
        </p:nvCxnSpPr>
        <p:spPr>
          <a:xfrm flipH="1">
            <a:off x="5220073" y="2895801"/>
            <a:ext cx="467558" cy="608"/>
          </a:xfrm>
          <a:prstGeom prst="straightConnector1">
            <a:avLst/>
          </a:prstGeom>
          <a:noFill/>
          <a:ln w="9525" cap="flat" cmpd="sng" algn="ctr">
            <a:solidFill>
              <a:srgbClr val="085488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3A66A5F9-BAA4-7698-642F-1929CB733BBF}"/>
              </a:ext>
            </a:extLst>
          </p:cNvPr>
          <p:cNvCxnSpPr>
            <a:cxnSpLocks/>
            <a:stCxn id="16" idx="1"/>
            <a:endCxn id="19" idx="6"/>
          </p:cNvCxnSpPr>
          <p:nvPr/>
        </p:nvCxnSpPr>
        <p:spPr>
          <a:xfrm flipH="1">
            <a:off x="6958900" y="2883499"/>
            <a:ext cx="467557" cy="12302"/>
          </a:xfrm>
          <a:prstGeom prst="straightConnector1">
            <a:avLst/>
          </a:prstGeom>
          <a:noFill/>
          <a:ln w="9525" cap="flat" cmpd="sng" algn="ctr">
            <a:solidFill>
              <a:srgbClr val="085488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0935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C195198B-179F-63C3-9CCA-ACC873D1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Formen der Kooperation zwischen Geschäftspartnern</a:t>
            </a:r>
            <a:br>
              <a:rPr lang="de-AT" dirty="0"/>
            </a:br>
            <a:r>
              <a:rPr lang="de-AT" b="0" dirty="0"/>
              <a:t>Transportebene</a:t>
            </a:r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887B41A-0A31-460E-5ACA-6D2B56B0C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058863"/>
            <a:ext cx="8207375" cy="864815"/>
          </a:xfrm>
        </p:spPr>
        <p:txBody>
          <a:bodyPr/>
          <a:lstStyle/>
          <a:p>
            <a:r>
              <a:rPr lang="de-DE" dirty="0"/>
              <a:t>Transportebene beschreibt die Aufgaben und Verantwortlichkeiten in der Datenübermittlung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D37FE3-01B5-EFFB-03F4-E29A140D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056A-74EC-4D9F-8B39-8B4AC6BAD6E3}" type="datetime1">
              <a:rPr lang="de-DE" smtClean="0"/>
              <a:t>10.01.2024</a:t>
            </a:fld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49CDE8-8514-7700-D645-F1E955BF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9B01749E-1F44-4858-9462-8D967626B764}" type="slidenum">
              <a:rPr lang="de-DE" smtClean="0"/>
              <a:pPr/>
              <a:t>4</a:t>
            </a:fld>
            <a:endParaRPr lang="de-DE" dirty="0"/>
          </a:p>
        </p:txBody>
      </p: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3D7973C6-BB64-05F0-8BCB-1F78BC162A7B}"/>
              </a:ext>
            </a:extLst>
          </p:cNvPr>
          <p:cNvGrpSpPr/>
          <p:nvPr/>
        </p:nvGrpSpPr>
        <p:grpSpPr>
          <a:xfrm>
            <a:off x="395536" y="1419622"/>
            <a:ext cx="8496944" cy="866640"/>
            <a:chOff x="395536" y="1419622"/>
            <a:chExt cx="8496944" cy="866640"/>
          </a:xfrm>
        </p:grpSpPr>
        <p:sp>
          <p:nvSpPr>
            <p:cNvPr id="38" name="Rechteck 37">
              <a:extLst>
                <a:ext uri="{FF2B5EF4-FFF2-40B4-BE49-F238E27FC236}">
                  <a16:creationId xmlns:a16="http://schemas.microsoft.com/office/drawing/2014/main" id="{90C4DAF4-63FF-7A6D-B4EE-8A466AEDEC83}"/>
                </a:ext>
              </a:extLst>
            </p:cNvPr>
            <p:cNvSpPr/>
            <p:nvPr/>
          </p:nvSpPr>
          <p:spPr>
            <a:xfrm>
              <a:off x="395536" y="1419622"/>
              <a:ext cx="8496944" cy="86664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Sans "/>
                <a:ea typeface="+mn-ea"/>
                <a:cs typeface="+mn-cs"/>
              </a:endParaRPr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4121EAF7-4662-63CC-164D-4394B87FE717}"/>
                </a:ext>
              </a:extLst>
            </p:cNvPr>
            <p:cNvSpPr/>
            <p:nvPr/>
          </p:nvSpPr>
          <p:spPr>
            <a:xfrm>
              <a:off x="539552" y="1638202"/>
              <a:ext cx="1066351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Rechnungs-steller</a:t>
              </a:r>
              <a:endParaRPr lang="en-GB" sz="1200" dirty="0"/>
            </a:p>
          </p:txBody>
        </p:sp>
        <p:cxnSp>
          <p:nvCxnSpPr>
            <p:cNvPr id="3" name="Gerade Verbindung mit Pfeil 2">
              <a:extLst>
                <a:ext uri="{FF2B5EF4-FFF2-40B4-BE49-F238E27FC236}">
                  <a16:creationId xmlns:a16="http://schemas.microsoft.com/office/drawing/2014/main" id="{65976094-08C4-6DDF-D39F-EB802CBA0CD7}"/>
                </a:ext>
              </a:extLst>
            </p:cNvPr>
            <p:cNvCxnSpPr>
              <a:cxnSpLocks/>
              <a:stCxn id="2" idx="3"/>
              <a:endCxn id="4" idx="1"/>
            </p:cNvCxnSpPr>
            <p:nvPr/>
          </p:nvCxnSpPr>
          <p:spPr>
            <a:xfrm>
              <a:off x="1605903" y="1926234"/>
              <a:ext cx="6046321" cy="0"/>
            </a:xfrm>
            <a:prstGeom prst="straightConnector1">
              <a:avLst/>
            </a:prstGeom>
            <a:ln w="38100"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7CBC8746-114C-58BB-3A25-7FD213539412}"/>
                </a:ext>
              </a:extLst>
            </p:cNvPr>
            <p:cNvSpPr/>
            <p:nvPr/>
          </p:nvSpPr>
          <p:spPr>
            <a:xfrm>
              <a:off x="7652224" y="1638202"/>
              <a:ext cx="1066351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Rechnungs-empfänger</a:t>
              </a:r>
              <a:endParaRPr lang="en-GB" sz="1200" dirty="0"/>
            </a:p>
          </p:txBody>
        </p:sp>
        <p:sp>
          <p:nvSpPr>
            <p:cNvPr id="7" name="Flussdiagramm: Dokument 6">
              <a:extLst>
                <a:ext uri="{FF2B5EF4-FFF2-40B4-BE49-F238E27FC236}">
                  <a16:creationId xmlns:a16="http://schemas.microsoft.com/office/drawing/2014/main" id="{2ED485FD-70C2-2101-BD12-18499C7F01D8}"/>
                </a:ext>
              </a:extLst>
            </p:cNvPr>
            <p:cNvSpPr/>
            <p:nvPr/>
          </p:nvSpPr>
          <p:spPr>
            <a:xfrm>
              <a:off x="4133230" y="1514301"/>
              <a:ext cx="991667" cy="338641"/>
            </a:xfrm>
            <a:prstGeom prst="flowChartDocument">
              <a:avLst/>
            </a:prstGeom>
            <a:ln/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e-Rechnung</a:t>
              </a:r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ABB61C5B-E699-055D-6F69-0B36ACED89D7}"/>
              </a:ext>
            </a:extLst>
          </p:cNvPr>
          <p:cNvGrpSpPr/>
          <p:nvPr/>
        </p:nvGrpSpPr>
        <p:grpSpPr>
          <a:xfrm>
            <a:off x="395536" y="2430278"/>
            <a:ext cx="8496944" cy="866640"/>
            <a:chOff x="395536" y="2430278"/>
            <a:chExt cx="8496944" cy="866640"/>
          </a:xfrm>
        </p:grpSpPr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992E6090-8774-2ADE-0AD5-7E7A670406C0}"/>
                </a:ext>
              </a:extLst>
            </p:cNvPr>
            <p:cNvSpPr/>
            <p:nvPr/>
          </p:nvSpPr>
          <p:spPr>
            <a:xfrm>
              <a:off x="395536" y="2430278"/>
              <a:ext cx="8496944" cy="86664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Sans "/>
                <a:ea typeface="+mn-ea"/>
                <a:cs typeface="+mn-cs"/>
              </a:endParaRPr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F8D504CE-6D87-353A-78A9-2F935CB5401E}"/>
                </a:ext>
              </a:extLst>
            </p:cNvPr>
            <p:cNvSpPr/>
            <p:nvPr/>
          </p:nvSpPr>
          <p:spPr>
            <a:xfrm>
              <a:off x="539552" y="2639169"/>
              <a:ext cx="1066351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Rechnungs-steller</a:t>
              </a:r>
              <a:endParaRPr lang="en-GB" sz="1200" dirty="0"/>
            </a:p>
          </p:txBody>
        </p: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D3A1FA48-AE1A-508B-59A4-75781057D1F3}"/>
                </a:ext>
              </a:extLst>
            </p:cNvPr>
            <p:cNvCxnSpPr>
              <a:cxnSpLocks/>
              <a:stCxn id="26" idx="3"/>
              <a:endCxn id="28" idx="1"/>
            </p:cNvCxnSpPr>
            <p:nvPr/>
          </p:nvCxnSpPr>
          <p:spPr>
            <a:xfrm>
              <a:off x="1605903" y="2927201"/>
              <a:ext cx="2219063" cy="0"/>
            </a:xfrm>
            <a:prstGeom prst="straightConnector1">
              <a:avLst/>
            </a:prstGeom>
            <a:ln w="38100"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BB5DD215-E7A6-82AB-FBED-A37BE0629B02}"/>
                </a:ext>
              </a:extLst>
            </p:cNvPr>
            <p:cNvSpPr/>
            <p:nvPr/>
          </p:nvSpPr>
          <p:spPr>
            <a:xfrm>
              <a:off x="3824966" y="2639169"/>
              <a:ext cx="1608196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Dienstleister von Rechnungssteller und Rechnungsempfänger</a:t>
              </a:r>
              <a:endParaRPr lang="en-GB" sz="1200" dirty="0"/>
            </a:p>
          </p:txBody>
        </p:sp>
        <p:sp>
          <p:nvSpPr>
            <p:cNvPr id="29" name="Flussdiagramm: Dokument 28">
              <a:extLst>
                <a:ext uri="{FF2B5EF4-FFF2-40B4-BE49-F238E27FC236}">
                  <a16:creationId xmlns:a16="http://schemas.microsoft.com/office/drawing/2014/main" id="{3E8477C7-05BA-5251-1975-341AE7A5ECA0}"/>
                </a:ext>
              </a:extLst>
            </p:cNvPr>
            <p:cNvSpPr/>
            <p:nvPr/>
          </p:nvSpPr>
          <p:spPr>
            <a:xfrm>
              <a:off x="2219601" y="2502304"/>
              <a:ext cx="991667" cy="338641"/>
            </a:xfrm>
            <a:prstGeom prst="flowChartDocument">
              <a:avLst/>
            </a:prstGeom>
            <a:ln/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e-Rechnung</a:t>
              </a:r>
            </a:p>
          </p:txBody>
        </p:sp>
        <p:sp>
          <p:nvSpPr>
            <p:cNvPr id="31" name="Rechteck 30">
              <a:extLst>
                <a:ext uri="{FF2B5EF4-FFF2-40B4-BE49-F238E27FC236}">
                  <a16:creationId xmlns:a16="http://schemas.microsoft.com/office/drawing/2014/main" id="{BD5B070F-C804-99A5-055F-815EF4821479}"/>
                </a:ext>
              </a:extLst>
            </p:cNvPr>
            <p:cNvSpPr/>
            <p:nvPr/>
          </p:nvSpPr>
          <p:spPr>
            <a:xfrm>
              <a:off x="7652224" y="2615092"/>
              <a:ext cx="1066351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Rechnungs-empfänger</a:t>
              </a:r>
              <a:endParaRPr lang="en-GB" sz="1200" dirty="0"/>
            </a:p>
          </p:txBody>
        </p: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99821C09-F026-0836-11E1-DB90AD5E531A}"/>
                </a:ext>
              </a:extLst>
            </p:cNvPr>
            <p:cNvCxnSpPr>
              <a:cxnSpLocks/>
              <a:stCxn id="28" idx="3"/>
              <a:endCxn id="31" idx="1"/>
            </p:cNvCxnSpPr>
            <p:nvPr/>
          </p:nvCxnSpPr>
          <p:spPr>
            <a:xfrm flipV="1">
              <a:off x="5433162" y="2903124"/>
              <a:ext cx="2219062" cy="24077"/>
            </a:xfrm>
            <a:prstGeom prst="straightConnector1">
              <a:avLst/>
            </a:prstGeom>
            <a:ln w="38100"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lussdiagramm: Dokument 32">
              <a:extLst>
                <a:ext uri="{FF2B5EF4-FFF2-40B4-BE49-F238E27FC236}">
                  <a16:creationId xmlns:a16="http://schemas.microsoft.com/office/drawing/2014/main" id="{2F719E40-438D-E981-B1AE-5A79AEA1D5BA}"/>
                </a:ext>
              </a:extLst>
            </p:cNvPr>
            <p:cNvSpPr/>
            <p:nvPr/>
          </p:nvSpPr>
          <p:spPr>
            <a:xfrm>
              <a:off x="6046860" y="2503633"/>
              <a:ext cx="991667" cy="338641"/>
            </a:xfrm>
            <a:prstGeom prst="flowChartDocument">
              <a:avLst/>
            </a:prstGeom>
            <a:ln/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e-Rechnung</a:t>
              </a:r>
            </a:p>
          </p:txBody>
        </p:sp>
      </p:grp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F036E44E-413D-3C17-B6C3-EFF63B796FF3}"/>
              </a:ext>
            </a:extLst>
          </p:cNvPr>
          <p:cNvGrpSpPr/>
          <p:nvPr/>
        </p:nvGrpSpPr>
        <p:grpSpPr>
          <a:xfrm>
            <a:off x="395536" y="3452739"/>
            <a:ext cx="8496944" cy="866640"/>
            <a:chOff x="395536" y="3452739"/>
            <a:chExt cx="8496944" cy="866640"/>
          </a:xfrm>
        </p:grpSpPr>
        <p:sp>
          <p:nvSpPr>
            <p:cNvPr id="51" name="Rechteck 50">
              <a:extLst>
                <a:ext uri="{FF2B5EF4-FFF2-40B4-BE49-F238E27FC236}">
                  <a16:creationId xmlns:a16="http://schemas.microsoft.com/office/drawing/2014/main" id="{6D0F6352-25E0-B5B1-62B2-CFE3B5503E8A}"/>
                </a:ext>
              </a:extLst>
            </p:cNvPr>
            <p:cNvSpPr/>
            <p:nvPr/>
          </p:nvSpPr>
          <p:spPr>
            <a:xfrm>
              <a:off x="395536" y="3452739"/>
              <a:ext cx="8496944" cy="86664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T Sans "/>
                <a:ea typeface="+mn-ea"/>
                <a:cs typeface="+mn-cs"/>
              </a:endParaRPr>
            </a:p>
          </p:txBody>
        </p:sp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5E0F3A27-889C-4E24-33AB-DF59D7690F54}"/>
                </a:ext>
              </a:extLst>
            </p:cNvPr>
            <p:cNvSpPr/>
            <p:nvPr/>
          </p:nvSpPr>
          <p:spPr>
            <a:xfrm>
              <a:off x="539552" y="3661630"/>
              <a:ext cx="1066351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Rechnungs-steller</a:t>
              </a:r>
              <a:endParaRPr lang="en-GB" sz="1200" dirty="0"/>
            </a:p>
          </p:txBody>
        </p:sp>
        <p:cxnSp>
          <p:nvCxnSpPr>
            <p:cNvPr id="53" name="Gerade Verbindung mit Pfeil 52">
              <a:extLst>
                <a:ext uri="{FF2B5EF4-FFF2-40B4-BE49-F238E27FC236}">
                  <a16:creationId xmlns:a16="http://schemas.microsoft.com/office/drawing/2014/main" id="{61844E7D-58C0-6BC1-50FF-23D7AD20D28D}"/>
                </a:ext>
              </a:extLst>
            </p:cNvPr>
            <p:cNvCxnSpPr>
              <a:cxnSpLocks/>
              <a:stCxn id="52" idx="3"/>
              <a:endCxn id="54" idx="1"/>
            </p:cNvCxnSpPr>
            <p:nvPr/>
          </p:nvCxnSpPr>
          <p:spPr>
            <a:xfrm>
              <a:off x="1605903" y="3949662"/>
              <a:ext cx="1165897" cy="0"/>
            </a:xfrm>
            <a:prstGeom prst="straightConnector1">
              <a:avLst/>
            </a:prstGeom>
            <a:ln w="38100"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hteck 53">
              <a:extLst>
                <a:ext uri="{FF2B5EF4-FFF2-40B4-BE49-F238E27FC236}">
                  <a16:creationId xmlns:a16="http://schemas.microsoft.com/office/drawing/2014/main" id="{ED5EA7CB-D12A-821F-06F5-62E1626AAE61}"/>
                </a:ext>
              </a:extLst>
            </p:cNvPr>
            <p:cNvSpPr/>
            <p:nvPr/>
          </p:nvSpPr>
          <p:spPr>
            <a:xfrm>
              <a:off x="2771800" y="3661630"/>
              <a:ext cx="1283900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Dienstleister vom Rechnungssteller</a:t>
              </a:r>
              <a:endParaRPr lang="en-GB" sz="1200" dirty="0"/>
            </a:p>
          </p:txBody>
        </p:sp>
        <p:sp>
          <p:nvSpPr>
            <p:cNvPr id="55" name="Flussdiagramm: Dokument 54">
              <a:extLst>
                <a:ext uri="{FF2B5EF4-FFF2-40B4-BE49-F238E27FC236}">
                  <a16:creationId xmlns:a16="http://schemas.microsoft.com/office/drawing/2014/main" id="{B6776A1B-E715-EBE9-B093-B535B7D35ECE}"/>
                </a:ext>
              </a:extLst>
            </p:cNvPr>
            <p:cNvSpPr/>
            <p:nvPr/>
          </p:nvSpPr>
          <p:spPr>
            <a:xfrm>
              <a:off x="1701954" y="3524765"/>
              <a:ext cx="991667" cy="338641"/>
            </a:xfrm>
            <a:prstGeom prst="flowChartDocument">
              <a:avLst/>
            </a:prstGeom>
            <a:ln/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e-Rechnung</a:t>
              </a:r>
            </a:p>
          </p:txBody>
        </p:sp>
        <p:sp>
          <p:nvSpPr>
            <p:cNvPr id="56" name="Rechteck 55">
              <a:extLst>
                <a:ext uri="{FF2B5EF4-FFF2-40B4-BE49-F238E27FC236}">
                  <a16:creationId xmlns:a16="http://schemas.microsoft.com/office/drawing/2014/main" id="{937A7768-51D2-B3A6-6D6B-5F5BB1AC6D5E}"/>
                </a:ext>
              </a:extLst>
            </p:cNvPr>
            <p:cNvSpPr/>
            <p:nvPr/>
          </p:nvSpPr>
          <p:spPr>
            <a:xfrm>
              <a:off x="7653524" y="3661458"/>
              <a:ext cx="1066351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Rechnungs-empfänger</a:t>
              </a:r>
              <a:endParaRPr lang="en-GB" sz="1200" dirty="0"/>
            </a:p>
          </p:txBody>
        </p:sp>
        <p:cxnSp>
          <p:nvCxnSpPr>
            <p:cNvPr id="57" name="Gerade Verbindung mit Pfeil 56">
              <a:extLst>
                <a:ext uri="{FF2B5EF4-FFF2-40B4-BE49-F238E27FC236}">
                  <a16:creationId xmlns:a16="http://schemas.microsoft.com/office/drawing/2014/main" id="{EFA0DFF8-303B-6883-2085-CA6DB77591B7}"/>
                </a:ext>
              </a:extLst>
            </p:cNvPr>
            <p:cNvCxnSpPr>
              <a:cxnSpLocks/>
              <a:stCxn id="61" idx="3"/>
              <a:endCxn id="56" idx="1"/>
            </p:cNvCxnSpPr>
            <p:nvPr/>
          </p:nvCxnSpPr>
          <p:spPr>
            <a:xfrm flipV="1">
              <a:off x="6469753" y="3949490"/>
              <a:ext cx="1183771" cy="172"/>
            </a:xfrm>
            <a:prstGeom prst="straightConnector1">
              <a:avLst/>
            </a:prstGeom>
            <a:ln w="38100"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Flussdiagramm: Dokument 57">
              <a:extLst>
                <a:ext uri="{FF2B5EF4-FFF2-40B4-BE49-F238E27FC236}">
                  <a16:creationId xmlns:a16="http://schemas.microsoft.com/office/drawing/2014/main" id="{98FC4592-615B-DF25-DFCE-91469A7107D8}"/>
                </a:ext>
              </a:extLst>
            </p:cNvPr>
            <p:cNvSpPr/>
            <p:nvPr/>
          </p:nvSpPr>
          <p:spPr>
            <a:xfrm>
              <a:off x="4133879" y="3529253"/>
              <a:ext cx="991667" cy="338641"/>
            </a:xfrm>
            <a:prstGeom prst="flowChartDocument">
              <a:avLst/>
            </a:prstGeom>
            <a:ln/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e-Rechnung</a:t>
              </a: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8032BD6E-259E-88AE-B69D-813E4D9277DD}"/>
                </a:ext>
              </a:extLst>
            </p:cNvPr>
            <p:cNvSpPr/>
            <p:nvPr/>
          </p:nvSpPr>
          <p:spPr>
            <a:xfrm>
              <a:off x="5221597" y="3661630"/>
              <a:ext cx="1248156" cy="576064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1200" dirty="0"/>
                <a:t>Dienstleister vom Rechnungs-empfänger</a:t>
              </a:r>
              <a:endParaRPr lang="en-GB" sz="1200" dirty="0"/>
            </a:p>
          </p:txBody>
        </p:sp>
        <p:cxnSp>
          <p:nvCxnSpPr>
            <p:cNvPr id="65" name="Gerade Verbindung mit Pfeil 64">
              <a:extLst>
                <a:ext uri="{FF2B5EF4-FFF2-40B4-BE49-F238E27FC236}">
                  <a16:creationId xmlns:a16="http://schemas.microsoft.com/office/drawing/2014/main" id="{C9F13514-F57F-61FA-796C-71E0665BFAD2}"/>
                </a:ext>
              </a:extLst>
            </p:cNvPr>
            <p:cNvCxnSpPr>
              <a:cxnSpLocks/>
              <a:stCxn id="54" idx="3"/>
              <a:endCxn id="61" idx="1"/>
            </p:cNvCxnSpPr>
            <p:nvPr/>
          </p:nvCxnSpPr>
          <p:spPr>
            <a:xfrm>
              <a:off x="4055700" y="3949662"/>
              <a:ext cx="1165897" cy="0"/>
            </a:xfrm>
            <a:prstGeom prst="straightConnector1">
              <a:avLst/>
            </a:prstGeom>
            <a:ln w="38100">
              <a:tailEnd type="arrow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lussdiagramm: Dokument 73">
              <a:extLst>
                <a:ext uri="{FF2B5EF4-FFF2-40B4-BE49-F238E27FC236}">
                  <a16:creationId xmlns:a16="http://schemas.microsoft.com/office/drawing/2014/main" id="{4F71F696-47B5-5EA9-0C83-FA890BA29311}"/>
                </a:ext>
              </a:extLst>
            </p:cNvPr>
            <p:cNvSpPr/>
            <p:nvPr/>
          </p:nvSpPr>
          <p:spPr>
            <a:xfrm>
              <a:off x="6565804" y="3531794"/>
              <a:ext cx="991667" cy="338641"/>
            </a:xfrm>
            <a:prstGeom prst="flowChartDocument">
              <a:avLst/>
            </a:prstGeom>
            <a:ln/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T Sans "/>
                  <a:ea typeface="+mn-ea"/>
                  <a:cs typeface="+mn-cs"/>
                </a:rPr>
                <a:t>e-Rechnung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149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5658888-7555-5287-CA38-19B24AA4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Formen der Kooperation zwischen Geschäftspartnern</a:t>
            </a:r>
            <a:br>
              <a:rPr lang="de-AT" dirty="0"/>
            </a:br>
            <a:r>
              <a:rPr lang="de-AT" b="0" dirty="0"/>
              <a:t>4-Corner Modell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979C7F-6E09-2CA4-9286-CBBE20FE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C63A-6CAA-479F-BC77-1897A2A07DB7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1FB763-9782-2E02-E535-1FAB431C1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AE93018A-62BF-C0B8-CDBB-09B6E96330C7}"/>
              </a:ext>
            </a:extLst>
          </p:cNvPr>
          <p:cNvSpPr/>
          <p:nvPr/>
        </p:nvSpPr>
        <p:spPr>
          <a:xfrm>
            <a:off x="864198" y="1059582"/>
            <a:ext cx="4213960" cy="1504988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Geschäftspartner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11D0E90C-E39D-F5BD-2079-53D6629EFF18}"/>
              </a:ext>
            </a:extLst>
          </p:cNvPr>
          <p:cNvSpPr/>
          <p:nvPr/>
        </p:nvSpPr>
        <p:spPr>
          <a:xfrm>
            <a:off x="864198" y="2895806"/>
            <a:ext cx="4213960" cy="1466455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Übermittlung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4DADFA43-1A40-2FF3-6813-A3ACFB246C2E}"/>
              </a:ext>
            </a:extLst>
          </p:cNvPr>
          <p:cNvSpPr/>
          <p:nvPr/>
        </p:nvSpPr>
        <p:spPr>
          <a:xfrm rot="16200000">
            <a:off x="232035" y="1649097"/>
            <a:ext cx="2518522" cy="2111121"/>
          </a:xfrm>
          <a:prstGeom prst="rect">
            <a:avLst/>
          </a:prstGeom>
          <a:solidFill>
            <a:srgbClr val="FFC000">
              <a:alpha val="37000"/>
            </a:srgbClr>
          </a:solidFill>
          <a:ln w="63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Sender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D9AE786C-EA83-CF42-E4EA-C3BD16A88A69}"/>
              </a:ext>
            </a:extLst>
          </p:cNvPr>
          <p:cNvSpPr/>
          <p:nvPr/>
        </p:nvSpPr>
        <p:spPr>
          <a:xfrm>
            <a:off x="999059" y="1606714"/>
            <a:ext cx="1351648" cy="8284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Rechnungssteller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2EA8533E-F1A2-CE6B-AAC1-8DBD967EFFE7}"/>
              </a:ext>
            </a:extLst>
          </p:cNvPr>
          <p:cNvSpPr/>
          <p:nvPr/>
        </p:nvSpPr>
        <p:spPr>
          <a:xfrm>
            <a:off x="999058" y="3014134"/>
            <a:ext cx="1351648" cy="8284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Dienstleister des Rechnungsstellers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8" name="Gerade Verbindung mit Pfeil 97">
            <a:extLst>
              <a:ext uri="{FF2B5EF4-FFF2-40B4-BE49-F238E27FC236}">
                <a16:creationId xmlns:a16="http://schemas.microsoft.com/office/drawing/2014/main" id="{7600E854-288A-4DE3-64B2-13899FE5210A}"/>
              </a:ext>
            </a:extLst>
          </p:cNvPr>
          <p:cNvCxnSpPr>
            <a:cxnSpLocks/>
            <a:stCxn id="96" idx="2"/>
            <a:endCxn id="97" idx="0"/>
          </p:cNvCxnSpPr>
          <p:nvPr/>
        </p:nvCxnSpPr>
        <p:spPr>
          <a:xfrm flipH="1">
            <a:off x="1674882" y="2435132"/>
            <a:ext cx="1" cy="579001"/>
          </a:xfrm>
          <a:prstGeom prst="straightConnector1">
            <a:avLst/>
          </a:prstGeom>
          <a:noFill/>
          <a:ln w="38100" cap="flat" cmpd="sng" algn="ctr">
            <a:solidFill>
              <a:srgbClr val="4472C4"/>
            </a:solidFill>
            <a:prstDash val="solid"/>
            <a:miter lim="800000"/>
            <a:tailEnd type="arrow" w="med" len="med"/>
          </a:ln>
          <a:effectLst/>
        </p:spPr>
      </p:cxnSp>
      <p:sp>
        <p:nvSpPr>
          <p:cNvPr id="99" name="Rechteck 98">
            <a:extLst>
              <a:ext uri="{FF2B5EF4-FFF2-40B4-BE49-F238E27FC236}">
                <a16:creationId xmlns:a16="http://schemas.microsoft.com/office/drawing/2014/main" id="{B6FC13C6-1464-CF78-A20B-C8F2D4E75A26}"/>
              </a:ext>
            </a:extLst>
          </p:cNvPr>
          <p:cNvSpPr/>
          <p:nvPr/>
        </p:nvSpPr>
        <p:spPr>
          <a:xfrm rot="16200000">
            <a:off x="3202293" y="1661624"/>
            <a:ext cx="2518522" cy="2111123"/>
          </a:xfrm>
          <a:prstGeom prst="rect">
            <a:avLst/>
          </a:prstGeom>
          <a:solidFill>
            <a:srgbClr val="5B9BD5">
              <a:alpha val="37000"/>
            </a:srgbClr>
          </a:solidFill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Empfänger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0" name="Gerade Verbindung mit Pfeil 99">
            <a:extLst>
              <a:ext uri="{FF2B5EF4-FFF2-40B4-BE49-F238E27FC236}">
                <a16:creationId xmlns:a16="http://schemas.microsoft.com/office/drawing/2014/main" id="{EBEB537E-E67A-F277-6B3E-3CC725EFE7D8}"/>
              </a:ext>
            </a:extLst>
          </p:cNvPr>
          <p:cNvCxnSpPr>
            <a:cxnSpLocks/>
            <a:stCxn id="97" idx="3"/>
            <a:endCxn id="102" idx="1"/>
          </p:cNvCxnSpPr>
          <p:nvPr/>
        </p:nvCxnSpPr>
        <p:spPr>
          <a:xfrm>
            <a:off x="2350706" y="3428343"/>
            <a:ext cx="1256678" cy="0"/>
          </a:xfrm>
          <a:prstGeom prst="straightConnector1">
            <a:avLst/>
          </a:prstGeom>
          <a:noFill/>
          <a:ln w="38100" cap="flat" cmpd="sng" algn="ctr">
            <a:solidFill>
              <a:srgbClr val="4472C4"/>
            </a:solidFill>
            <a:prstDash val="solid"/>
            <a:miter lim="800000"/>
            <a:tailEnd type="arrow" w="med" len="med"/>
          </a:ln>
          <a:effectLst/>
        </p:spPr>
      </p:cxnSp>
      <p:sp>
        <p:nvSpPr>
          <p:cNvPr id="101" name="Rechteck 100">
            <a:extLst>
              <a:ext uri="{FF2B5EF4-FFF2-40B4-BE49-F238E27FC236}">
                <a16:creationId xmlns:a16="http://schemas.microsoft.com/office/drawing/2014/main" id="{F3AF4302-728E-7616-CDBC-51B215850C28}"/>
              </a:ext>
            </a:extLst>
          </p:cNvPr>
          <p:cNvSpPr/>
          <p:nvPr/>
        </p:nvSpPr>
        <p:spPr>
          <a:xfrm>
            <a:off x="3607384" y="1606714"/>
            <a:ext cx="1351648" cy="8284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Rechnungs-empfänger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D2B5348E-426C-D363-1B64-51A3913BAC99}"/>
              </a:ext>
            </a:extLst>
          </p:cNvPr>
          <p:cNvSpPr/>
          <p:nvPr/>
        </p:nvSpPr>
        <p:spPr>
          <a:xfrm>
            <a:off x="3607384" y="3014134"/>
            <a:ext cx="1351648" cy="8284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Dienstleister des Rechnungs-empfängers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21ED98D0-37B9-2147-F71A-083A89E12F52}"/>
              </a:ext>
            </a:extLst>
          </p:cNvPr>
          <p:cNvCxnSpPr>
            <a:cxnSpLocks/>
            <a:stCxn id="102" idx="0"/>
            <a:endCxn id="101" idx="2"/>
          </p:cNvCxnSpPr>
          <p:nvPr/>
        </p:nvCxnSpPr>
        <p:spPr>
          <a:xfrm flipV="1">
            <a:off x="4283208" y="2435132"/>
            <a:ext cx="0" cy="579001"/>
          </a:xfrm>
          <a:prstGeom prst="straightConnector1">
            <a:avLst/>
          </a:prstGeom>
          <a:noFill/>
          <a:ln w="38100" cap="flat" cmpd="sng" algn="ctr">
            <a:solidFill>
              <a:srgbClr val="4472C4"/>
            </a:solidFill>
            <a:prstDash val="solid"/>
            <a:miter lim="800000"/>
            <a:tailEnd type="arrow" w="med" len="med"/>
          </a:ln>
          <a:effectLst/>
        </p:spPr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7916F29F-0E33-8E41-4AB1-56EC37A53081}"/>
              </a:ext>
            </a:extLst>
          </p:cNvPr>
          <p:cNvSpPr/>
          <p:nvPr/>
        </p:nvSpPr>
        <p:spPr>
          <a:xfrm>
            <a:off x="5900881" y="1059582"/>
            <a:ext cx="2807384" cy="18362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„4-Corner Modell“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Konzeptionelles Modell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Delegation der Verantwortung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4 Verträge notwendig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/>
              <a:t>Generalisierbar</a:t>
            </a:r>
          </a:p>
        </p:txBody>
      </p:sp>
    </p:spTree>
    <p:extLst>
      <p:ext uri="{BB962C8B-B14F-4D97-AF65-F5344CB8AC3E}">
        <p14:creationId xmlns:p14="http://schemas.microsoft.com/office/powerpoint/2010/main" val="420599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436946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/>
              <a:t>e-Rechnung.gv.at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468312" y="915566"/>
            <a:ext cx="4029075" cy="288305"/>
          </a:xfrm>
        </p:spPr>
        <p:txBody>
          <a:bodyPr/>
          <a:lstStyle/>
          <a:p>
            <a:r>
              <a:rPr lang="de-DE" dirty="0">
                <a:latin typeface="+mj-lt"/>
              </a:rPr>
              <a:t>e-Rechnung für den Bund 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half" idx="13"/>
          </p:nvPr>
        </p:nvSpPr>
        <p:spPr>
          <a:xfrm>
            <a:off x="468312" y="1203872"/>
            <a:ext cx="4029075" cy="3246338"/>
          </a:xfrm>
        </p:spPr>
        <p:txBody>
          <a:bodyPr/>
          <a:lstStyle/>
          <a:p>
            <a:r>
              <a:rPr lang="de-DE" dirty="0"/>
              <a:t>Vom BRZ für den Bund entwickelt – seit 2010 live</a:t>
            </a:r>
          </a:p>
          <a:p>
            <a:r>
              <a:rPr lang="de-DE" dirty="0"/>
              <a:t>e-Rechnung.gv.at ist eine Plattform des Bundes und ein Service für andere, verwaltungsnahe Rechnungsempfänger</a:t>
            </a:r>
          </a:p>
          <a:p>
            <a:r>
              <a:rPr lang="de-DE" dirty="0"/>
              <a:t>e-Rechnung.gv.at unterstützt nur den Empfang von e-Rechnungen</a:t>
            </a:r>
          </a:p>
          <a:p>
            <a:r>
              <a:rPr lang="de-DE" dirty="0"/>
              <a:t>Über 60.000 Rechnungssteller bereits mit dem System verbunden</a:t>
            </a:r>
          </a:p>
          <a:p>
            <a:r>
              <a:rPr lang="de-DE" dirty="0"/>
              <a:t>In 2022 wurden über 1,5 Mio. Rechnungen über e-Rechnung.gv.at gelegt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"/>
          </p:nvPr>
        </p:nvSpPr>
        <p:spPr>
          <a:xfrm>
            <a:off x="4644009" y="915566"/>
            <a:ext cx="4032448" cy="288305"/>
          </a:xfrm>
        </p:spPr>
        <p:txBody>
          <a:bodyPr/>
          <a:lstStyle/>
          <a:p>
            <a:r>
              <a:rPr lang="de-DE">
                <a:latin typeface="+mj-lt"/>
              </a:rPr>
              <a:t>e-Rechnung.gv.at</a:t>
            </a:r>
            <a:endParaRPr lang="de-DE" dirty="0">
              <a:latin typeface="+mj-lt"/>
            </a:endParaRPr>
          </a:p>
        </p:txBody>
      </p:sp>
      <p:sp>
        <p:nvSpPr>
          <p:cNvPr id="13" name="Datumsplatzhalter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818-51FC-4155-BC5D-EB7DADC740F1}" type="datetime1">
              <a:rPr lang="de-DE" smtClean="0"/>
              <a:t>10.01.2024</a:t>
            </a:fld>
            <a:endParaRPr lang="de-DE"/>
          </a:p>
        </p:txBody>
      </p:sp>
      <p:sp>
        <p:nvSpPr>
          <p:cNvPr id="14" name="Foliennummernplatzhalter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9B01749E-1F44-4858-9462-8D967626B764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38" name="Inhaltsplatzhalter 5">
            <a:extLst>
              <a:ext uri="{FF2B5EF4-FFF2-40B4-BE49-F238E27FC236}">
                <a16:creationId xmlns:a16="http://schemas.microsoft.com/office/drawing/2014/main" id="{D499F3AB-2044-356F-48F1-41D88B0323C4}"/>
              </a:ext>
            </a:extLst>
          </p:cNvPr>
          <p:cNvSpPr txBox="1">
            <a:spLocks/>
          </p:cNvSpPr>
          <p:nvPr/>
        </p:nvSpPr>
        <p:spPr bwMode="auto">
          <a:xfrm>
            <a:off x="4646613" y="1198685"/>
            <a:ext cx="4029075" cy="32463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1" fontAlgn="base" hangingPunct="1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2pPr>
            <a:lvl3pPr marL="857250" indent="-171450" algn="l" rtl="0" eaLnBrk="1" fontAlgn="base" hangingPunct="1">
              <a:spcBef>
                <a:spcPts val="0"/>
              </a:spcBef>
              <a:spcAft>
                <a:spcPts val="200"/>
              </a:spcAft>
              <a:buFont typeface="Calibri" panose="020F0502020204030204" pitchFamily="34" charset="0"/>
              <a:buChar char="·"/>
              <a:defRPr sz="14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­"/>
              <a:defRPr sz="140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6pPr>
            <a:lvl7pPr marL="22288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7pPr>
            <a:lvl8pPr marL="25717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8pPr>
            <a:lvl9pPr marL="29146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0">
              <a:buNone/>
            </a:pPr>
            <a:endParaRPr lang="de-DE" kern="0"/>
          </a:p>
          <a:p>
            <a:endParaRPr lang="de-DE" kern="0" dirty="0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460D5842-F63B-3A94-D568-8E2B80BFF180}"/>
              </a:ext>
            </a:extLst>
          </p:cNvPr>
          <p:cNvGrpSpPr/>
          <p:nvPr/>
        </p:nvGrpSpPr>
        <p:grpSpPr>
          <a:xfrm>
            <a:off x="4660028" y="1421749"/>
            <a:ext cx="3872412" cy="2228624"/>
            <a:chOff x="4660028" y="1421749"/>
            <a:chExt cx="3872412" cy="2228624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2B92AE1F-BF56-3437-C168-008B0A1BEF19}"/>
                </a:ext>
              </a:extLst>
            </p:cNvPr>
            <p:cNvSpPr txBox="1"/>
            <p:nvPr/>
          </p:nvSpPr>
          <p:spPr>
            <a:xfrm>
              <a:off x="4660028" y="3342596"/>
              <a:ext cx="10590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de-AT" sz="1400" dirty="0">
                  <a:solidFill>
                    <a:srgbClr val="00587A"/>
                  </a:solidFill>
                  <a:latin typeface="Calibri"/>
                </a:rPr>
                <a:t>Rechnungssteller</a:t>
              </a:r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21D74502-320B-8933-0E5F-EA4DA5939D0C}"/>
                </a:ext>
              </a:extLst>
            </p:cNvPr>
            <p:cNvSpPr txBox="1"/>
            <p:nvPr/>
          </p:nvSpPr>
          <p:spPr>
            <a:xfrm>
              <a:off x="6878161" y="3310399"/>
              <a:ext cx="13109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de-AT" sz="1400" dirty="0">
                  <a:solidFill>
                    <a:srgbClr val="00587A"/>
                  </a:solidFill>
                  <a:latin typeface="Calibri"/>
                </a:rPr>
                <a:t>Rechnungsempfänger</a:t>
              </a:r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F52D3338-7A1E-A089-0AC4-67335FC811A1}"/>
                </a:ext>
              </a:extLst>
            </p:cNvPr>
            <p:cNvSpPr/>
            <p:nvPr/>
          </p:nvSpPr>
          <p:spPr bwMode="auto">
            <a:xfrm>
              <a:off x="4731915" y="1421749"/>
              <a:ext cx="528056" cy="2884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0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E295A870-9017-84CA-C57B-1B2EF3EE9D7A}"/>
                </a:ext>
              </a:extLst>
            </p:cNvPr>
            <p:cNvSpPr/>
            <p:nvPr/>
          </p:nvSpPr>
          <p:spPr bwMode="auto">
            <a:xfrm>
              <a:off x="4731915" y="1825550"/>
              <a:ext cx="528056" cy="2884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0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1A14A381-2815-8422-D9ED-E4FFF63F2024}"/>
                </a:ext>
              </a:extLst>
            </p:cNvPr>
            <p:cNvSpPr/>
            <p:nvPr/>
          </p:nvSpPr>
          <p:spPr bwMode="auto">
            <a:xfrm>
              <a:off x="4731915" y="2229352"/>
              <a:ext cx="528056" cy="2884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0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52E2B6A3-C609-B72C-8709-BFF614BC0D13}"/>
                </a:ext>
              </a:extLst>
            </p:cNvPr>
            <p:cNvSpPr/>
            <p:nvPr/>
          </p:nvSpPr>
          <p:spPr bwMode="auto">
            <a:xfrm>
              <a:off x="4731915" y="2633153"/>
              <a:ext cx="528056" cy="2884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0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BE16FC67-936D-532F-03F6-DDBBA9D7E12A}"/>
                </a:ext>
              </a:extLst>
            </p:cNvPr>
            <p:cNvSpPr/>
            <p:nvPr/>
          </p:nvSpPr>
          <p:spPr bwMode="auto">
            <a:xfrm>
              <a:off x="4731915" y="3036956"/>
              <a:ext cx="528056" cy="288429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130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438B6A8-386A-36F3-BE33-5ED674A96E1A}"/>
                </a:ext>
              </a:extLst>
            </p:cNvPr>
            <p:cNvSpPr/>
            <p:nvPr/>
          </p:nvSpPr>
          <p:spPr bwMode="auto">
            <a:xfrm>
              <a:off x="7930683" y="1421749"/>
              <a:ext cx="601757" cy="28842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b="1" dirty="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5EC6DF1-E125-D554-1892-B70DB99261F5}"/>
                </a:ext>
              </a:extLst>
            </p:cNvPr>
            <p:cNvSpPr/>
            <p:nvPr/>
          </p:nvSpPr>
          <p:spPr bwMode="auto">
            <a:xfrm>
              <a:off x="7930683" y="1825550"/>
              <a:ext cx="601757" cy="28842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08063">
                <a:defRPr/>
              </a:pPr>
              <a:endParaRPr lang="en-GB" b="1" dirty="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DF05DE3-9132-E2C0-D5E3-97AE94A7EBF7}"/>
                </a:ext>
              </a:extLst>
            </p:cNvPr>
            <p:cNvSpPr/>
            <p:nvPr/>
          </p:nvSpPr>
          <p:spPr bwMode="auto">
            <a:xfrm>
              <a:off x="7930683" y="2229352"/>
              <a:ext cx="601757" cy="28842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08063">
                <a:defRPr/>
              </a:pPr>
              <a:endParaRPr lang="en-GB" b="1" dirty="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95D4F759-B407-54F8-03F7-3C2373A1629F}"/>
                </a:ext>
              </a:extLst>
            </p:cNvPr>
            <p:cNvSpPr/>
            <p:nvPr/>
          </p:nvSpPr>
          <p:spPr bwMode="auto">
            <a:xfrm>
              <a:off x="7930683" y="2633154"/>
              <a:ext cx="601757" cy="28842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08063">
                <a:defRPr/>
              </a:pPr>
              <a:endParaRPr lang="en-GB" b="1" dirty="0">
                <a:solidFill>
                  <a:srgbClr val="00587A"/>
                </a:solidFill>
                <a:latin typeface="Calibri"/>
              </a:endParaRP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FD73FBBE-18AE-34AE-16D5-CBB3D08476BD}"/>
                </a:ext>
              </a:extLst>
            </p:cNvPr>
            <p:cNvSpPr/>
            <p:nvPr/>
          </p:nvSpPr>
          <p:spPr bwMode="auto">
            <a:xfrm>
              <a:off x="7930683" y="3036955"/>
              <a:ext cx="601757" cy="28842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1008063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400" b="1" dirty="0">
                  <a:solidFill>
                    <a:srgbClr val="00587A"/>
                  </a:solidFill>
                  <a:latin typeface="Calibri"/>
                </a:rPr>
                <a:t>…</a:t>
              </a:r>
              <a:endParaRPr lang="en-GB" sz="1300" dirty="0">
                <a:solidFill>
                  <a:srgbClr val="00587A"/>
                </a:solidFill>
                <a:latin typeface="Calibri"/>
              </a:endParaRPr>
            </a:p>
          </p:txBody>
        </p:sp>
        <p:cxnSp>
          <p:nvCxnSpPr>
            <p:cNvPr id="23" name="Gerade Verbindung 49">
              <a:extLst>
                <a:ext uri="{FF2B5EF4-FFF2-40B4-BE49-F238E27FC236}">
                  <a16:creationId xmlns:a16="http://schemas.microsoft.com/office/drawing/2014/main" id="{45A71C71-2FF4-C708-0BE4-361A2C6C0AFB}"/>
                </a:ext>
              </a:extLst>
            </p:cNvPr>
            <p:cNvCxnSpPr>
              <a:cxnSpLocks/>
              <a:stCxn id="11" idx="3"/>
            </p:cNvCxnSpPr>
            <p:nvPr/>
          </p:nvCxnSpPr>
          <p:spPr bwMode="auto">
            <a:xfrm>
              <a:off x="5259971" y="1565965"/>
              <a:ext cx="558488" cy="10383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Gerade Verbindung 50">
              <a:extLst>
                <a:ext uri="{FF2B5EF4-FFF2-40B4-BE49-F238E27FC236}">
                  <a16:creationId xmlns:a16="http://schemas.microsoft.com/office/drawing/2014/main" id="{E31574F1-352A-E031-AD91-E873ABE51394}"/>
                </a:ext>
              </a:extLst>
            </p:cNvPr>
            <p:cNvCxnSpPr>
              <a:cxnSpLocks/>
              <a:stCxn id="12" idx="3"/>
            </p:cNvCxnSpPr>
            <p:nvPr/>
          </p:nvCxnSpPr>
          <p:spPr bwMode="auto">
            <a:xfrm>
              <a:off x="5259971" y="1969766"/>
              <a:ext cx="558488" cy="6345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Gerade Verbindung 51">
              <a:extLst>
                <a:ext uri="{FF2B5EF4-FFF2-40B4-BE49-F238E27FC236}">
                  <a16:creationId xmlns:a16="http://schemas.microsoft.com/office/drawing/2014/main" id="{41749190-0082-A474-0856-C929B42484C8}"/>
                </a:ext>
              </a:extLst>
            </p:cNvPr>
            <p:cNvCxnSpPr>
              <a:cxnSpLocks/>
              <a:stCxn id="15" idx="3"/>
            </p:cNvCxnSpPr>
            <p:nvPr/>
          </p:nvCxnSpPr>
          <p:spPr bwMode="auto">
            <a:xfrm>
              <a:off x="5259971" y="2373566"/>
              <a:ext cx="558488" cy="23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Gerade Verbindung 52">
              <a:extLst>
                <a:ext uri="{FF2B5EF4-FFF2-40B4-BE49-F238E27FC236}">
                  <a16:creationId xmlns:a16="http://schemas.microsoft.com/office/drawing/2014/main" id="{D6E384F4-D160-7AFC-E7A1-CE560B649200}"/>
                </a:ext>
              </a:extLst>
            </p:cNvPr>
            <p:cNvCxnSpPr>
              <a:cxnSpLocks/>
              <a:stCxn id="16" idx="3"/>
            </p:cNvCxnSpPr>
            <p:nvPr/>
          </p:nvCxnSpPr>
          <p:spPr bwMode="auto">
            <a:xfrm flipV="1">
              <a:off x="5259971" y="2604311"/>
              <a:ext cx="558488" cy="1730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Gerade Verbindung 53">
              <a:extLst>
                <a:ext uri="{FF2B5EF4-FFF2-40B4-BE49-F238E27FC236}">
                  <a16:creationId xmlns:a16="http://schemas.microsoft.com/office/drawing/2014/main" id="{CBA8E8C8-55D9-1F87-CFE2-8340094A4F54}"/>
                </a:ext>
              </a:extLst>
            </p:cNvPr>
            <p:cNvCxnSpPr>
              <a:cxnSpLocks/>
              <a:stCxn id="17" idx="3"/>
            </p:cNvCxnSpPr>
            <p:nvPr/>
          </p:nvCxnSpPr>
          <p:spPr bwMode="auto">
            <a:xfrm flipV="1">
              <a:off x="5259971" y="2604311"/>
              <a:ext cx="558488" cy="5768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Gerade Verbindung 55">
              <a:extLst>
                <a:ext uri="{FF2B5EF4-FFF2-40B4-BE49-F238E27FC236}">
                  <a16:creationId xmlns:a16="http://schemas.microsoft.com/office/drawing/2014/main" id="{F9A57A98-1DD0-730A-7ED7-2A062A50A7BE}"/>
                </a:ext>
              </a:extLst>
            </p:cNvPr>
            <p:cNvCxnSpPr>
              <a:cxnSpLocks/>
              <a:endCxn id="18" idx="1"/>
            </p:cNvCxnSpPr>
            <p:nvPr/>
          </p:nvCxnSpPr>
          <p:spPr bwMode="auto">
            <a:xfrm flipV="1">
              <a:off x="7402628" y="1565965"/>
              <a:ext cx="528056" cy="10383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Gerade Verbindung 56">
              <a:extLst>
                <a:ext uri="{FF2B5EF4-FFF2-40B4-BE49-F238E27FC236}">
                  <a16:creationId xmlns:a16="http://schemas.microsoft.com/office/drawing/2014/main" id="{65D93B08-9B42-6B00-B818-2D2F2B97F42E}"/>
                </a:ext>
              </a:extLst>
            </p:cNvPr>
            <p:cNvCxnSpPr>
              <a:cxnSpLocks/>
              <a:endCxn id="19" idx="1"/>
            </p:cNvCxnSpPr>
            <p:nvPr/>
          </p:nvCxnSpPr>
          <p:spPr bwMode="auto">
            <a:xfrm flipV="1">
              <a:off x="7402628" y="1969766"/>
              <a:ext cx="528056" cy="6345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Gerade Verbindung 57">
              <a:extLst>
                <a:ext uri="{FF2B5EF4-FFF2-40B4-BE49-F238E27FC236}">
                  <a16:creationId xmlns:a16="http://schemas.microsoft.com/office/drawing/2014/main" id="{A8AF4ED5-40BC-F20A-AAE4-893E0AB69C62}"/>
                </a:ext>
              </a:extLst>
            </p:cNvPr>
            <p:cNvCxnSpPr>
              <a:cxnSpLocks/>
              <a:endCxn id="20" idx="1"/>
            </p:cNvCxnSpPr>
            <p:nvPr/>
          </p:nvCxnSpPr>
          <p:spPr bwMode="auto">
            <a:xfrm flipV="1">
              <a:off x="7402628" y="2373566"/>
              <a:ext cx="528056" cy="23074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Gerade Verbindung 58">
              <a:extLst>
                <a:ext uri="{FF2B5EF4-FFF2-40B4-BE49-F238E27FC236}">
                  <a16:creationId xmlns:a16="http://schemas.microsoft.com/office/drawing/2014/main" id="{4C38BDFA-2505-3870-062F-5BBFE427EB60}"/>
                </a:ext>
              </a:extLst>
            </p:cNvPr>
            <p:cNvCxnSpPr>
              <a:cxnSpLocks/>
              <a:endCxn id="21" idx="1"/>
            </p:cNvCxnSpPr>
            <p:nvPr/>
          </p:nvCxnSpPr>
          <p:spPr bwMode="auto">
            <a:xfrm>
              <a:off x="7402628" y="2604311"/>
              <a:ext cx="528056" cy="17305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 Verbindung 59">
              <a:extLst>
                <a:ext uri="{FF2B5EF4-FFF2-40B4-BE49-F238E27FC236}">
                  <a16:creationId xmlns:a16="http://schemas.microsoft.com/office/drawing/2014/main" id="{DA01E7D3-1578-5633-6E42-40BE64D2858B}"/>
                </a:ext>
              </a:extLst>
            </p:cNvPr>
            <p:cNvCxnSpPr>
              <a:cxnSpLocks/>
              <a:endCxn id="22" idx="1"/>
            </p:cNvCxnSpPr>
            <p:nvPr/>
          </p:nvCxnSpPr>
          <p:spPr bwMode="auto">
            <a:xfrm>
              <a:off x="7402628" y="2604311"/>
              <a:ext cx="528056" cy="5768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3" name="Grafik 32">
              <a:extLst>
                <a:ext uri="{FF2B5EF4-FFF2-40B4-BE49-F238E27FC236}">
                  <a16:creationId xmlns:a16="http://schemas.microsoft.com/office/drawing/2014/main" id="{EA5FEDE6-FEC1-9480-4AE6-1303F419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88494" y="2272942"/>
              <a:ext cx="465665" cy="230745"/>
            </a:xfrm>
            <a:prstGeom prst="rect">
              <a:avLst/>
            </a:prstGeom>
          </p:spPr>
        </p:pic>
        <p:pic>
          <p:nvPicPr>
            <p:cNvPr id="34" name="Grafik 33">
              <a:extLst>
                <a:ext uri="{FF2B5EF4-FFF2-40B4-BE49-F238E27FC236}">
                  <a16:creationId xmlns:a16="http://schemas.microsoft.com/office/drawing/2014/main" id="{61306BB2-D6EA-0576-9EF8-0F00D0C19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30683" y="1485748"/>
              <a:ext cx="601757" cy="173885"/>
            </a:xfrm>
            <a:prstGeom prst="rect">
              <a:avLst/>
            </a:prstGeom>
          </p:spPr>
        </p:pic>
        <p:pic>
          <p:nvPicPr>
            <p:cNvPr id="36" name="Grafik 35">
              <a:extLst>
                <a:ext uri="{FF2B5EF4-FFF2-40B4-BE49-F238E27FC236}">
                  <a16:creationId xmlns:a16="http://schemas.microsoft.com/office/drawing/2014/main" id="{EA996B1C-5116-76AD-F4FE-D44C97941C0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090655" y="1857744"/>
              <a:ext cx="298051" cy="256236"/>
            </a:xfrm>
            <a:prstGeom prst="rect">
              <a:avLst/>
            </a:prstGeom>
          </p:spPr>
        </p:pic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C697046-5CC3-9F30-41D5-995392480275}"/>
                </a:ext>
              </a:extLst>
            </p:cNvPr>
            <p:cNvSpPr txBox="1"/>
            <p:nvPr/>
          </p:nvSpPr>
          <p:spPr>
            <a:xfrm>
              <a:off x="7984932" y="2642921"/>
              <a:ext cx="4915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00"/>
                <a:t>BBG</a:t>
              </a:r>
            </a:p>
          </p:txBody>
        </p:sp>
        <p:pic>
          <p:nvPicPr>
            <p:cNvPr id="39" name="Grafik 38">
              <a:extLst>
                <a:ext uri="{FF2B5EF4-FFF2-40B4-BE49-F238E27FC236}">
                  <a16:creationId xmlns:a16="http://schemas.microsoft.com/office/drawing/2014/main" id="{7ABDA8FF-7ACF-9761-52B7-75E449B6C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871058" y="2426853"/>
              <a:ext cx="1473760" cy="3505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4571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/>
              <a:t>Rechtlicher Rahmen von e-Rechnung.gv.at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425" y="843558"/>
            <a:ext cx="8207375" cy="354265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IKT </a:t>
            </a:r>
            <a:r>
              <a:rPr lang="de-DE" b="1" dirty="0" err="1"/>
              <a:t>Konsolidierungs</a:t>
            </a:r>
            <a:r>
              <a:rPr lang="de-DE" b="1" dirty="0"/>
              <a:t> Gesetz - 2014</a:t>
            </a:r>
          </a:p>
          <a:p>
            <a:r>
              <a:rPr lang="de-DE" b="1" dirty="0"/>
              <a:t>e-Rechnung</a:t>
            </a:r>
            <a:r>
              <a:rPr lang="de-DE" dirty="0"/>
              <a:t> ist eine Rechnung, die in einem elektronischen Format ausgestellt, gesendet, empfangen und verarbeitet wird</a:t>
            </a:r>
          </a:p>
          <a:p>
            <a:r>
              <a:rPr lang="de-DE" dirty="0"/>
              <a:t>Datenstrukturen, Übertragungswege und inhaltliche Voraussetzungen </a:t>
            </a:r>
            <a:r>
              <a:rPr lang="de-DE" b="1" dirty="0"/>
              <a:t>regelt das BMF</a:t>
            </a:r>
          </a:p>
          <a:p>
            <a:r>
              <a:rPr lang="de-DE" b="1" dirty="0"/>
              <a:t>Pflicht zur e-Rechnung</a:t>
            </a:r>
            <a:r>
              <a:rPr lang="de-DE" dirty="0"/>
              <a:t> im Waren- und Dienstleistungsverkehr mit dem Bund</a:t>
            </a:r>
          </a:p>
          <a:p>
            <a:r>
              <a:rPr lang="de-DE" dirty="0"/>
              <a:t>Pflicht gilt nach Maßgabe der technischen Möglichkeiten auch für ausländische Unternehmen</a:t>
            </a:r>
          </a:p>
          <a:p>
            <a:pPr marL="85725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Bundesvergabegesetz - 2018</a:t>
            </a:r>
          </a:p>
          <a:p>
            <a:r>
              <a:rPr lang="de-DE" dirty="0"/>
              <a:t>Seit 2020 müssen </a:t>
            </a:r>
            <a:r>
              <a:rPr lang="de-DE" b="1" dirty="0"/>
              <a:t>alle Auftraggeber, die dem Vergaberecht unterliegen </a:t>
            </a:r>
            <a:r>
              <a:rPr lang="de-DE" dirty="0"/>
              <a:t>(Bund, Länder, Gemeinden etc.), im Oberschwellenbereich strukturierte e-Rechnungen annehmen und verarbeiten können</a:t>
            </a:r>
          </a:p>
        </p:txBody>
      </p:sp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F85-3CB1-4D55-B6B1-31371A3A826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255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5666"/>
            <a:ext cx="8207375" cy="354265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e-Rechnung.gv.at unterstützt nur den Empfang elektronischer Rechnungen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Authentifizierung / Einstieg</a:t>
            </a:r>
          </a:p>
          <a:p>
            <a:r>
              <a:rPr lang="de-DE" dirty="0"/>
              <a:t>Unternehmensserviceportal (USP): die Registrierung der Rechnungsleger ersetzt elektronische Signatur</a:t>
            </a:r>
          </a:p>
          <a:p>
            <a:r>
              <a:rPr lang="de-DE" dirty="0"/>
              <a:t>Peppol (Standards, Netzwerk) für internationale Rechnungslegung</a:t>
            </a:r>
          </a:p>
          <a:p>
            <a:r>
              <a:rPr lang="de-DE" dirty="0"/>
              <a:t>Portalverbund (PVP)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Einbringung von e-Rechnungen </a:t>
            </a:r>
          </a:p>
          <a:p>
            <a:r>
              <a:rPr lang="en-US" dirty="0"/>
              <a:t>Webservice (~68%), Formular (~20%), Upload (~10%), Peppol (~2%)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F85-3CB1-4D55-B6B1-31371A3A826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/>
              <a:t>e-Rechnung.gv.at</a:t>
            </a:r>
            <a:br>
              <a:rPr lang="de-DE" kern="0"/>
            </a:br>
            <a:r>
              <a:rPr lang="de-DE" b="0" kern="0"/>
              <a:t>Eckdaten</a:t>
            </a:r>
          </a:p>
          <a:p>
            <a:endParaRPr lang="de-DE" b="0" kern="0" dirty="0"/>
          </a:p>
        </p:txBody>
      </p:sp>
    </p:spTree>
    <p:extLst>
      <p:ext uri="{BB962C8B-B14F-4D97-AF65-F5344CB8AC3E}">
        <p14:creationId xmlns:p14="http://schemas.microsoft.com/office/powerpoint/2010/main" val="22315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95" imgH="396" progId="TCLayout.ActiveDocument.1">
                  <p:embed/>
                </p:oleObj>
              </mc:Choice>
              <mc:Fallback>
                <p:oleObj name="think-cell Folie" r:id="rId3" imgW="395" imgH="396" progId="TCLayout.ActiveDocument.1">
                  <p:embed/>
                  <p:pic>
                    <p:nvPicPr>
                      <p:cNvPr id="4" name="Objekt 3" hidden="1">
                        <a:extLst>
                          <a:ext uri="{C183D7F6-B498-43B3-948B-1728B52AA6E4}">
                            <adec:decorative xmlns:adec="http://schemas.microsoft.com/office/drawing/2017/decorative" val="1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117324"/>
            <a:ext cx="8207375" cy="354265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Prüfung durch e-Rechnung.gv.at</a:t>
            </a:r>
          </a:p>
          <a:p>
            <a:r>
              <a:rPr lang="de-DE" dirty="0"/>
              <a:t>Prüfung der Eingabedaten immer synchron und für alle gleich</a:t>
            </a:r>
          </a:p>
          <a:p>
            <a:r>
              <a:rPr lang="de-DE" dirty="0"/>
              <a:t>Nur XML-basierte e-Rechnungen werden entgegen genommen</a:t>
            </a:r>
          </a:p>
          <a:p>
            <a:r>
              <a:rPr lang="de-DE" dirty="0"/>
              <a:t>§11 UStG (Rechnungsdaten) plus Auftragsreferenz  und Lieferantennummer</a:t>
            </a:r>
          </a:p>
          <a:p>
            <a:r>
              <a:rPr lang="de-DE" dirty="0"/>
              <a:t>Verschiedene Rechnungsformate (ebInterface, UBL, AustroFIX , CII)</a:t>
            </a:r>
          </a:p>
          <a:p>
            <a:r>
              <a:rPr lang="de-DE" dirty="0"/>
              <a:t>Beilagen (PDF, PNG, XML, XLS und XLSX), max. 200 Stück, bis 100 MB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b="1" dirty="0"/>
              <a:t>Einfache Testbarkeit</a:t>
            </a:r>
          </a:p>
          <a:p>
            <a:r>
              <a:rPr lang="de-DE" dirty="0"/>
              <a:t>Formular, Upload, Webservice und Peppol sind online ohne Identifikation testbar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Datumsplatzhalte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4F85-3CB1-4D55-B6B1-31371A3A8265}" type="datetime1">
              <a:rPr lang="de-DE" smtClean="0"/>
              <a:t>10.01.2024</a:t>
            </a:fld>
            <a:endParaRPr lang="de-DE" dirty="0"/>
          </a:p>
        </p:txBody>
      </p:sp>
      <p:sp>
        <p:nvSpPr>
          <p:cNvPr id="10" name="Foliennummernplatzhalte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218B747A-375D-48B6-9702-3446AF6C2B00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Titel 3">
            <a:extLst>
              <a:ext uri="{FF2B5EF4-FFF2-40B4-BE49-F238E27FC236}">
                <a16:creationId xmlns:a16="http://schemas.microsoft.com/office/drawing/2014/main" id="{D6482AFB-99C4-1892-5045-CA91475E2495}"/>
              </a:ext>
            </a:extLst>
          </p:cNvPr>
          <p:cNvSpPr txBox="1">
            <a:spLocks/>
          </p:cNvSpPr>
          <p:nvPr/>
        </p:nvSpPr>
        <p:spPr bwMode="auto">
          <a:xfrm>
            <a:off x="468312" y="256465"/>
            <a:ext cx="7560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kern="0"/>
              <a:t>e-Rechnung.gv.at</a:t>
            </a:r>
            <a:br>
              <a:rPr lang="de-DE" kern="0"/>
            </a:br>
            <a:r>
              <a:rPr lang="de-DE" b="0" kern="0"/>
              <a:t>Eckdaten</a:t>
            </a:r>
          </a:p>
          <a:p>
            <a:endParaRPr lang="de-DE" b="0" kern="0" dirty="0"/>
          </a:p>
        </p:txBody>
      </p:sp>
    </p:spTree>
    <p:extLst>
      <p:ext uri="{BB962C8B-B14F-4D97-AF65-F5344CB8AC3E}">
        <p14:creationId xmlns:p14="http://schemas.microsoft.com/office/powerpoint/2010/main" val="357422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_tmnbKzMNbCq1rzOOd_c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_tmnbKzMNbCq1rzOOd_c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_tmnbKzMNbCq1rzOOd_c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_tmnbKzMNbCq1rzOOd_c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psq0brHBRHKdmf4ImhW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9Od4YJSGVovmjQwmhDTA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Z.qOrXZba7ZyqoL5hj4K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9Od4YJSGVovmjQwmhDTA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NNaqgYr_rNwUvU3x3Dj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NNaqgYr_rNwUvU3x3Dj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NNaqgYr_rNwUvU3x3Dj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9Od4YJSGVovmjQwmhDT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8GVGdQGoQlouvp5Nq53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u.lH9V0Gbp4GKCcflhdw"/>
</p:tagLst>
</file>

<file path=ppt/theme/theme1.xml><?xml version="1.0" encoding="utf-8"?>
<a:theme xmlns:a="http://schemas.openxmlformats.org/drawingml/2006/main" name="3_Leere Präsentation">
  <a:themeElements>
    <a:clrScheme name="Brz Corporate Design">
      <a:dk1>
        <a:srgbClr val="00587A"/>
      </a:dk1>
      <a:lt1>
        <a:srgbClr val="FFFFFF"/>
      </a:lt1>
      <a:dk2>
        <a:srgbClr val="B91E23"/>
      </a:dk2>
      <a:lt2>
        <a:srgbClr val="FFFFFF"/>
      </a:lt2>
      <a:accent1>
        <a:srgbClr val="00587A"/>
      </a:accent1>
      <a:accent2>
        <a:srgbClr val="009C9B"/>
      </a:accent2>
      <a:accent3>
        <a:srgbClr val="96BE50"/>
      </a:accent3>
      <a:accent4>
        <a:srgbClr val="F2A900"/>
      </a:accent4>
      <a:accent5>
        <a:srgbClr val="D86018"/>
      </a:accent5>
      <a:accent6>
        <a:srgbClr val="394348"/>
      </a:accent6>
      <a:hlink>
        <a:srgbClr val="009C9B"/>
      </a:hlink>
      <a:folHlink>
        <a:srgbClr val="00587A"/>
      </a:folHlink>
    </a:clrScheme>
    <a:fontScheme name="BRZ Corporate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err="1" smtClean="0">
            <a:latin typeface="+mn-lt"/>
          </a:defRPr>
        </a:defPPr>
      </a:lstStyle>
    </a:tx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650DBBF3-9AD5-42CA-8499-EA01B6F94F50}" vid="{DD6D6765-7C9C-4EBD-8339-8CFA10EBACBD}"/>
    </a:ext>
  </a:extLst>
</a:theme>
</file>

<file path=ppt/theme/theme2.xml><?xml version="1.0" encoding="utf-8"?>
<a:theme xmlns:a="http://schemas.openxmlformats.org/drawingml/2006/main" name="1_Leere Präsentation">
  <a:themeElements>
    <a:clrScheme name="Brz Corporate Design">
      <a:dk1>
        <a:srgbClr val="00587A"/>
      </a:dk1>
      <a:lt1>
        <a:srgbClr val="FFFFFF"/>
      </a:lt1>
      <a:dk2>
        <a:srgbClr val="B91E23"/>
      </a:dk2>
      <a:lt2>
        <a:srgbClr val="FFFFFF"/>
      </a:lt2>
      <a:accent1>
        <a:srgbClr val="00587A"/>
      </a:accent1>
      <a:accent2>
        <a:srgbClr val="009C9B"/>
      </a:accent2>
      <a:accent3>
        <a:srgbClr val="96BE50"/>
      </a:accent3>
      <a:accent4>
        <a:srgbClr val="F2A900"/>
      </a:accent4>
      <a:accent5>
        <a:srgbClr val="D86018"/>
      </a:accent5>
      <a:accent6>
        <a:srgbClr val="394348"/>
      </a:accent6>
      <a:hlink>
        <a:srgbClr val="009C9B"/>
      </a:hlink>
      <a:folHlink>
        <a:srgbClr val="00587A"/>
      </a:folHlink>
    </a:clrScheme>
    <a:fontScheme name="BRZ Corporate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>
            <a:latin typeface="+mn-lt"/>
          </a:defRPr>
        </a:defPPr>
      </a:lstStyle>
    </a:tx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650DBBF3-9AD5-42CA-8499-EA01B6F94F50}" vid="{316CDA7F-B360-449D-AE25-999A75BC7C1D}"/>
    </a:ext>
  </a:extLst>
</a:theme>
</file>

<file path=ppt/theme/theme3.xml><?xml version="1.0" encoding="utf-8"?>
<a:theme xmlns:a="http://schemas.openxmlformats.org/drawingml/2006/main" name="2_Leere Präsentation">
  <a:themeElements>
    <a:clrScheme name="Brz Corporate Design">
      <a:dk1>
        <a:srgbClr val="00587A"/>
      </a:dk1>
      <a:lt1>
        <a:srgbClr val="FFFFFF"/>
      </a:lt1>
      <a:dk2>
        <a:srgbClr val="B91E23"/>
      </a:dk2>
      <a:lt2>
        <a:srgbClr val="FFFFFF"/>
      </a:lt2>
      <a:accent1>
        <a:srgbClr val="00587A"/>
      </a:accent1>
      <a:accent2>
        <a:srgbClr val="009C9B"/>
      </a:accent2>
      <a:accent3>
        <a:srgbClr val="96BE50"/>
      </a:accent3>
      <a:accent4>
        <a:srgbClr val="F2A900"/>
      </a:accent4>
      <a:accent5>
        <a:srgbClr val="D86018"/>
      </a:accent5>
      <a:accent6>
        <a:srgbClr val="394348"/>
      </a:accent6>
      <a:hlink>
        <a:srgbClr val="009C9B"/>
      </a:hlink>
      <a:folHlink>
        <a:srgbClr val="00587A"/>
      </a:folHlink>
    </a:clrScheme>
    <a:fontScheme name="BRZ Corporate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400" dirty="0">
            <a:latin typeface="+mn-lt"/>
          </a:defRPr>
        </a:defPPr>
      </a:lstStyle>
    </a:tx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650DBBF3-9AD5-42CA-8499-EA01B6F94F50}" vid="{D8552755-7D8A-4BE2-BE24-93F4A96C71BE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1461</Words>
  <Application>Microsoft Office PowerPoint</Application>
  <PresentationFormat>Bildschirmpräsentation (16:9)</PresentationFormat>
  <Paragraphs>299</Paragraphs>
  <Slides>22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2" baseType="lpstr">
      <vt:lpstr>Arial</vt:lpstr>
      <vt:lpstr>Calibri</vt:lpstr>
      <vt:lpstr>Courier New</vt:lpstr>
      <vt:lpstr>PT Sans </vt:lpstr>
      <vt:lpstr>Symbol</vt:lpstr>
      <vt:lpstr>Wingdings</vt:lpstr>
      <vt:lpstr>3_Leere Präsentation</vt:lpstr>
      <vt:lpstr>1_Leere Präsentation</vt:lpstr>
      <vt:lpstr>2_Leere Präsentation</vt:lpstr>
      <vt:lpstr>think-cell Folie</vt:lpstr>
      <vt:lpstr>PowerPoint-Präsentation</vt:lpstr>
      <vt:lpstr>Vorstellung</vt:lpstr>
      <vt:lpstr>Formen der Kooperation zwischen Geschäftspartnern Fachebene</vt:lpstr>
      <vt:lpstr>Formen der Kooperation zwischen Geschäftspartnern Transportebene</vt:lpstr>
      <vt:lpstr>Formen der Kooperation zwischen Geschäftspartnern 4-Corner Modell</vt:lpstr>
      <vt:lpstr>e-Rechnung.gv.at</vt:lpstr>
      <vt:lpstr>Rechtlicher Rahmen von e-Rechnung.gv.at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e-Rechnung.gv.at Big Picture</vt:lpstr>
      <vt:lpstr>PowerPoint-Präsentation</vt:lpstr>
      <vt:lpstr>PowerPoint-Präsentation</vt:lpstr>
      <vt:lpstr>Die Macht von Einkäufern im öffentlichen Bereich Digitalisierung von Workflows und e-Rechnung.gv.at  </vt:lpstr>
      <vt:lpstr>PowerPoint-Präsentation</vt:lpstr>
      <vt:lpstr>Erfolgsfaktor: vertragliche Verpflichtung zur e-Rechnung Bund und verwaltungsnahe e-Rechnungsempfänger   </vt:lpstr>
      <vt:lpstr>Erfolgsfaktoren der Umsetzung</vt:lpstr>
      <vt:lpstr>Lessons Learnt Für eine B2B-Umsetzung</vt:lpstr>
      <vt:lpstr>Wir freuen uns auf Fragen!</vt:lpstr>
    </vt:vector>
  </TitlesOfParts>
  <Company>BRZ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Gottfried Kalckstein</dc:creator>
  <cp:lastModifiedBy>Wöhrer Bianca</cp:lastModifiedBy>
  <cp:revision>74</cp:revision>
  <dcterms:created xsi:type="dcterms:W3CDTF">2024-01-09T10:30:50Z</dcterms:created>
  <dcterms:modified xsi:type="dcterms:W3CDTF">2024-01-10T14:02:11Z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z.Office.Document.TemplateFilename">
    <vt:lpwstr>Blank.potx</vt:lpwstr>
  </property>
  <property fmtid="{D5CDD505-2E9C-101B-9397-08002B2CF9AE}" pid="3" name="Brz.Office.Document.Vertraulichkeit">
    <vt:lpwstr>BRZ-intern</vt:lpwstr>
  </property>
</Properties>
</file>