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584" r:id="rId2"/>
    <p:sldId id="288" r:id="rId3"/>
    <p:sldId id="282" r:id="rId4"/>
    <p:sldId id="3586" r:id="rId5"/>
    <p:sldId id="272" r:id="rId6"/>
    <p:sldId id="287" r:id="rId7"/>
    <p:sldId id="273" r:id="rId8"/>
    <p:sldId id="274" r:id="rId9"/>
    <p:sldId id="283" r:id="rId10"/>
    <p:sldId id="280" r:id="rId11"/>
    <p:sldId id="266" r:id="rId12"/>
    <p:sldId id="281" r:id="rId13"/>
    <p:sldId id="3585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8FA"/>
    <a:srgbClr val="EEF6FF"/>
    <a:srgbClr val="000000"/>
    <a:srgbClr val="298DFF"/>
    <a:srgbClr val="004899"/>
    <a:srgbClr val="005DC2"/>
    <a:srgbClr val="0C42C2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D7D07-83AD-4A1F-82A0-7C67CE311B72}" v="11" dt="2023-03-25T08:02:23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6" autoAdjust="0"/>
    <p:restoredTop sz="85941" autoAdjust="0"/>
  </p:normalViewPr>
  <p:slideViewPr>
    <p:cSldViewPr snapToGrid="0">
      <p:cViewPr varScale="1">
        <p:scale>
          <a:sx n="137" d="100"/>
          <a:sy n="137" d="100"/>
        </p:scale>
        <p:origin x="9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90620-411A-4C7E-AEE7-EAB8E8E6E6B2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BEA69-2D3A-4984-BE98-6EAA18C51B2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80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CC3E0-C858-4076-98A3-4A79AF8AD8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E737733-D05A-4814-B1AD-E28E77E38DA8}" type="datetime4">
              <a:rPr lang="en-US" smtClean="0"/>
              <a:t>March 25,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98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EA69-2D3A-4984-BE98-6EAA18C51B2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15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BD129-A723-4305-9B1B-4BECFB6DB7B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897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BD129-A723-4305-9B1B-4BECFB6DB7B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344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EA69-2D3A-4984-BE98-6EAA18C51B2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543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EA69-2D3A-4984-BE98-6EAA18C51B2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804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BD129-A723-4305-9B1B-4BECFB6DB7B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341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BD129-A723-4305-9B1B-4BECFB6DB7B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67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EA69-2D3A-4984-BE98-6EAA18C51B2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445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BD129-A723-4305-9B1B-4BECFB6DB7B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229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dirty="0">
              <a:solidFill>
                <a:srgbClr val="464A56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EA69-2D3A-4984-BE98-6EAA18C51B2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855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EA69-2D3A-4984-BE98-6EAA18C51B2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241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EA69-2D3A-4984-BE98-6EAA18C51B2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79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73EEC-63B2-65D1-B22F-1ECCC59C0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5AC5F4-1191-D957-52D2-A4CC6C7B7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EBB9F4-4576-2632-C471-3C89A42D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A9B11B-F21B-9CBE-6B33-0A0B37D9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D2C4AE-9406-B0FE-5C66-BE6687D6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33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617E1-DF17-A13D-5708-3FD0AC6A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520B49-72D6-7AE5-FB04-725560E3A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C5D096-B3F3-FC35-A5E4-58322C4C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FB3B9C-FF11-96B3-410B-547FB88E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CC3314-C903-2097-1152-974DFF8E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7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609DAA7-EC0F-84C0-96F5-9D761BB2C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AE992C4-4868-D63F-2762-752B80BCA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44B99-CC0C-0499-556B-AC8FBE60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A84A2F-A69F-DC4E-B470-76F962E5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C14DAA-4CA6-1BDB-EED0-A5E9ECFA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877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line_Lef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2">
            <a:extLst>
              <a:ext uri="{FF2B5EF4-FFF2-40B4-BE49-F238E27FC236}">
                <a16:creationId xmlns:a16="http://schemas.microsoft.com/office/drawing/2014/main" id="{A70A6B6F-B5F2-A220-0866-CA6B7B2650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Drag &amp; Drop image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7E4A6C5-3002-7BC1-07B4-8F2E68E259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0"/>
            <a:ext cx="7896200" cy="685800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 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A466ACD-EE6E-A2CF-D685-7997FA7673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2276872"/>
            <a:ext cx="5988088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fontAlgn="b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platzhalter 17">
            <a:extLst>
              <a:ext uri="{FF2B5EF4-FFF2-40B4-BE49-F238E27FC236}">
                <a16:creationId xmlns:a16="http://schemas.microsoft.com/office/drawing/2014/main" id="{D48FCF20-9F92-2896-BBD4-BB81F408A0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8525" y="1958844"/>
            <a:ext cx="5988088" cy="24056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Click to add overline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A290A424-6E6B-B002-01FA-1217481152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8748" y="332656"/>
            <a:ext cx="921600" cy="21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  </a:t>
            </a:r>
          </a:p>
        </p:txBody>
      </p:sp>
      <p:sp>
        <p:nvSpPr>
          <p:cNvPr id="12" name="Datumsplatzhalter 14">
            <a:extLst>
              <a:ext uri="{FF2B5EF4-FFF2-40B4-BE49-F238E27FC236}">
                <a16:creationId xmlns:a16="http://schemas.microsoft.com/office/drawing/2014/main" id="{60AA287D-2362-F884-3936-51D5257BDC1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163097" y="6577475"/>
            <a:ext cx="1082624" cy="144000"/>
          </a:xfrm>
        </p:spPr>
        <p:txBody>
          <a:bodyPr/>
          <a:lstStyle/>
          <a:p>
            <a:pPr algn="r"/>
            <a:fld id="{777560CB-C5E2-4022-AE57-5E6235DAE1B9}" type="datetime4">
              <a:rPr lang="en-US" smtClean="0"/>
              <a:t>March 25, 2023</a:t>
            </a:fld>
            <a:endParaRPr lang="en-US" dirty="0"/>
          </a:p>
        </p:txBody>
      </p:sp>
      <p:sp>
        <p:nvSpPr>
          <p:cNvPr id="14" name="Fußzeilenplatzhalter 15">
            <a:extLst>
              <a:ext uri="{FF2B5EF4-FFF2-40B4-BE49-F238E27FC236}">
                <a16:creationId xmlns:a16="http://schemas.microsoft.com/office/drawing/2014/main" id="{18FC4DD2-0E80-4667-12B9-BAB5C846D4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0609" y="6577459"/>
            <a:ext cx="4359068" cy="14401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Foliennummernplatzhalter 16">
            <a:extLst>
              <a:ext uri="{FF2B5EF4-FFF2-40B4-BE49-F238E27FC236}">
                <a16:creationId xmlns:a16="http://schemas.microsoft.com/office/drawing/2014/main" id="{49044B08-3C7A-844C-1CFC-B66DC9A34E7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7279141" y="6577459"/>
            <a:ext cx="257019" cy="144016"/>
          </a:xfrm>
        </p:spPr>
        <p:txBody>
          <a:bodyPr/>
          <a:lstStyle/>
          <a:p>
            <a:fld id="{10028A67-1BF6-A04E-A745-381D3389A9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8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BEE41-8F63-650A-A418-8D8F1AFD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FAA0C0-5D62-F1CA-0C37-F972C3E42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76D243-C857-59E9-B808-569F0557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1204E9-C1CD-A0AD-D2FE-3BFF4A11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CE7C64-5F74-7F50-2F2C-42EE0C27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9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DF3DE-447B-8684-24B3-C0E6355C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521EF7-FC70-9893-27C4-B9166148B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37EF78-06FD-18D5-0572-B5DEAE10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C31232-DA87-0167-49A7-956053EC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D13835-C15F-9DCA-8922-6EA9A5E3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1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32A4C-98DB-696A-ABE9-07767250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EF881F-79C9-A40C-BB99-1B459311A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11FD26-1330-A464-112B-6226AFBA8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AE8628-03D7-C242-8B09-3FA91FCD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34CBE4-CCC1-5FE7-E7BC-D4E8F791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78F57F-81AA-9302-9D99-955720A3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45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15B51-67A8-F700-3588-D599A34C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9F1D12-331F-36AB-D665-67C3D759C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DD3250-DC6D-02DB-8D00-1BEF2850A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AB90E5-D306-1D5E-8D0B-59A83167F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5227389-AE4C-B7CE-F098-6CDC00D77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B74D842-543F-4407-803A-E4B0C49F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58C8E22-677F-5C86-84AE-528A0D44E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AA9DB1-670F-3A68-DA04-FC989F14E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5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3D589B-1573-FA84-523D-3F7B1F18C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A7CEF6-D2DB-3687-2AC1-84A2B018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57195E-EB5E-DF56-63FF-5456A16C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BB0376-4035-D3C8-0562-150FF19C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8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B83372-FDC1-EBE6-B659-DFB756AFA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CFE77F-C5CC-1582-CAC4-D4930666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21FDB8-6CE4-609D-76A7-1792CC41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13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245F9-76DF-03DD-D7D9-6ECE3064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18647D-930F-232B-0CF1-E0F44DD21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51261E-DA3C-73B7-63A7-8504306E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2DA7FA-38D7-430F-CBBA-EBE41D3A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463B2D-AB5B-8DAF-DA1E-80FB35781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832FFC-6A5E-F367-8B21-E3968842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66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72BF6-8602-93C0-79F9-4B48A3AF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DFA18A-6AB6-69E3-8722-E09310D0F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DE1495-1924-9D11-818F-48906F785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0E85C1-DF4C-F561-8979-9ECA3226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F9859E-74F4-1555-721F-1FACAA21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F2D8F2-79BC-4531-D2C1-23E32739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4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C655EF7-0685-8141-179E-C180579F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6D67AA-BFD4-6C77-658A-E513D3738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F7C325-62ED-B0B4-60E3-53662B097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5C873-FD6E-469D-8AC5-3DABC489E2D7}" type="datetimeFigureOut">
              <a:rPr lang="de-DE" smtClean="0"/>
              <a:t>25.03.23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A154AD-FEEE-E281-22F5-24AB44DD1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4BC64D-A37C-29B7-27B9-DFF388017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82F3A-9344-4650-8667-AA66BC37C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16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0023E88-34C4-4D5C-ABD3-CF63AA14FD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10149812" y="1819470"/>
            <a:ext cx="427993" cy="24074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0E209-B8ED-A7C1-2851-0F5112D64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8DB34950-7FC9-7080-4B5D-B16895D553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0" y="0"/>
            <a:ext cx="4963886" cy="6858000"/>
          </a:xfrm>
          <a:solidFill>
            <a:srgbClr val="000000">
              <a:alpha val="70196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5B25E12A-DD20-E310-0802-E51FDADD2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14" y="3023573"/>
            <a:ext cx="4497356" cy="498598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IT-Sicherheitsrecht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EA5D3-84EF-47B2-8348-031977488BCA}"/>
              </a:ext>
            </a:extLst>
          </p:cNvPr>
          <p:cNvSpPr txBox="1"/>
          <p:nvPr/>
        </p:nvSpPr>
        <p:spPr>
          <a:xfrm>
            <a:off x="431914" y="5341879"/>
            <a:ext cx="3672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Florentine Eichler</a:t>
            </a:r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Startseite | KFV - Kuratorium für Verkehrssicherheit">
            <a:extLst>
              <a:ext uri="{FF2B5EF4-FFF2-40B4-BE49-F238E27FC236}">
                <a16:creationId xmlns:a16="http://schemas.microsoft.com/office/drawing/2014/main" id="{A635EF08-3ED2-34F9-9DD8-340C4D0F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4899"/>
              </a:clrFrom>
              <a:clrTo>
                <a:srgbClr val="0048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2" y="342346"/>
            <a:ext cx="1155148" cy="5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3F28C-98FE-7B76-2E01-1009D99E1A4C}"/>
              </a:ext>
            </a:extLst>
          </p:cNvPr>
          <p:cNvSpPr/>
          <p:nvPr/>
        </p:nvSpPr>
        <p:spPr>
          <a:xfrm>
            <a:off x="573844" y="6396605"/>
            <a:ext cx="431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9/11</a:t>
            </a:r>
            <a:endParaRPr lang="de-AT" sz="1000" dirty="0"/>
          </a:p>
        </p:txBody>
      </p:sp>
      <p:sp>
        <p:nvSpPr>
          <p:cNvPr id="5" name="Donut 114">
            <a:extLst>
              <a:ext uri="{FF2B5EF4-FFF2-40B4-BE49-F238E27FC236}">
                <a16:creationId xmlns:a16="http://schemas.microsoft.com/office/drawing/2014/main" id="{AD9A5355-2542-47A7-6E2E-5472A330624D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14653740-AE28-C583-2FFE-EAEA118D5093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3799917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19B8EA-3EDE-B877-164D-BE01B28A5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16" r="11255"/>
          <a:stretch/>
        </p:blipFill>
        <p:spPr>
          <a:xfrm>
            <a:off x="7641771" y="0"/>
            <a:ext cx="4550229" cy="6944810"/>
          </a:xfrm>
          <a:prstGeom prst="rect">
            <a:avLst/>
          </a:prstGeom>
        </p:spPr>
      </p:pic>
      <p:sp>
        <p:nvSpPr>
          <p:cNvPr id="3" name="Titel 4">
            <a:extLst>
              <a:ext uri="{FF2B5EF4-FFF2-40B4-BE49-F238E27FC236}">
                <a16:creationId xmlns:a16="http://schemas.microsoft.com/office/drawing/2014/main" id="{DC9B3406-47A8-D385-A409-85D1EA98D00E}"/>
              </a:ext>
            </a:extLst>
          </p:cNvPr>
          <p:cNvSpPr txBox="1">
            <a:spLocks/>
          </p:cNvSpPr>
          <p:nvPr/>
        </p:nvSpPr>
        <p:spPr>
          <a:xfrm>
            <a:off x="471666" y="260648"/>
            <a:ext cx="4865443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Cyberversicherung</a:t>
            </a:r>
          </a:p>
        </p:txBody>
      </p:sp>
      <p:sp>
        <p:nvSpPr>
          <p:cNvPr id="11" name="Rechteck 20">
            <a:extLst>
              <a:ext uri="{FF2B5EF4-FFF2-40B4-BE49-F238E27FC236}">
                <a16:creationId xmlns:a16="http://schemas.microsoft.com/office/drawing/2014/main" id="{899273C7-AD1D-A5AC-EECE-80C6A6E666CD}"/>
              </a:ext>
            </a:extLst>
          </p:cNvPr>
          <p:cNvSpPr/>
          <p:nvPr/>
        </p:nvSpPr>
        <p:spPr>
          <a:xfrm>
            <a:off x="471665" y="1210357"/>
            <a:ext cx="8336004" cy="4798557"/>
          </a:xfrm>
          <a:prstGeom prst="roundRect">
            <a:avLst>
              <a:gd name="adj" fmla="val 4219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prstClr val="black">
                <a:alpha val="9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Versicherungsschutz nur, wenn Mindestmaß an Vorkehrungen eingehalten wird (</a:t>
            </a:r>
            <a:r>
              <a:rPr lang="de-DE" sz="22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Cyber-Check </a:t>
            </a:r>
            <a:r>
              <a:rPr 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nti-Viren-Software, regelmäßige Back-ups; klare Zugriffsrechte)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298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Baukastenprinzip: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298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298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Eigenschäden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(z.B.: für IT-forensische Untersuchungen; Bereinigung der Geräte von Schadprogrammen, Wiederherstellung von Daten und Systemen) ,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298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Drittschäden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z.B.: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Schäden aus rechtswidriger Offenlegung von Daten Dritter (Geschäftspartner/Kunden),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298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Cyber-Betriebsunterbrechung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deckt den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durch eine Betriebsunterbrechung entstandenen Vermögensschaden,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298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Cyber-Erpressung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Lösegeldzahlungen bei einem Angriff durch Ransomware</a:t>
            </a:r>
          </a:p>
        </p:txBody>
      </p:sp>
    </p:spTree>
    <p:extLst>
      <p:ext uri="{BB962C8B-B14F-4D97-AF65-F5344CB8AC3E}">
        <p14:creationId xmlns:p14="http://schemas.microsoft.com/office/powerpoint/2010/main" val="1182195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15AF89-0C91-EACF-4A44-13CBF68F3F57}"/>
              </a:ext>
            </a:extLst>
          </p:cNvPr>
          <p:cNvSpPr/>
          <p:nvPr/>
        </p:nvSpPr>
        <p:spPr>
          <a:xfrm>
            <a:off x="540983" y="6396605"/>
            <a:ext cx="4972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10/11</a:t>
            </a:r>
            <a:endParaRPr lang="de-AT" sz="1000" dirty="0"/>
          </a:p>
        </p:txBody>
      </p:sp>
      <p:sp>
        <p:nvSpPr>
          <p:cNvPr id="5" name="Donut 114">
            <a:extLst>
              <a:ext uri="{FF2B5EF4-FFF2-40B4-BE49-F238E27FC236}">
                <a16:creationId xmlns:a16="http://schemas.microsoft.com/office/drawing/2014/main" id="{FF76E726-F51A-4594-33FA-21A2CF4C313A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DD9C5B65-D8C3-0FD5-3D09-5CBCF2CB8464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2016641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26850E-402E-2721-76E3-10BC90C19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56" r="35907"/>
          <a:stretch/>
        </p:blipFill>
        <p:spPr>
          <a:xfrm>
            <a:off x="6779171" y="0"/>
            <a:ext cx="5412829" cy="6858000"/>
          </a:xfrm>
          <a:prstGeom prst="rect">
            <a:avLst/>
          </a:prstGeom>
        </p:spPr>
      </p:pic>
      <p:sp>
        <p:nvSpPr>
          <p:cNvPr id="10" name="Titel 4">
            <a:extLst>
              <a:ext uri="{FF2B5EF4-FFF2-40B4-BE49-F238E27FC236}">
                <a16:creationId xmlns:a16="http://schemas.microsoft.com/office/drawing/2014/main" id="{5720DBF0-F04E-8205-F4B7-5411DDEBBC07}"/>
              </a:ext>
            </a:extLst>
          </p:cNvPr>
          <p:cNvSpPr txBox="1">
            <a:spLocks/>
          </p:cNvSpPr>
          <p:nvPr/>
        </p:nvSpPr>
        <p:spPr>
          <a:xfrm>
            <a:off x="471666" y="260648"/>
            <a:ext cx="4865443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Cyberversicherung</a:t>
            </a:r>
          </a:p>
        </p:txBody>
      </p:sp>
      <p:sp>
        <p:nvSpPr>
          <p:cNvPr id="12" name="Rechteck 20">
            <a:extLst>
              <a:ext uri="{FF2B5EF4-FFF2-40B4-BE49-F238E27FC236}">
                <a16:creationId xmlns:a16="http://schemas.microsoft.com/office/drawing/2014/main" id="{C185D65C-A639-7DBF-E394-FBC2B62390D2}"/>
              </a:ext>
            </a:extLst>
          </p:cNvPr>
          <p:cNvSpPr/>
          <p:nvPr/>
        </p:nvSpPr>
        <p:spPr>
          <a:xfrm>
            <a:off x="471665" y="1206408"/>
            <a:ext cx="7736914" cy="4689895"/>
          </a:xfrm>
          <a:prstGeom prst="roundRect">
            <a:avLst>
              <a:gd name="adj" fmla="val 3408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prstClr val="black">
                <a:alpha val="9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216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Vorsicht, ob Versicherungsprodukt </a:t>
            </a:r>
            <a:r>
              <a:rPr lang="de-DE" sz="24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Obliegenheiten </a:t>
            </a: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Versicherungsnehmer enthält, die Versicherungsschutz gefährden, z.B.: </a:t>
            </a:r>
            <a:r>
              <a:rPr lang="de-DE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„Stand der Technik“</a:t>
            </a: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-Klauseln, </a:t>
            </a:r>
            <a:r>
              <a:rPr lang="de-DE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Kontrollpflichten der Unternehmensleitung</a:t>
            </a: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verpflichtendes IT-Krisenmanagement-Team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Vorsicht bei </a:t>
            </a:r>
            <a:r>
              <a:rPr lang="de-DE" sz="24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Deckungsausschlüssen</a:t>
            </a: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Schäden aG wissentlicher Verletzung von IT-Sicherheitsvorschriften durch MA, Programmierfehler, Versicherungsfälle aG Krieg/Terror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04C59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6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w | | University of Exeter">
            <a:extLst>
              <a:ext uri="{FF2B5EF4-FFF2-40B4-BE49-F238E27FC236}">
                <a16:creationId xmlns:a16="http://schemas.microsoft.com/office/drawing/2014/main" id="{3F1A6AF3-6598-C354-381B-E03C61179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4" r="31882"/>
          <a:stretch/>
        </p:blipFill>
        <p:spPr bwMode="auto">
          <a:xfrm>
            <a:off x="7593106" y="0"/>
            <a:ext cx="4598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35CA62-82B4-F09B-A78C-7D1CE77EF7F4}"/>
              </a:ext>
            </a:extLst>
          </p:cNvPr>
          <p:cNvSpPr/>
          <p:nvPr/>
        </p:nvSpPr>
        <p:spPr>
          <a:xfrm>
            <a:off x="7593106" y="0"/>
            <a:ext cx="4598894" cy="6868506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8BC833A-CE7A-0FD2-F207-C12ABB7BC1B5}"/>
              </a:ext>
            </a:extLst>
          </p:cNvPr>
          <p:cNvSpPr txBox="1">
            <a:spLocks/>
          </p:cNvSpPr>
          <p:nvPr/>
        </p:nvSpPr>
        <p:spPr>
          <a:xfrm>
            <a:off x="471666" y="260648"/>
            <a:ext cx="11075068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Cyberversicherung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749D7B-01F0-9AFF-14B4-55CFC45833A5}"/>
              </a:ext>
            </a:extLst>
          </p:cNvPr>
          <p:cNvSpPr/>
          <p:nvPr/>
        </p:nvSpPr>
        <p:spPr>
          <a:xfrm>
            <a:off x="540983" y="6396605"/>
            <a:ext cx="4972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11/11</a:t>
            </a:r>
            <a:endParaRPr lang="de-AT" sz="1000" dirty="0"/>
          </a:p>
        </p:txBody>
      </p:sp>
      <p:sp>
        <p:nvSpPr>
          <p:cNvPr id="3" name="Donut 114">
            <a:extLst>
              <a:ext uri="{FF2B5EF4-FFF2-40B4-BE49-F238E27FC236}">
                <a16:creationId xmlns:a16="http://schemas.microsoft.com/office/drawing/2014/main" id="{4F8356D7-E6AE-919E-8E5D-59E65E51711F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76F79FC7-BAF5-C403-DE65-7AD44249A72A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57515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7" name="Rechteck 20">
            <a:extLst>
              <a:ext uri="{FF2B5EF4-FFF2-40B4-BE49-F238E27FC236}">
                <a16:creationId xmlns:a16="http://schemas.microsoft.com/office/drawing/2014/main" id="{035A0190-93C2-B9DD-85AA-99D02C89509A}"/>
              </a:ext>
            </a:extLst>
          </p:cNvPr>
          <p:cNvSpPr/>
          <p:nvPr/>
        </p:nvSpPr>
        <p:spPr>
          <a:xfrm>
            <a:off x="471665" y="1206408"/>
            <a:ext cx="8449052" cy="4773978"/>
          </a:xfrm>
          <a:prstGeom prst="roundRect">
            <a:avLst>
              <a:gd name="adj" fmla="val 3434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schemeClr val="tx1">
                <a:alpha val="9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100" b="1" i="0" dirty="0">
                <a:solidFill>
                  <a:srgbClr val="298D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Mondelez v </a:t>
            </a:r>
            <a:r>
              <a:rPr lang="de-DE" sz="2100" b="1" i="0" dirty="0" err="1">
                <a:solidFill>
                  <a:srgbClr val="298D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Zurich</a:t>
            </a:r>
            <a:r>
              <a:rPr lang="de-DE" sz="2100" b="1" i="0" dirty="0">
                <a:solidFill>
                  <a:srgbClr val="298D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Insurance Group / Merck v Ace American: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Mondelez &amp; Merck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Opfer des </a:t>
            </a:r>
            <a:r>
              <a:rPr lang="de-DE" sz="2100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Ransomware</a:t>
            </a:r>
            <a:r>
              <a:rPr lang="de-DE" sz="21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-Stamms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Notpetya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100" b="1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Schaden </a:t>
            </a:r>
            <a:r>
              <a:rPr lang="de-DE" sz="2100" b="1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iHv</a:t>
            </a:r>
            <a:r>
              <a:rPr lang="de-DE" sz="2100" b="1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1,4 Milliarden USD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(Merck)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beide Firmen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wandten sich an jeweiligen (</a:t>
            </a:r>
            <a:r>
              <a:rPr lang="de-DE" sz="21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Cyber-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)Versicherer zwecks Schadensregulierung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1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Versicherer verweigerten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Urheber des Virus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angebl</a:t>
            </a:r>
            <a:r>
              <a:rPr lang="de-DE" sz="21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ich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Hackergruppe, die russischem Militärgeheimdienst GRU angehört; primäres Ziel ukrainische Unternehmen/Banken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1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Ransomware verbreitete sich via „bösartigem Update“ der ukrainischen Steuer-Software </a:t>
            </a:r>
            <a:r>
              <a:rPr lang="de-DE" sz="2100" dirty="0" err="1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MeDoc</a:t>
            </a:r>
            <a:r>
              <a:rPr lang="de-DE" sz="21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welche viele Firmen verwenden, die in Ukraine Steuern zahlen; </a:t>
            </a:r>
            <a:r>
              <a:rPr lang="de-DE" sz="21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Hinter Attacke stecke Kreml und Attacke sei kriegerischer Akt 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1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Schäden bei Mondelez und Merck Kollateralschäden</a:t>
            </a:r>
          </a:p>
        </p:txBody>
      </p:sp>
    </p:spTree>
    <p:extLst>
      <p:ext uri="{BB962C8B-B14F-4D97-AF65-F5344CB8AC3E}">
        <p14:creationId xmlns:p14="http://schemas.microsoft.com/office/powerpoint/2010/main" val="3027088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D6D864A8-6DC6-F0AE-BE93-2F4059678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3" r="9122" b="102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C1F8D37-94BA-0BDE-F816-702B055E6356}"/>
              </a:ext>
            </a:extLst>
          </p:cNvPr>
          <p:cNvSpPr txBox="1">
            <a:spLocks/>
          </p:cNvSpPr>
          <p:nvPr/>
        </p:nvSpPr>
        <p:spPr>
          <a:xfrm>
            <a:off x="839415" y="1168894"/>
            <a:ext cx="6423233" cy="18791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de-AT" sz="6000" b="1" dirty="0">
                <a:latin typeface="Arial" panose="020B0604020202020204" pitchFamily="34" charset="0"/>
                <a:cs typeface="Arial" panose="020B0604020202020204" pitchFamily="34" charset="0"/>
              </a:rPr>
              <a:t> First!</a:t>
            </a:r>
            <a:endParaRPr lang="de-DE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CC0A929-69F5-8D86-DD93-3CB26FDC37E6}"/>
              </a:ext>
            </a:extLst>
          </p:cNvPr>
          <p:cNvSpPr txBox="1">
            <a:spLocks/>
          </p:cNvSpPr>
          <p:nvPr/>
        </p:nvSpPr>
        <p:spPr>
          <a:xfrm>
            <a:off x="839417" y="3710817"/>
            <a:ext cx="5256583" cy="1978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</a:t>
            </a:r>
            <a:endParaRPr lang="de-D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19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uropean Union Flag Design and Uses - WorldAtlas">
            <a:extLst>
              <a:ext uri="{FF2B5EF4-FFF2-40B4-BE49-F238E27FC236}">
                <a16:creationId xmlns:a16="http://schemas.microsoft.com/office/drawing/2014/main" id="{AABB02CC-52D1-41CC-8DFA-9BC9EBA28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t="10391" r="37889" b="13119"/>
          <a:stretch/>
        </p:blipFill>
        <p:spPr bwMode="auto">
          <a:xfrm>
            <a:off x="0" y="0"/>
            <a:ext cx="6096000" cy="68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Austria Flag - RankFlags.com – Collection of Flags">
            <a:extLst>
              <a:ext uri="{FF2B5EF4-FFF2-40B4-BE49-F238E27FC236}">
                <a16:creationId xmlns:a16="http://schemas.microsoft.com/office/drawing/2014/main" id="{9910E737-E902-0FD5-81B3-8A5755FAC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7217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A3C4A9-EF03-7391-27B7-13B7429138A3}"/>
              </a:ext>
            </a:extLst>
          </p:cNvPr>
          <p:cNvSpPr/>
          <p:nvPr/>
        </p:nvSpPr>
        <p:spPr>
          <a:xfrm>
            <a:off x="0" y="5253"/>
            <a:ext cx="12192000" cy="686850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" name="Rechteck 18">
            <a:extLst>
              <a:ext uri="{FF2B5EF4-FFF2-40B4-BE49-F238E27FC236}">
                <a16:creationId xmlns:a16="http://schemas.microsoft.com/office/drawing/2014/main" id="{30E7CE92-1F4A-5BED-2880-06A2477C947F}"/>
              </a:ext>
            </a:extLst>
          </p:cNvPr>
          <p:cNvSpPr/>
          <p:nvPr/>
        </p:nvSpPr>
        <p:spPr>
          <a:xfrm>
            <a:off x="618318" y="1408699"/>
            <a:ext cx="5086820" cy="5134904"/>
          </a:xfrm>
          <a:prstGeom prst="roundRect">
            <a:avLst>
              <a:gd name="adj" fmla="val 3284"/>
            </a:avLst>
          </a:prstGeom>
          <a:noFill/>
          <a:ln w="381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NIS2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KI-Verordnung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 für Medizinprodukte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 betr. digitale Resilienz im Finanzsektor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 betr. Management von IT-Risiken in der Zivilluftfahrt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</a:t>
            </a:r>
            <a:r>
              <a:rPr lang="de-DE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r>
              <a:rPr lang="de-DE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</a:t>
            </a:r>
            <a:r>
              <a:rPr lang="de-DE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hteck 18">
            <a:extLst>
              <a:ext uri="{FF2B5EF4-FFF2-40B4-BE49-F238E27FC236}">
                <a16:creationId xmlns:a16="http://schemas.microsoft.com/office/drawing/2014/main" id="{FDEA50F8-B601-0F88-CC1C-13666A0F11D2}"/>
              </a:ext>
            </a:extLst>
          </p:cNvPr>
          <p:cNvSpPr/>
          <p:nvPr/>
        </p:nvSpPr>
        <p:spPr>
          <a:xfrm>
            <a:off x="6792140" y="1408699"/>
            <a:ext cx="5008998" cy="4774078"/>
          </a:xfrm>
          <a:prstGeom prst="roundRect">
            <a:avLst>
              <a:gd name="adj" fmla="val 3284"/>
            </a:avLst>
          </a:prstGeom>
          <a:noFill/>
          <a:ln w="381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Gesellschaftsrecht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Arbeitsrecht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Datenschutz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Vergaberecht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Strafrecht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Zivilrecht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M&amp;A</a:t>
            </a:r>
          </a:p>
        </p:txBody>
      </p:sp>
      <p:sp>
        <p:nvSpPr>
          <p:cNvPr id="5" name="Rechteck 22">
            <a:extLst>
              <a:ext uri="{FF2B5EF4-FFF2-40B4-BE49-F238E27FC236}">
                <a16:creationId xmlns:a16="http://schemas.microsoft.com/office/drawing/2014/main" id="{2A9C18A3-F1F2-E5A9-0F72-2769D859B70A}"/>
              </a:ext>
            </a:extLst>
          </p:cNvPr>
          <p:cNvSpPr/>
          <p:nvPr/>
        </p:nvSpPr>
        <p:spPr>
          <a:xfrm>
            <a:off x="390861" y="359601"/>
            <a:ext cx="5314277" cy="797077"/>
          </a:xfrm>
          <a:prstGeom prst="roundRect">
            <a:avLst>
              <a:gd name="adj" fmla="val 50000"/>
            </a:avLst>
          </a:prstGeom>
          <a:solidFill>
            <a:srgbClr val="F5F8FA"/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Sektor-, technologiespezifisch</a:t>
            </a:r>
            <a:endParaRPr lang="de-DE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22">
            <a:extLst>
              <a:ext uri="{FF2B5EF4-FFF2-40B4-BE49-F238E27FC236}">
                <a16:creationId xmlns:a16="http://schemas.microsoft.com/office/drawing/2014/main" id="{FDF29046-711E-C722-D5BE-3DFC7AC80985}"/>
              </a:ext>
            </a:extLst>
          </p:cNvPr>
          <p:cNvSpPr/>
          <p:nvPr/>
        </p:nvSpPr>
        <p:spPr>
          <a:xfrm>
            <a:off x="6486862" y="359601"/>
            <a:ext cx="5314276" cy="797077"/>
          </a:xfrm>
          <a:prstGeom prst="roundRect">
            <a:avLst>
              <a:gd name="adj" fmla="val 50000"/>
            </a:avLst>
          </a:prstGeom>
          <a:solidFill>
            <a:srgbClr val="F5F8FA"/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Allgemein gefasst</a:t>
            </a:r>
          </a:p>
        </p:txBody>
      </p:sp>
    </p:spTree>
    <p:extLst>
      <p:ext uri="{BB962C8B-B14F-4D97-AF65-F5344CB8AC3E}">
        <p14:creationId xmlns:p14="http://schemas.microsoft.com/office/powerpoint/2010/main" val="2749137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أنظمة الذكاء الاصطناعي ربما تتنبأ في المستقبل بأعطال الأجهزة الإلكترونية –  القدس">
            <a:extLst>
              <a:ext uri="{FF2B5EF4-FFF2-40B4-BE49-F238E27FC236}">
                <a16:creationId xmlns:a16="http://schemas.microsoft.com/office/drawing/2014/main" id="{F1AA125C-A987-EF08-FE44-0D5DA2EDC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6" t="3507" r="25265" b="15651"/>
          <a:stretch/>
        </p:blipFill>
        <p:spPr bwMode="auto">
          <a:xfrm>
            <a:off x="7433534" y="0"/>
            <a:ext cx="4758466" cy="6858000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20">
            <a:extLst>
              <a:ext uri="{FF2B5EF4-FFF2-40B4-BE49-F238E27FC236}">
                <a16:creationId xmlns:a16="http://schemas.microsoft.com/office/drawing/2014/main" id="{D1AB1E15-F5D4-B2FA-9A45-1A58BF796F07}"/>
              </a:ext>
            </a:extLst>
          </p:cNvPr>
          <p:cNvSpPr/>
          <p:nvPr/>
        </p:nvSpPr>
        <p:spPr>
          <a:xfrm>
            <a:off x="471663" y="1210358"/>
            <a:ext cx="8035730" cy="4924262"/>
          </a:xfrm>
          <a:prstGeom prst="roundRect">
            <a:avLst>
              <a:gd name="adj" fmla="val 4608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schemeClr val="tx1">
                <a:alpha val="9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20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KI-Verordnung</a:t>
            </a: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risikobasiert: je höher Gefahrenpotential für Gesundheit, Sicherheit und Grundrechte, desto umfangreichere regulatorische Anforderungen  </a:t>
            </a: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 Risikoklassen: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unannehmbares Risiko 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gänzlich verboten (z.B.: behördliche Überwachungs- und Bewertungssysteme zur Evaluierung des sozialen Verhaltens)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hohes Risiko 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Prüfungs-, Dokumentations- und Registrierungspflichten: Datenqualität &amp; Entscheidungsvorgänge müssen dokumentiert und nachgewiesen werden (z.B.: Software zur Auswertung von Lebensläufen für Einstellungsverfahren)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geringes Risiko 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bestimmte Transparenzerfordernisse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minimales Risiko 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keine zusätzlichen Verpflichtungen (z.B.: Spamfilter)</a:t>
            </a:r>
          </a:p>
          <a:p>
            <a:endParaRPr lang="de-D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EC003567-51ED-D447-5EC3-2FB45ED73A50}"/>
              </a:ext>
            </a:extLst>
          </p:cNvPr>
          <p:cNvSpPr txBox="1">
            <a:spLocks/>
          </p:cNvSpPr>
          <p:nvPr/>
        </p:nvSpPr>
        <p:spPr>
          <a:xfrm>
            <a:off x="471666" y="260648"/>
            <a:ext cx="11075068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EU-Rechtsakte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2919E-80E8-F220-96CC-6739ED4A691E}"/>
              </a:ext>
            </a:extLst>
          </p:cNvPr>
          <p:cNvSpPr/>
          <p:nvPr/>
        </p:nvSpPr>
        <p:spPr>
          <a:xfrm>
            <a:off x="573844" y="6396605"/>
            <a:ext cx="431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2/11</a:t>
            </a:r>
            <a:endParaRPr lang="de-AT" sz="1000" dirty="0"/>
          </a:p>
        </p:txBody>
      </p:sp>
      <p:sp>
        <p:nvSpPr>
          <p:cNvPr id="5" name="Donut 114">
            <a:extLst>
              <a:ext uri="{FF2B5EF4-FFF2-40B4-BE49-F238E27FC236}">
                <a16:creationId xmlns:a16="http://schemas.microsoft.com/office/drawing/2014/main" id="{15EBAF37-133F-D27F-82A2-C94A15741268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011DF378-4D07-C59B-AA63-769C0D631092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18376020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9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s Smart Home leidet unter Akzeptanzproblemen - Spektrum der Wissenschaft">
            <a:extLst>
              <a:ext uri="{FF2B5EF4-FFF2-40B4-BE49-F238E27FC236}">
                <a16:creationId xmlns:a16="http://schemas.microsoft.com/office/drawing/2014/main" id="{72EFF45D-3DB3-ADC2-FF9F-9463B74E9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0" r="43201"/>
          <a:stretch/>
        </p:blipFill>
        <p:spPr bwMode="auto">
          <a:xfrm flipH="1">
            <a:off x="6913984" y="0"/>
            <a:ext cx="5278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4">
            <a:extLst>
              <a:ext uri="{FF2B5EF4-FFF2-40B4-BE49-F238E27FC236}">
                <a16:creationId xmlns:a16="http://schemas.microsoft.com/office/drawing/2014/main" id="{EC003567-51ED-D447-5EC3-2FB45ED73A50}"/>
              </a:ext>
            </a:extLst>
          </p:cNvPr>
          <p:cNvSpPr txBox="1">
            <a:spLocks/>
          </p:cNvSpPr>
          <p:nvPr/>
        </p:nvSpPr>
        <p:spPr>
          <a:xfrm>
            <a:off x="471666" y="260648"/>
            <a:ext cx="11075068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EU-Rechtsakte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2919E-80E8-F220-96CC-6739ED4A691E}"/>
              </a:ext>
            </a:extLst>
          </p:cNvPr>
          <p:cNvSpPr/>
          <p:nvPr/>
        </p:nvSpPr>
        <p:spPr>
          <a:xfrm>
            <a:off x="573844" y="6396605"/>
            <a:ext cx="431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3/11</a:t>
            </a:r>
            <a:endParaRPr lang="de-AT" sz="1000" dirty="0"/>
          </a:p>
        </p:txBody>
      </p:sp>
      <p:sp>
        <p:nvSpPr>
          <p:cNvPr id="5" name="Donut 114">
            <a:extLst>
              <a:ext uri="{FF2B5EF4-FFF2-40B4-BE49-F238E27FC236}">
                <a16:creationId xmlns:a16="http://schemas.microsoft.com/office/drawing/2014/main" id="{15EBAF37-133F-D27F-82A2-C94A15741268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011DF378-4D07-C59B-AA63-769C0D631092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16566020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13" name="Rechteck 20">
            <a:extLst>
              <a:ext uri="{FF2B5EF4-FFF2-40B4-BE49-F238E27FC236}">
                <a16:creationId xmlns:a16="http://schemas.microsoft.com/office/drawing/2014/main" id="{D1AB1E15-F5D4-B2FA-9A45-1A58BF796F07}"/>
              </a:ext>
            </a:extLst>
          </p:cNvPr>
          <p:cNvSpPr/>
          <p:nvPr/>
        </p:nvSpPr>
        <p:spPr>
          <a:xfrm>
            <a:off x="471662" y="1210358"/>
            <a:ext cx="8607024" cy="4770564"/>
          </a:xfrm>
          <a:prstGeom prst="roundRect">
            <a:avLst>
              <a:gd name="adj" fmla="val 4608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schemeClr val="tx1">
                <a:alpha val="9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CRA: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Schwachstellen von (smarten) Geräten oft Einfallstor  Produkte mit digitalen Elementen (Hard- und Software), die mit anderen Geräten oder Netz verbunden sind  </a:t>
            </a:r>
            <a:r>
              <a:rPr lang="de-DE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Herstellerpflichten: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Produkte müssen über 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angemessenes Cybersicherheits-Niveau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verfügen („Re-set-Button“; Standard-Einstellung ist sichere Konfiguration)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Updatepflicht: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Jahre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Sicherheitsupdates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Schwachstellen zu beseitigen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Konformitätsbewertung: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Anbringung der CE-Kennzeichnung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Meldepflichten: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sobald Sicherheitslücke bekannt wird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Pflicht für 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klare &amp; verständliche Gebrauchsanweisung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Konsumenten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Kraftakt für Industrie  Implementierung automatisierter Analyse- und Prüfroutinen</a:t>
            </a:r>
          </a:p>
          <a:p>
            <a:endParaRPr lang="de-D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EU-Produkthaftungsrichtlinie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Software = Produkt; bei fehlerhaften Produkten  Personen-, Sachschäden und Schäden aG von Datenverlust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8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4">
            <a:extLst>
              <a:ext uri="{FF2B5EF4-FFF2-40B4-BE49-F238E27FC236}">
                <a16:creationId xmlns:a16="http://schemas.microsoft.com/office/drawing/2014/main" id="{034157B6-2C07-6A1F-F6D6-C3DDFDC0E2E6}"/>
              </a:ext>
            </a:extLst>
          </p:cNvPr>
          <p:cNvSpPr txBox="1">
            <a:spLocks/>
          </p:cNvSpPr>
          <p:nvPr/>
        </p:nvSpPr>
        <p:spPr>
          <a:xfrm>
            <a:off x="471666" y="260648"/>
            <a:ext cx="11075068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Gesellschaftsrecht</a:t>
            </a:r>
          </a:p>
        </p:txBody>
      </p:sp>
      <p:sp>
        <p:nvSpPr>
          <p:cNvPr id="17" name="Rechteck 18">
            <a:extLst>
              <a:ext uri="{FF2B5EF4-FFF2-40B4-BE49-F238E27FC236}">
                <a16:creationId xmlns:a16="http://schemas.microsoft.com/office/drawing/2014/main" id="{B18B2A63-05B0-D963-24B8-F68D0A88CD38}"/>
              </a:ext>
            </a:extLst>
          </p:cNvPr>
          <p:cNvSpPr/>
          <p:nvPr/>
        </p:nvSpPr>
        <p:spPr>
          <a:xfrm>
            <a:off x="481342" y="1862534"/>
            <a:ext cx="5388782" cy="3928666"/>
          </a:xfrm>
          <a:prstGeom prst="roundRect">
            <a:avLst>
              <a:gd name="adj" fmla="val 3284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prstClr val="black">
                <a:alpha val="9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endParaRPr lang="de-DE" sz="1700" b="1" dirty="0">
              <a:solidFill>
                <a:srgbClr val="298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7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Risikoanalyse:</a:t>
            </a:r>
            <a:r>
              <a:rPr lang="de-DE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Wert der Daten, Attraktivität für Angreifer, Art der Bedrohungen, Eintrittswahrscheinlichkeit, Schadensausmaß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Risiken erkennen, bewerten, behandeln/streuen und überwachen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e-DE" sz="17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Risikominimierung: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nach „Risikoappetit“ des Unternehmen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geeignete und </a:t>
            </a:r>
            <a:r>
              <a:rPr lang="de-DE" sz="17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verhältnismäßige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technische und organisatorische Maßnahmen: Verschlüsselung,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Schulungen, IT-Sicherheitsanforderungen in Lieferverträgen mit Externen, klare Zuständigkeiten (CISO); Cyber-Versicherung</a:t>
            </a:r>
          </a:p>
        </p:txBody>
      </p:sp>
      <p:sp>
        <p:nvSpPr>
          <p:cNvPr id="18" name="Rechteck 22">
            <a:extLst>
              <a:ext uri="{FF2B5EF4-FFF2-40B4-BE49-F238E27FC236}">
                <a16:creationId xmlns:a16="http://schemas.microsoft.com/office/drawing/2014/main" id="{6E5B430E-79CF-2D6A-D5B4-7AD2D85D5E9D}"/>
              </a:ext>
            </a:extLst>
          </p:cNvPr>
          <p:cNvSpPr/>
          <p:nvPr/>
        </p:nvSpPr>
        <p:spPr>
          <a:xfrm>
            <a:off x="1015733" y="1380155"/>
            <a:ext cx="4320000" cy="648000"/>
          </a:xfrm>
          <a:prstGeom prst="roundRect">
            <a:avLst>
              <a:gd name="adj" fmla="val 50000"/>
            </a:avLst>
          </a:prstGeom>
          <a:solidFill>
            <a:srgbClr val="003673"/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Risikovorsorge (Preparedness)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C64BAEE-1E82-D4FD-D27D-761002E22650}"/>
              </a:ext>
            </a:extLst>
          </p:cNvPr>
          <p:cNvSpPr/>
          <p:nvPr/>
        </p:nvSpPr>
        <p:spPr>
          <a:xfrm>
            <a:off x="6325847" y="1862534"/>
            <a:ext cx="5388781" cy="3928665"/>
          </a:xfrm>
          <a:prstGeom prst="roundRect">
            <a:avLst>
              <a:gd name="adj" fmla="val 3576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prstClr val="black">
                <a:alpha val="9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endParaRPr lang="de-DE" sz="1700" b="1" dirty="0">
              <a:solidFill>
                <a:srgbClr val="298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7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Vorfallreaktionsplan</a:t>
            </a:r>
            <a:r>
              <a:rPr lang="de-DE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Gefahr erkennen, eindämmen, beheben und dokumentieren zur späteren Rechtsverfolgung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700" dirty="0">
                <a:solidFill>
                  <a:srgbClr val="298D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Behördenkontakt</a:t>
            </a:r>
            <a:r>
              <a:rPr lang="de-DE" sz="1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nach Unternehmen &amp; Branche unterschiedliche Meldepflichten (Strafverfolgungsbehörden, DSB, FMA, etc.);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Presse-Statement vorbereiten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700" dirty="0">
                <a:solidFill>
                  <a:srgbClr val="298D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physische Kopie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 </a:t>
            </a:r>
            <a:r>
              <a:rPr lang="de-DE" sz="1700" dirty="0">
                <a:solidFill>
                  <a:srgbClr val="298D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Vorfallreaktionsplans</a:t>
            </a:r>
            <a:r>
              <a:rPr lang="de-DE" sz="1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digitale Kopie kann </a:t>
            </a:r>
            <a:r>
              <a:rPr lang="de-DE" sz="17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uU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verschlüsselt sein</a:t>
            </a:r>
            <a:endParaRPr lang="de-DE" sz="17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regelmäßige Simulationsübungen/Überprüfung </a:t>
            </a:r>
          </a:p>
        </p:txBody>
      </p:sp>
      <p:sp>
        <p:nvSpPr>
          <p:cNvPr id="20" name="Rechteck 22">
            <a:extLst>
              <a:ext uri="{FF2B5EF4-FFF2-40B4-BE49-F238E27FC236}">
                <a16:creationId xmlns:a16="http://schemas.microsoft.com/office/drawing/2014/main" id="{23D54B46-173D-6E64-39F4-13B5701C590B}"/>
              </a:ext>
            </a:extLst>
          </p:cNvPr>
          <p:cNvSpPr/>
          <p:nvPr/>
        </p:nvSpPr>
        <p:spPr>
          <a:xfrm>
            <a:off x="6860237" y="1380155"/>
            <a:ext cx="4320000" cy="648000"/>
          </a:xfrm>
          <a:prstGeom prst="roundRect">
            <a:avLst>
              <a:gd name="adj" fmla="val 50000"/>
            </a:avLst>
          </a:prstGeom>
          <a:solidFill>
            <a:srgbClr val="003673"/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Risikoverwirklichung (Response)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C52122-234E-C2E7-1847-03C381D42821}"/>
              </a:ext>
            </a:extLst>
          </p:cNvPr>
          <p:cNvSpPr/>
          <p:nvPr/>
        </p:nvSpPr>
        <p:spPr>
          <a:xfrm>
            <a:off x="573844" y="6396605"/>
            <a:ext cx="431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4/11</a:t>
            </a:r>
            <a:endParaRPr lang="de-AT" sz="1000" dirty="0"/>
          </a:p>
        </p:txBody>
      </p:sp>
      <p:sp>
        <p:nvSpPr>
          <p:cNvPr id="3" name="Donut 114">
            <a:extLst>
              <a:ext uri="{FF2B5EF4-FFF2-40B4-BE49-F238E27FC236}">
                <a16:creationId xmlns:a16="http://schemas.microsoft.com/office/drawing/2014/main" id="{531591CC-21E7-0034-9260-6A790AF2F9C9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7889250B-59D8-F394-E9B3-63C81A7634EE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14561354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9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Evaluate your inventive idea before filing a patent - Legal Advantage">
            <a:extLst>
              <a:ext uri="{FF2B5EF4-FFF2-40B4-BE49-F238E27FC236}">
                <a16:creationId xmlns:a16="http://schemas.microsoft.com/office/drawing/2014/main" id="{1B667789-3C94-E2AD-624A-B90CC9D83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5049" r="50683" b="15957"/>
          <a:stretch/>
        </p:blipFill>
        <p:spPr bwMode="auto">
          <a:xfrm>
            <a:off x="7510001" y="1"/>
            <a:ext cx="4682000" cy="6858000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CF1625-87CC-3351-F7D4-5FD7D5962727}"/>
              </a:ext>
            </a:extLst>
          </p:cNvPr>
          <p:cNvSpPr/>
          <p:nvPr/>
        </p:nvSpPr>
        <p:spPr>
          <a:xfrm>
            <a:off x="7510001" y="0"/>
            <a:ext cx="4681999" cy="686850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8B9F9F0-3401-D8D0-1A76-687ECD5C2230}"/>
              </a:ext>
            </a:extLst>
          </p:cNvPr>
          <p:cNvSpPr txBox="1">
            <a:spLocks/>
          </p:cNvSpPr>
          <p:nvPr/>
        </p:nvSpPr>
        <p:spPr>
          <a:xfrm>
            <a:off x="471666" y="260648"/>
            <a:ext cx="11075068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Gesellschaftsrecht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671886-1F99-56A9-4681-F6AED79F5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829" y="-10504"/>
            <a:ext cx="8159021" cy="6879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4B5F1D-B70A-D200-A128-9CA76C2DCDCD}"/>
              </a:ext>
            </a:extLst>
          </p:cNvPr>
          <p:cNvSpPr/>
          <p:nvPr/>
        </p:nvSpPr>
        <p:spPr>
          <a:xfrm>
            <a:off x="573844" y="6396605"/>
            <a:ext cx="431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5/11</a:t>
            </a:r>
            <a:endParaRPr lang="de-AT" sz="1000" dirty="0"/>
          </a:p>
        </p:txBody>
      </p:sp>
      <p:sp>
        <p:nvSpPr>
          <p:cNvPr id="11" name="Donut 114">
            <a:extLst>
              <a:ext uri="{FF2B5EF4-FFF2-40B4-BE49-F238E27FC236}">
                <a16:creationId xmlns:a16="http://schemas.microsoft.com/office/drawing/2014/main" id="{A418E327-6491-91C9-8175-51F7D8047A2A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4C87D864-2382-706E-6431-B8041A9C2E7B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12330037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4" name="Rechteck 20">
            <a:extLst>
              <a:ext uri="{FF2B5EF4-FFF2-40B4-BE49-F238E27FC236}">
                <a16:creationId xmlns:a16="http://schemas.microsoft.com/office/drawing/2014/main" id="{BAA029CD-90AE-5D72-CFB4-1881EF3BABAB}"/>
              </a:ext>
            </a:extLst>
          </p:cNvPr>
          <p:cNvSpPr/>
          <p:nvPr/>
        </p:nvSpPr>
        <p:spPr>
          <a:xfrm>
            <a:off x="471665" y="1209981"/>
            <a:ext cx="8942925" cy="4631404"/>
          </a:xfrm>
          <a:prstGeom prst="roundRect">
            <a:avLst>
              <a:gd name="adj" fmla="val 4913"/>
            </a:avLst>
          </a:prstGeom>
          <a:solidFill>
            <a:schemeClr val="bg1"/>
          </a:solidFill>
          <a:ln w="3810">
            <a:noFill/>
          </a:ln>
          <a:effectLst>
            <a:outerShdw blurRad="923797" sx="85000" sy="85000" algn="ctr" rotWithShape="0">
              <a:prstClr val="black">
                <a:alpha val="9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298DFF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Keine Pflicht zur gänzlichen Risikominimierung </a:t>
            </a:r>
            <a:r>
              <a:rPr lang="de-DE" sz="240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400" b="1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gibt nicht </a:t>
            </a:r>
            <a:r>
              <a:rPr lang="de-DE" sz="240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einzig „</a:t>
            </a:r>
            <a:r>
              <a:rPr lang="de-DE" sz="240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richtige“ Entscheidung/Maßnahme </a:t>
            </a:r>
            <a:r>
              <a:rPr lang="de-DE" sz="240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Bei Bestimmung der Cyber-Security Maßnahmen ist Orientierung an der Business </a:t>
            </a:r>
            <a:r>
              <a:rPr lang="de-DE" sz="2400" b="0" i="0" dirty="0" err="1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Judgement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Rule geboten 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unternehmerische Entscheidungen </a:t>
            </a:r>
            <a:r>
              <a:rPr lang="de-DE" sz="2400" b="1" i="0" dirty="0">
                <a:solidFill>
                  <a:srgbClr val="298DFF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auf Grundlage angemessener Informationen</a:t>
            </a:r>
            <a:r>
              <a:rPr lang="de-DE" sz="2400" b="1" dirty="0">
                <a:solidFill>
                  <a:srgbClr val="298DFF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</a:t>
            </a:r>
            <a:r>
              <a:rPr lang="de-DE" sz="2400" b="1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i="0" dirty="0">
                <a:solidFill>
                  <a:srgbClr val="298DFF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Unternehmensinteresse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als Richtschnur und </a:t>
            </a:r>
            <a:r>
              <a:rPr lang="de-DE" sz="2400" b="1" i="0" dirty="0">
                <a:solidFill>
                  <a:srgbClr val="298DFF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gutgläubig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de-DE" sz="240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 Voraussetzungen kumulativ erfüllt 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haftungsfrei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298DFF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Haftung für ex ante pflichtwidriges Verhalten 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400" b="0" i="0" dirty="0">
                <a:solidFill>
                  <a:schemeClr val="tx1"/>
                </a:solidFill>
                <a:effectLst>
                  <a:innerShdw>
                    <a:schemeClr val="tx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evident unrichtige Sachentscheidung oder geradezu unvertretbare Entscheidung </a:t>
            </a:r>
          </a:p>
        </p:txBody>
      </p:sp>
    </p:spTree>
    <p:extLst>
      <p:ext uri="{BB962C8B-B14F-4D97-AF65-F5344CB8AC3E}">
        <p14:creationId xmlns:p14="http://schemas.microsoft.com/office/powerpoint/2010/main" val="300922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1F641417-B13D-E90F-7A18-EA4283B5A960}"/>
              </a:ext>
            </a:extLst>
          </p:cNvPr>
          <p:cNvSpPr txBox="1">
            <a:spLocks/>
          </p:cNvSpPr>
          <p:nvPr/>
        </p:nvSpPr>
        <p:spPr>
          <a:xfrm>
            <a:off x="471666" y="260648"/>
            <a:ext cx="4227925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Zivilrecht</a:t>
            </a:r>
          </a:p>
        </p:txBody>
      </p:sp>
      <p:pic>
        <p:nvPicPr>
          <p:cNvPr id="9" name="Picture 2" descr="VR Experience | VR Experience Sittard - Escape Rooms &amp;amp; Virtual Reality">
            <a:extLst>
              <a:ext uri="{FF2B5EF4-FFF2-40B4-BE49-F238E27FC236}">
                <a16:creationId xmlns:a16="http://schemas.microsoft.com/office/drawing/2014/main" id="{96B45336-571C-3B44-B300-A2443FE9F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194" r="46762" b="1194"/>
          <a:stretch/>
        </p:blipFill>
        <p:spPr bwMode="auto">
          <a:xfrm>
            <a:off x="6500597" y="0"/>
            <a:ext cx="5691403" cy="6858000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41ACE4-4E17-77F8-F4B9-C8BD5880E033}"/>
              </a:ext>
            </a:extLst>
          </p:cNvPr>
          <p:cNvSpPr/>
          <p:nvPr/>
        </p:nvSpPr>
        <p:spPr>
          <a:xfrm>
            <a:off x="573844" y="6396605"/>
            <a:ext cx="431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6/11</a:t>
            </a:r>
            <a:endParaRPr lang="de-AT" sz="1000" dirty="0"/>
          </a:p>
        </p:txBody>
      </p:sp>
      <p:sp>
        <p:nvSpPr>
          <p:cNvPr id="3" name="Donut 114">
            <a:extLst>
              <a:ext uri="{FF2B5EF4-FFF2-40B4-BE49-F238E27FC236}">
                <a16:creationId xmlns:a16="http://schemas.microsoft.com/office/drawing/2014/main" id="{7204549A-1D66-B596-DDEA-97427A5EF0B1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C86FD46C-1900-C0F4-BD2F-719FC1F4EB7C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10372804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5" name="Rechteck 20">
            <a:extLst>
              <a:ext uri="{FF2B5EF4-FFF2-40B4-BE49-F238E27FC236}">
                <a16:creationId xmlns:a16="http://schemas.microsoft.com/office/drawing/2014/main" id="{E06E60EB-A725-ACFB-3F48-A5CD62C3A17D}"/>
              </a:ext>
            </a:extLst>
          </p:cNvPr>
          <p:cNvSpPr/>
          <p:nvPr/>
        </p:nvSpPr>
        <p:spPr>
          <a:xfrm>
            <a:off x="471665" y="1209981"/>
            <a:ext cx="7684363" cy="4696833"/>
          </a:xfrm>
          <a:prstGeom prst="roundRect">
            <a:avLst>
              <a:gd name="adj" fmla="val 5171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prstClr val="black">
                <a:alpha val="9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Schäden Dritter durch IT-Sicherheitsdefizite</a:t>
            </a:r>
          </a:p>
          <a:p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Haftung aG: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Vertraglicher Hauptleistungspflicht: </a:t>
            </a:r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IT-Sicherheit als Vertragsgegenstand (z.B.: bei Outsourcing-Verträgen) oder andere Leistungspflicht (z.B.: Lieferpflichten) wird verletzt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Nebenpflicht</a:t>
            </a:r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Schutz- &amp; Sorgfaltspflichten </a:t>
            </a:r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Rechtsgüter und Interessen des Partners (insbes. Daten) sind zu schützen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Materielle &amp; immaterielle Schäden </a:t>
            </a:r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(z.B.: Rufschädigung, Bloßstellung </a:t>
            </a:r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Ashley Madison)</a:t>
            </a:r>
            <a:endParaRPr lang="de-DE" sz="24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0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I-inventorship? The impact of the DABUS&amp;#39; patent applications">
            <a:extLst>
              <a:ext uri="{FF2B5EF4-FFF2-40B4-BE49-F238E27FC236}">
                <a16:creationId xmlns:a16="http://schemas.microsoft.com/office/drawing/2014/main" id="{05B929DD-65E2-77F3-2223-0E7576F01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r="41313" b="9274"/>
          <a:stretch/>
        </p:blipFill>
        <p:spPr bwMode="auto">
          <a:xfrm>
            <a:off x="7184571" y="0"/>
            <a:ext cx="5007429" cy="6874748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F0A10DC3-E16E-43FD-81AC-19D1C57CCC9D}"/>
              </a:ext>
            </a:extLst>
          </p:cNvPr>
          <p:cNvSpPr txBox="1">
            <a:spLocks/>
          </p:cNvSpPr>
          <p:nvPr/>
        </p:nvSpPr>
        <p:spPr>
          <a:xfrm>
            <a:off x="471666" y="260648"/>
            <a:ext cx="11075068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Arbeitsrecht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D6B7C9-11E6-FCFC-AE0C-5F36236ED4FE}"/>
              </a:ext>
            </a:extLst>
          </p:cNvPr>
          <p:cNvSpPr/>
          <p:nvPr/>
        </p:nvSpPr>
        <p:spPr>
          <a:xfrm>
            <a:off x="573844" y="6396605"/>
            <a:ext cx="431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7/11</a:t>
            </a:r>
            <a:endParaRPr lang="de-AT" sz="1000" dirty="0"/>
          </a:p>
        </p:txBody>
      </p:sp>
      <p:sp>
        <p:nvSpPr>
          <p:cNvPr id="4" name="Donut 114">
            <a:extLst>
              <a:ext uri="{FF2B5EF4-FFF2-40B4-BE49-F238E27FC236}">
                <a16:creationId xmlns:a16="http://schemas.microsoft.com/office/drawing/2014/main" id="{FA742B04-5678-68A8-324C-01B5FC544069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9C72F8DA-FA81-B53C-C4BC-0035D5772760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8616648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2" name="Rechteck 20">
            <a:extLst>
              <a:ext uri="{FF2B5EF4-FFF2-40B4-BE49-F238E27FC236}">
                <a16:creationId xmlns:a16="http://schemas.microsoft.com/office/drawing/2014/main" id="{103DACA3-BB07-5A96-AD71-2EAB10B56E39}"/>
              </a:ext>
            </a:extLst>
          </p:cNvPr>
          <p:cNvSpPr/>
          <p:nvPr/>
        </p:nvSpPr>
        <p:spPr>
          <a:xfrm>
            <a:off x="471666" y="1209981"/>
            <a:ext cx="7610790" cy="4833467"/>
          </a:xfrm>
          <a:prstGeom prst="roundRect">
            <a:avLst>
              <a:gd name="adj" fmla="val 4169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schemeClr val="tx1">
                <a:alpha val="9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5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Cyber-Security-RL</a:t>
            </a:r>
            <a:r>
              <a:rPr lang="de-DE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arbeitsvertraglich verbindlich machen </a:t>
            </a:r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(einzelvertraglich, BV oder Weisung)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5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Schulungen und Wirksamkeitskontrolle </a:t>
            </a:r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Phishing, </a:t>
            </a:r>
            <a:r>
              <a:rPr lang="de-DE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Social</a:t>
            </a:r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Engineering Methoden, Vorgehensweise bei Verdachtsfall/Vorfall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5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Sanktionen:</a:t>
            </a:r>
            <a:r>
              <a:rPr lang="de-DE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Abmahnung, Kündigung, Entlassung, Schadenersatz </a:t>
            </a:r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hängt von Hauptleistungspflicht des AN ab, gab es Schulungen?, Cyber-Security-RL?; Haftungsprivileg DHG</a:t>
            </a:r>
            <a:endParaRPr lang="de-DE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85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3A5D22A-26A7-FB05-78AB-B8AC5DCF6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r="31291"/>
          <a:stretch/>
        </p:blipFill>
        <p:spPr bwMode="auto">
          <a:xfrm>
            <a:off x="6413592" y="0"/>
            <a:ext cx="5778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4">
            <a:extLst>
              <a:ext uri="{FF2B5EF4-FFF2-40B4-BE49-F238E27FC236}">
                <a16:creationId xmlns:a16="http://schemas.microsoft.com/office/drawing/2014/main" id="{7C795842-138C-AE3B-295E-FAFAD81C5792}"/>
              </a:ext>
            </a:extLst>
          </p:cNvPr>
          <p:cNvSpPr txBox="1">
            <a:spLocks/>
          </p:cNvSpPr>
          <p:nvPr/>
        </p:nvSpPr>
        <p:spPr>
          <a:xfrm>
            <a:off x="471667" y="260648"/>
            <a:ext cx="3913722" cy="689061"/>
          </a:xfrm>
          <a:prstGeom prst="rect">
            <a:avLst/>
          </a:prstGeom>
        </p:spPr>
        <p:txBody>
          <a:bodyPr r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rgbClr val="004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Strafrecht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1EAF84-CE5C-17C1-E1B2-FF9C5BE9791A}"/>
              </a:ext>
            </a:extLst>
          </p:cNvPr>
          <p:cNvSpPr/>
          <p:nvPr/>
        </p:nvSpPr>
        <p:spPr>
          <a:xfrm>
            <a:off x="573844" y="6396605"/>
            <a:ext cx="431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MADE Evolve Sans" panose="02000503000000020004" pitchFamily="50" charset="0"/>
              </a:rPr>
              <a:t>8/11</a:t>
            </a:r>
            <a:endParaRPr lang="de-AT" sz="1000" dirty="0"/>
          </a:p>
        </p:txBody>
      </p:sp>
      <p:sp>
        <p:nvSpPr>
          <p:cNvPr id="8" name="Donut 114">
            <a:extLst>
              <a:ext uri="{FF2B5EF4-FFF2-40B4-BE49-F238E27FC236}">
                <a16:creationId xmlns:a16="http://schemas.microsoft.com/office/drawing/2014/main" id="{83DAE508-05DB-804D-9DA0-31988C97713E}"/>
              </a:ext>
            </a:extLst>
          </p:cNvPr>
          <p:cNvSpPr/>
          <p:nvPr/>
        </p:nvSpPr>
        <p:spPr>
          <a:xfrm>
            <a:off x="538714" y="6265613"/>
            <a:ext cx="508207" cy="508207"/>
          </a:xfrm>
          <a:prstGeom prst="donut">
            <a:avLst>
              <a:gd name="adj" fmla="val 18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6F9CEFF4-0F7E-78AB-51B2-A8395F3C0854}"/>
              </a:ext>
            </a:extLst>
          </p:cNvPr>
          <p:cNvSpPr/>
          <p:nvPr/>
        </p:nvSpPr>
        <p:spPr>
          <a:xfrm rot="16200000">
            <a:off x="535506" y="6265613"/>
            <a:ext cx="508207" cy="508207"/>
          </a:xfrm>
          <a:prstGeom prst="blockArc">
            <a:avLst>
              <a:gd name="adj1" fmla="val 6529275"/>
              <a:gd name="adj2" fmla="val 0"/>
              <a:gd name="adj3" fmla="val 18848"/>
            </a:avLst>
          </a:prstGeom>
          <a:solidFill>
            <a:srgbClr val="29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6" name="Rechteck 20">
            <a:extLst>
              <a:ext uri="{FF2B5EF4-FFF2-40B4-BE49-F238E27FC236}">
                <a16:creationId xmlns:a16="http://schemas.microsoft.com/office/drawing/2014/main" id="{688DCD99-D189-4379-1233-03352A8658C5}"/>
              </a:ext>
            </a:extLst>
          </p:cNvPr>
          <p:cNvSpPr/>
          <p:nvPr/>
        </p:nvSpPr>
        <p:spPr>
          <a:xfrm>
            <a:off x="471665" y="1209981"/>
            <a:ext cx="7925886" cy="4809443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 w="3810">
            <a:noFill/>
          </a:ln>
          <a:effectLst>
            <a:outerShdw blurRad="914400" sx="85000" sy="85000" algn="ctr" rotWithShape="0">
              <a:prstClr val="black">
                <a:alpha val="9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3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Strafbarkeit des Opfers bei Lösegeldzahlung </a:t>
            </a:r>
            <a:r>
              <a:rPr lang="de-DE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Beteiligung an einer kriminellen Vereinigung? OGH: jede wissentliche Förderung einer kriminellen Vereinigung begründet Mitgliedschaft </a:t>
            </a:r>
            <a:r>
              <a:rPr lang="de-DE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iSd</a:t>
            </a:r>
            <a:r>
              <a:rPr lang="de-DE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§ 278 Abs 3 StGB!  </a:t>
            </a:r>
            <a:r>
              <a:rPr lang="de-DE" sz="23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Rechtfertigung</a:t>
            </a:r>
            <a:r>
              <a:rPr lang="de-DE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de-DE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uU</a:t>
            </a:r>
            <a:r>
              <a:rPr lang="de-DE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entschuldigender Notstand  kommt darauf an, ob </a:t>
            </a:r>
            <a:r>
              <a:rPr lang="de-DE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Maßfigur</a:t>
            </a:r>
            <a:r>
              <a:rPr lang="de-DE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auch Lösegeld gezahlt hätte   z.B.: wenn selbständige Datenwiederherstellung mit enormen Zeitaufwand verbunden wäre (Krankenhaus)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3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Sanktionsliste?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300" b="1" dirty="0">
                <a:solidFill>
                  <a:srgbClr val="298D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von Lösegeldzahlung dringendst abzuraten; Behörden umgehend einbinden!</a:t>
            </a:r>
            <a:endParaRPr lang="de-DE" sz="2300" b="1" dirty="0">
              <a:solidFill>
                <a:srgbClr val="298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475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886</Words>
  <Application>Microsoft Macintosh PowerPoint</Application>
  <PresentationFormat>Widescreen</PresentationFormat>
  <Paragraphs>103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MADE Evolve Sans</vt:lpstr>
      <vt:lpstr>Open Sans</vt:lpstr>
      <vt:lpstr>Office</vt:lpstr>
      <vt:lpstr>IT-Sicherheitsrecht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KFV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IT-Sicherheit</dc:title>
  <dc:creator>Florentine Eichler</dc:creator>
  <cp:lastModifiedBy>Martin Valda</cp:lastModifiedBy>
  <cp:revision>41</cp:revision>
  <dcterms:created xsi:type="dcterms:W3CDTF">2023-02-15T06:56:23Z</dcterms:created>
  <dcterms:modified xsi:type="dcterms:W3CDTF">2023-03-25T19:39:22Z</dcterms:modified>
</cp:coreProperties>
</file>