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1" r:id="rId1"/>
  </p:sldMasterIdLst>
  <p:notesMasterIdLst>
    <p:notesMasterId r:id="rId24"/>
  </p:notesMasterIdLst>
  <p:handoutMasterIdLst>
    <p:handoutMasterId r:id="rId25"/>
  </p:handoutMasterIdLst>
  <p:sldIdLst>
    <p:sldId id="433" r:id="rId2"/>
    <p:sldId id="553" r:id="rId3"/>
    <p:sldId id="635" r:id="rId4"/>
    <p:sldId id="639" r:id="rId5"/>
    <p:sldId id="605" r:id="rId6"/>
    <p:sldId id="554" r:id="rId7"/>
    <p:sldId id="625" r:id="rId8"/>
    <p:sldId id="626" r:id="rId9"/>
    <p:sldId id="627" r:id="rId10"/>
    <p:sldId id="628" r:id="rId11"/>
    <p:sldId id="630" r:id="rId12"/>
    <p:sldId id="631" r:id="rId13"/>
    <p:sldId id="632" r:id="rId14"/>
    <p:sldId id="633" r:id="rId15"/>
    <p:sldId id="636" r:id="rId16"/>
    <p:sldId id="637" r:id="rId17"/>
    <p:sldId id="638" r:id="rId18"/>
    <p:sldId id="286" r:id="rId19"/>
    <p:sldId id="287" r:id="rId20"/>
    <p:sldId id="288" r:id="rId21"/>
    <p:sldId id="640" r:id="rId22"/>
    <p:sldId id="615" r:id="rId23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7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orient="horz" pos="4319">
          <p15:clr>
            <a:srgbClr val="A4A3A4"/>
          </p15:clr>
        </p15:guide>
        <p15:guide id="5" orient="horz" pos="1616">
          <p15:clr>
            <a:srgbClr val="A4A3A4"/>
          </p15:clr>
        </p15:guide>
        <p15:guide id="6" pos="2925">
          <p15:clr>
            <a:srgbClr val="A4A3A4"/>
          </p15:clr>
        </p15:guide>
        <p15:guide id="7" pos="5602">
          <p15:clr>
            <a:srgbClr val="A4A3A4"/>
          </p15:clr>
        </p15:guide>
        <p15:guide id="8" pos="158">
          <p15:clr>
            <a:srgbClr val="A4A3A4"/>
          </p15:clr>
        </p15:guide>
        <p15:guide id="9" pos="4921">
          <p15:clr>
            <a:srgbClr val="A4A3A4"/>
          </p15:clr>
        </p15:guide>
        <p15:guide id="10" pos="26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0099"/>
    <a:srgbClr val="F0E7E8"/>
    <a:srgbClr val="FFCC66"/>
    <a:srgbClr val="FACD90"/>
    <a:srgbClr val="BC0000"/>
    <a:srgbClr val="770000"/>
    <a:srgbClr val="FF5050"/>
    <a:srgbClr val="666633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86286" autoAdjust="0"/>
  </p:normalViewPr>
  <p:slideViewPr>
    <p:cSldViewPr snapToObjects="1">
      <p:cViewPr>
        <p:scale>
          <a:sx n="85" d="100"/>
          <a:sy n="85" d="100"/>
        </p:scale>
        <p:origin x="-2136" y="-306"/>
      </p:cViewPr>
      <p:guideLst>
        <p:guide orient="horz" pos="1207"/>
        <p:guide orient="horz" pos="3929"/>
        <p:guide orient="horz" pos="4020"/>
        <p:guide orient="horz" pos="4319"/>
        <p:guide orient="horz" pos="1616"/>
        <p:guide pos="2925"/>
        <p:guide pos="5602"/>
        <p:guide pos="158"/>
        <p:guide pos="4921"/>
        <p:guide pos="2699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116"/>
    </p:cViewPr>
  </p:sorterViewPr>
  <p:notesViewPr>
    <p:cSldViewPr snapToObjects="1">
      <p:cViewPr varScale="1">
        <p:scale>
          <a:sx n="63" d="100"/>
          <a:sy n="63" d="100"/>
        </p:scale>
        <p:origin x="-3178" y="-7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1EE9949-F61F-42F5-A53D-0C49B31B2432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79418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6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DCA63C7-8448-4373-974D-2FF11E4193D7}" type="datetimeFigureOut">
              <a:rPr lang="de-DE" smtClean="0"/>
              <a:pPr/>
              <a:t>02.04.2019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8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397E5BD-8401-4B06-90B1-3FF938923A24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8603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7E5BD-8401-4B06-90B1-3FF938923A24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6748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7E5BD-8401-4B06-90B1-3FF938923A24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515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7E5BD-8401-4B06-90B1-3FF938923A24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21340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steuerwolf.at/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Ellipse 9"/>
          <p:cNvSpPr/>
          <p:nvPr userDrawn="1"/>
        </p:nvSpPr>
        <p:spPr>
          <a:xfrm>
            <a:off x="150327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ASSFFASDAD</a:t>
            </a: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Formatvorlage des Untertitelmasters durch Klicken bearbeiten</a:t>
            </a:r>
            <a:endParaRPr kumimoji="0" lang="en-US" dirty="0"/>
          </a:p>
        </p:txBody>
      </p:sp>
      <p:pic>
        <p:nvPicPr>
          <p:cNvPr id="32" name="Grafik 31" descr="IMG_669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963959"/>
            <a:ext cx="9144000" cy="2463800"/>
          </a:xfrm>
          <a:prstGeom prst="rect">
            <a:avLst/>
          </a:prstGeom>
        </p:spPr>
      </p:pic>
      <p:pic>
        <p:nvPicPr>
          <p:cNvPr id="33" name="Grafik 32" descr="logo-erichwolf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04248" y="-296181"/>
            <a:ext cx="2232248" cy="1116124"/>
          </a:xfrm>
          <a:prstGeom prst="rect">
            <a:avLst/>
          </a:prstGeom>
        </p:spPr>
      </p:pic>
      <p:sp>
        <p:nvSpPr>
          <p:cNvPr id="34" name="Textfeld 33"/>
          <p:cNvSpPr txBox="1"/>
          <p:nvPr userDrawn="1"/>
        </p:nvSpPr>
        <p:spPr>
          <a:xfrm>
            <a:off x="6696744" y="446475"/>
            <a:ext cx="24837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  <p:sp>
        <p:nvSpPr>
          <p:cNvPr id="35" name="Textfeld 34"/>
          <p:cNvSpPr txBox="1"/>
          <p:nvPr userDrawn="1"/>
        </p:nvSpPr>
        <p:spPr>
          <a:xfrm>
            <a:off x="1115616" y="6498032"/>
            <a:ext cx="70567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Erich</a:t>
            </a:r>
            <a:r>
              <a:rPr lang="de-AT" sz="10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Wolf Wirtschaftsprüfungs Gesellschaft mbH  </a:t>
            </a:r>
            <a:r>
              <a:rPr lang="de-AT" sz="1000" baseline="0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</a:t>
            </a:r>
            <a:r>
              <a:rPr lang="de-AT" sz="10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000" baseline="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www.steuerwolf.at</a:t>
            </a:r>
            <a:r>
              <a:rPr lang="de-AT" sz="1000" baseline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000" baseline="0" dirty="0">
                <a:solidFill>
                  <a:schemeClr val="accent1">
                    <a:lumMod val="75000"/>
                  </a:schemeClr>
                </a:solidFill>
                <a:sym typeface="Wingdings"/>
              </a:rPr>
              <a:t>  </a:t>
            </a:r>
            <a:r>
              <a:rPr lang="de-AT" sz="1000" baseline="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Franzensbrückenstr. 26 A-1020 Wien</a:t>
            </a:r>
            <a:endParaRPr lang="de-AT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Ellipse 14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565104"/>
          </a:xfrm>
        </p:spPr>
        <p:txBody>
          <a:bodyPr/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pic>
        <p:nvPicPr>
          <p:cNvPr id="11" name="Grafik 10" descr="logo-erichwolf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23923" y="5973113"/>
            <a:ext cx="1824541" cy="912271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6876256" y="6582544"/>
            <a:ext cx="2567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395536" y="65825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81B16B-94D7-45F1-854E-7D9E7D650EDB}" type="slidenum">
              <a:rPr lang="de-AT" sz="900" smtClean="0"/>
              <a:pPr/>
              <a:t>‹Nr.›</a:t>
            </a:fld>
            <a:endParaRPr lang="de-AT" sz="900" dirty="0"/>
          </a:p>
        </p:txBody>
      </p:sp>
      <p:sp useBgFill="1">
        <p:nvSpPr>
          <p:cNvPr id="9" name="Ellipse 8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Ellipse 4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 useBgFill="1">
        <p:nvSpPr>
          <p:cNvPr id="6" name="Ellipse 5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600"/>
            </a:lvl4pPr>
            <a:lvl5pPr eaLnBrk="1" latinLnBrk="0" hangingPunct="1">
              <a:defRPr sz="1400"/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pic>
        <p:nvPicPr>
          <p:cNvPr id="12" name="Grafik 11" descr="logo-erichwolf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23923" y="5973113"/>
            <a:ext cx="1824541" cy="912271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395536" y="65825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81B16B-94D7-45F1-854E-7D9E7D650EDB}" type="slidenum">
              <a:rPr lang="de-AT" sz="900" smtClean="0"/>
              <a:pPr/>
              <a:t>‹Nr.›</a:t>
            </a:fld>
            <a:endParaRPr lang="de-AT" sz="900" dirty="0"/>
          </a:p>
        </p:txBody>
      </p:sp>
      <p:sp>
        <p:nvSpPr>
          <p:cNvPr id="15" name="Textfeld 14"/>
          <p:cNvSpPr txBox="1"/>
          <p:nvPr userDrawn="1"/>
        </p:nvSpPr>
        <p:spPr>
          <a:xfrm>
            <a:off x="6876256" y="6582544"/>
            <a:ext cx="2567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Ellipse 6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 useBgFill="1">
        <p:nvSpPr>
          <p:cNvPr id="8" name="Ellipse 7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</a:lstStyle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dirty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pic>
        <p:nvPicPr>
          <p:cNvPr id="9" name="Grafik 8" descr="logo-erichwolf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23923" y="5973113"/>
            <a:ext cx="1824541" cy="91227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395536" y="65825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81B16B-94D7-45F1-854E-7D9E7D650EDB}" type="slidenum">
              <a:rPr lang="de-AT" sz="900" smtClean="0"/>
              <a:pPr/>
              <a:t>‹Nr.›</a:t>
            </a:fld>
            <a:endParaRPr lang="de-AT" sz="900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6876256" y="6582544"/>
            <a:ext cx="2567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Ellipse 2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ASSFFASDAD</a:t>
            </a:r>
          </a:p>
        </p:txBody>
      </p:sp>
      <p:sp useBgFill="1">
        <p:nvSpPr>
          <p:cNvPr id="4" name="Ellipse 3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pic>
        <p:nvPicPr>
          <p:cNvPr id="5" name="Grafik 4" descr="logo-erichwolf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23923" y="5973113"/>
            <a:ext cx="1824541" cy="912271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395536" y="65825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81B16B-94D7-45F1-854E-7D9E7D650EDB}" type="slidenum">
              <a:rPr lang="de-AT" sz="900" smtClean="0"/>
              <a:pPr/>
              <a:t>‹Nr.›</a:t>
            </a:fld>
            <a:endParaRPr lang="de-AT" sz="900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876256" y="6582544"/>
            <a:ext cx="2567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Ellipse 1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 useBgFill="1">
        <p:nvSpPr>
          <p:cNvPr id="3" name="Ellipse 2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7772400" cy="1295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819400"/>
            <a:ext cx="3810000" cy="40386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72000" y="2819400"/>
            <a:ext cx="3810000" cy="19431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0" y="4914900"/>
            <a:ext cx="3810000" cy="19431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534400" y="6553200"/>
            <a:ext cx="609600" cy="228600"/>
          </a:xfrm>
        </p:spPr>
        <p:txBody>
          <a:bodyPr/>
          <a:lstStyle>
            <a:lvl1pPr>
              <a:defRPr/>
            </a:lvl1pPr>
          </a:lstStyle>
          <a:p>
            <a:fld id="{0302DDFA-7E23-4580-A3CD-083A7FFC1E06}" type="slidenum">
              <a:rPr lang="de-AT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6721987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Ellipse 8"/>
          <p:cNvSpPr/>
          <p:nvPr userDrawn="1"/>
        </p:nvSpPr>
        <p:spPr>
          <a:xfrm>
            <a:off x="395536" y="-387424"/>
            <a:ext cx="7677236" cy="6832376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ASSFFASDAD</a:t>
            </a:r>
          </a:p>
        </p:txBody>
      </p:sp>
      <p:sp useBgFill="1">
        <p:nvSpPr>
          <p:cNvPr id="10" name="Ellipse 9"/>
          <p:cNvSpPr/>
          <p:nvPr userDrawn="1"/>
        </p:nvSpPr>
        <p:spPr>
          <a:xfrm>
            <a:off x="7416316" y="476672"/>
            <a:ext cx="1512168" cy="1368152"/>
          </a:xfrm>
          <a:prstGeom prst="ellips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softEdge rad="127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Textmasterformate durch Klicken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pic>
        <p:nvPicPr>
          <p:cNvPr id="17" name="Grafik 16" descr="logo-erichwolf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6923923" y="5973113"/>
            <a:ext cx="1824541" cy="912271"/>
          </a:xfrm>
          <a:prstGeom prst="rect">
            <a:avLst/>
          </a:prstGeom>
        </p:spPr>
      </p:pic>
      <p:sp>
        <p:nvSpPr>
          <p:cNvPr id="18" name="Textfeld 17"/>
          <p:cNvSpPr txBox="1"/>
          <p:nvPr userDrawn="1"/>
        </p:nvSpPr>
        <p:spPr>
          <a:xfrm>
            <a:off x="6876256" y="6582544"/>
            <a:ext cx="25679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Beratung auf den Punkt gebracht</a:t>
            </a:r>
          </a:p>
        </p:txBody>
      </p:sp>
      <p:sp>
        <p:nvSpPr>
          <p:cNvPr id="19" name="Textfeld 18"/>
          <p:cNvSpPr txBox="1"/>
          <p:nvPr userDrawn="1"/>
        </p:nvSpPr>
        <p:spPr>
          <a:xfrm>
            <a:off x="395536" y="658254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781B16B-94D7-45F1-854E-7D9E7D650EDB}" type="slidenum">
              <a:rPr lang="de-AT" sz="900" smtClean="0"/>
              <a:pPr/>
              <a:t>‹Nr.›</a:t>
            </a:fld>
            <a:endParaRPr lang="de-AT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2123728" y="2780928"/>
            <a:ext cx="6172200" cy="1894362"/>
          </a:xfrm>
        </p:spPr>
        <p:txBody>
          <a:bodyPr>
            <a:normAutofit/>
          </a:bodyPr>
          <a:lstStyle/>
          <a:p>
            <a:r>
              <a:rPr lang="de-AT" dirty="0"/>
              <a:t>Umgründungen – Praktische Fallbeispiele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2286000" y="5157192"/>
            <a:ext cx="6172200" cy="1371600"/>
          </a:xfrm>
        </p:spPr>
        <p:txBody>
          <a:bodyPr/>
          <a:lstStyle/>
          <a:p>
            <a:r>
              <a:rPr lang="de-AT" dirty="0"/>
              <a:t>TAX Campus</a:t>
            </a:r>
          </a:p>
          <a:p>
            <a:r>
              <a:rPr lang="de-AT" dirty="0"/>
              <a:t>Stand: April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5682" y="140305"/>
            <a:ext cx="7715200" cy="1143000"/>
          </a:xfrm>
        </p:spPr>
        <p:txBody>
          <a:bodyPr/>
          <a:lstStyle/>
          <a:p>
            <a:r>
              <a:rPr lang="de-AT" b="1" dirty="0"/>
              <a:t>Steuerbares Confusio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30212" y="1556792"/>
            <a:ext cx="7211144" cy="4176464"/>
          </a:xfrm>
        </p:spPr>
        <p:txBody>
          <a:bodyPr/>
          <a:lstStyle/>
          <a:p>
            <a:pPr lvl="1"/>
            <a:r>
              <a:rPr lang="de-AT" sz="2200" dirty="0"/>
              <a:t>Beispiel: Forderung langfristig, abgezinst (abgewertet) bei übertragener Körperschaft trifft auf Verbindlichkeit der übernehmenden </a:t>
            </a:r>
            <a:r>
              <a:rPr lang="de-AT" sz="2200" dirty="0" smtClean="0"/>
              <a:t>Körperschaft</a:t>
            </a:r>
          </a:p>
          <a:p>
            <a:pPr marL="365760" lvl="1" indent="0">
              <a:buNone/>
            </a:pPr>
            <a:endParaRPr lang="de-AT" sz="2200" dirty="0"/>
          </a:p>
          <a:p>
            <a:pPr lvl="2"/>
            <a:r>
              <a:rPr lang="de-AT" sz="2200" dirty="0"/>
              <a:t> Steuerpflicht entsteht im folgenden Geschäftsjahr</a:t>
            </a:r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6219254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§  3 Abs 3 UmgrStG</a:t>
            </a:r>
          </a:p>
        </p:txBody>
      </p:sp>
    </p:spTree>
    <p:extLst>
      <p:ext uri="{BB962C8B-B14F-4D97-AF65-F5344CB8AC3E}">
        <p14:creationId xmlns:p14="http://schemas.microsoft.com/office/powerpoint/2010/main" val="33185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15200" cy="1143000"/>
          </a:xfrm>
        </p:spPr>
        <p:txBody>
          <a:bodyPr/>
          <a:lstStyle/>
          <a:p>
            <a:r>
              <a:rPr lang="de-AT" b="1" dirty="0"/>
              <a:t>Ausschüttungsfiktion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47564" y="1922265"/>
            <a:ext cx="7211144" cy="41764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sz="2200" dirty="0"/>
              <a:t>Bei Umwandlungen von Kapitalgesellschaft auf natürliche Person fällt eine Steuerebene weg – daher:</a:t>
            </a:r>
          </a:p>
          <a:p>
            <a:pPr lvl="1"/>
            <a:r>
              <a:rPr lang="de-AT" sz="2400" dirty="0"/>
              <a:t>	</a:t>
            </a:r>
            <a:r>
              <a:rPr lang="de-AT" sz="2200" dirty="0"/>
              <a:t>Ausschüttungsfiktion (Gewinnkapital: 	</a:t>
            </a:r>
            <a:r>
              <a:rPr lang="de-AT" sz="2200" b="1" dirty="0"/>
              <a:t>Umwandlungskapitel - Einlagenstand</a:t>
            </a:r>
            <a:r>
              <a:rPr lang="de-AT" sz="2200" dirty="0"/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61303" y="6357754"/>
            <a:ext cx="597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§ 9 Abs 6 UmgrStG</a:t>
            </a:r>
          </a:p>
        </p:txBody>
      </p:sp>
    </p:spTree>
    <p:extLst>
      <p:ext uri="{BB962C8B-B14F-4D97-AF65-F5344CB8AC3E}">
        <p14:creationId xmlns:p14="http://schemas.microsoft.com/office/powerpoint/2010/main" val="6487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100" y="182171"/>
            <a:ext cx="7715200" cy="1143000"/>
          </a:xfrm>
        </p:spPr>
        <p:txBody>
          <a:bodyPr/>
          <a:lstStyle/>
          <a:p>
            <a:r>
              <a:rPr lang="de-AT" b="1" dirty="0"/>
              <a:t>Besteuerungsgrundsätze – Umwandlung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53083" y="1765017"/>
            <a:ext cx="7211144" cy="41764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AT" dirty="0"/>
              <a:t>Wechsel der </a:t>
            </a:r>
            <a:r>
              <a:rPr lang="de-AT" b="1" dirty="0"/>
              <a:t>Gewinnermittlungsart</a:t>
            </a:r>
            <a:r>
              <a:rPr lang="de-AT" dirty="0"/>
              <a:t> (Bilanzierung auf Einnahmen-Ausgaben-Rechnung und umgekehrt)</a:t>
            </a:r>
          </a:p>
          <a:p>
            <a:r>
              <a:rPr lang="de-AT" dirty="0"/>
              <a:t>Ausscheiden von Wirtschaftsgütern</a:t>
            </a:r>
          </a:p>
          <a:p>
            <a:pPr lvl="1">
              <a:spcAft>
                <a:spcPts val="600"/>
              </a:spcAft>
            </a:pPr>
            <a:r>
              <a:rPr lang="de-AT" b="1" dirty="0"/>
              <a:t>gewillkürtes Betriebsvermögen</a:t>
            </a:r>
            <a:r>
              <a:rPr lang="de-AT" dirty="0"/>
              <a:t>, Entnahme von Grundstücken</a:t>
            </a:r>
          </a:p>
          <a:p>
            <a:r>
              <a:rPr lang="de-AT" dirty="0"/>
              <a:t>Rechtsbeziehungen (Geschäftsführerbezüge, Abfertigungen, Pensionen </a:t>
            </a:r>
          </a:p>
          <a:p>
            <a:pPr lvl="1"/>
            <a:r>
              <a:rPr lang="de-AT" b="1" dirty="0"/>
              <a:t>Trennungsprinzip</a:t>
            </a:r>
            <a:r>
              <a:rPr lang="de-AT" dirty="0"/>
              <a:t> (GmbH, AG) vs. </a:t>
            </a:r>
            <a:r>
              <a:rPr lang="de-AT" b="1" dirty="0"/>
              <a:t>Durchgriffsprinzip</a:t>
            </a:r>
            <a:r>
              <a:rPr lang="de-AT" dirty="0"/>
              <a:t> Personengesellschaft</a:t>
            </a:r>
          </a:p>
          <a:p>
            <a:pPr lvl="1"/>
            <a:r>
              <a:rPr lang="de-AT" b="1" dirty="0"/>
              <a:t>Mindest-KöSt </a:t>
            </a:r>
            <a:r>
              <a:rPr lang="de-AT" dirty="0"/>
              <a:t>und</a:t>
            </a:r>
          </a:p>
          <a:p>
            <a:pPr lvl="1"/>
            <a:r>
              <a:rPr lang="de-AT" b="1" dirty="0"/>
              <a:t>Verlustvorträge</a:t>
            </a:r>
            <a:r>
              <a:rPr lang="de-AT" dirty="0"/>
              <a:t> auf natürliche Personen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53083" y="6381328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§ 9 Abs 3 UmgrStG, § 9 Abs 5 UmgrStG, § 9 Abs 8 UmgrStG, § 10 UmgrStG</a:t>
            </a:r>
          </a:p>
        </p:txBody>
      </p:sp>
    </p:spTree>
    <p:extLst>
      <p:ext uri="{BB962C8B-B14F-4D97-AF65-F5344CB8AC3E}">
        <p14:creationId xmlns:p14="http://schemas.microsoft.com/office/powerpoint/2010/main" val="42563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15200" cy="1143000"/>
          </a:xfrm>
        </p:spPr>
        <p:txBody>
          <a:bodyPr/>
          <a:lstStyle/>
          <a:p>
            <a:r>
              <a:rPr lang="de-AT" b="1" dirty="0"/>
              <a:t>Ausgleichszahlungen auf Gesellschafterebene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47564" y="1845404"/>
            <a:ext cx="7211144" cy="417646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AT" dirty="0"/>
              <a:t>Grundsatz: steuerpflichtig bei Empfänger (zB Spaltung</a:t>
            </a:r>
            <a:r>
              <a:rPr lang="de-AT" dirty="0" smtClean="0"/>
              <a:t>)</a:t>
            </a:r>
            <a:endParaRPr lang="de-AT" dirty="0"/>
          </a:p>
          <a:p>
            <a:pPr>
              <a:spcAft>
                <a:spcPts val="1200"/>
              </a:spcAft>
            </a:pPr>
            <a:r>
              <a:rPr lang="de-AT" dirty="0"/>
              <a:t>In der Regel: steuerliche Anschaffungskosten beim zahlenden Gesellschafter</a:t>
            </a:r>
          </a:p>
          <a:p>
            <a:r>
              <a:rPr lang="de-AT" dirty="0"/>
              <a:t>Achtung </a:t>
            </a:r>
            <a:r>
              <a:rPr lang="de-AT" b="1" dirty="0"/>
              <a:t>Äquivalenzverletzungen</a:t>
            </a:r>
            <a:r>
              <a:rPr lang="de-AT" dirty="0"/>
              <a:t> steuerlich </a:t>
            </a:r>
            <a:r>
              <a:rPr lang="de-AT" b="1" dirty="0"/>
              <a:t>unbeachtlich</a:t>
            </a:r>
            <a:r>
              <a:rPr lang="de-AT" dirty="0"/>
              <a:t> </a:t>
            </a:r>
          </a:p>
          <a:p>
            <a:pPr lvl="1">
              <a:lnSpc>
                <a:spcPct val="150000"/>
              </a:lnSpc>
            </a:pPr>
            <a:r>
              <a:rPr lang="de-AT" dirty="0"/>
              <a:t>(Schenkungsmeldung erforderlich)</a:t>
            </a:r>
          </a:p>
          <a:p>
            <a:pPr marL="0" indent="0">
              <a:buNone/>
            </a:pPr>
            <a:endParaRPr lang="de-AT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224933" y="5806425"/>
            <a:ext cx="86941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1100" dirty="0"/>
              <a:t>Quellen: § 5 UmgrStG (Verschmelzung), § 29 Abs 2 UmgrStG(Realteilung), § 38 a (Steuerspaltung), § 37 Abs 4 UmgrStG (Steuerspaltung), § 6 Abs 2 UmgrStG, § 121 a BAO (Schenkungsmeldungen)</a:t>
            </a:r>
          </a:p>
        </p:txBody>
      </p:sp>
    </p:spTree>
    <p:extLst>
      <p:ext uri="{BB962C8B-B14F-4D97-AF65-F5344CB8AC3E}">
        <p14:creationId xmlns:p14="http://schemas.microsoft.com/office/powerpoint/2010/main" val="14563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-747464"/>
            <a:ext cx="7715200" cy="1619672"/>
          </a:xfrm>
        </p:spPr>
        <p:txBody>
          <a:bodyPr/>
          <a:lstStyle/>
          <a:p>
            <a:r>
              <a:rPr lang="de-AT" b="1" dirty="0"/>
              <a:t>Erforderliche Bilanzen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211144" cy="4176464"/>
          </a:xfrm>
        </p:spPr>
        <p:txBody>
          <a:bodyPr>
            <a:normAutofit/>
          </a:bodyPr>
          <a:lstStyle/>
          <a:p>
            <a:pPr algn="just"/>
            <a:r>
              <a:rPr lang="de-AT" sz="1200" b="1" dirty="0"/>
              <a:t>Verschmelzung:</a:t>
            </a:r>
          </a:p>
          <a:p>
            <a:pPr lvl="1" algn="just"/>
            <a:r>
              <a:rPr lang="de-AT" sz="1200" dirty="0"/>
              <a:t>Verschmelzungsbilanz (StR), Schlussbilanz (UR) und Eröffnungsbilanzen (StR und UR)</a:t>
            </a:r>
          </a:p>
          <a:p>
            <a:pPr algn="just"/>
            <a:r>
              <a:rPr lang="de-AT" sz="1200" b="1" dirty="0"/>
              <a:t>Umwandlungen:</a:t>
            </a:r>
          </a:p>
          <a:p>
            <a:pPr lvl="1" algn="just"/>
            <a:r>
              <a:rPr lang="de-AT" sz="1200" dirty="0"/>
              <a:t>Umwandlungsbilanz (StR), Schlussbilanz (UR) – Wechsel der Gewinnermittlung auf E/A-Rechnung prüfen!</a:t>
            </a:r>
          </a:p>
          <a:p>
            <a:pPr algn="just"/>
            <a:r>
              <a:rPr lang="de-AT" sz="1200" b="1" dirty="0"/>
              <a:t>Einbringung</a:t>
            </a:r>
          </a:p>
          <a:p>
            <a:pPr lvl="1" algn="just"/>
            <a:r>
              <a:rPr lang="de-AT" sz="1200" dirty="0"/>
              <a:t>Stichtagsbilanz und Einbringungsbilanz (StR), Schlussbilanz (UR), Eröffnungsbilanz (UR/StR) bei neu entstehenden Rechtsträger</a:t>
            </a:r>
          </a:p>
          <a:p>
            <a:pPr algn="just"/>
            <a:r>
              <a:rPr lang="de-AT" sz="1200" b="1" dirty="0"/>
              <a:t>Zusammenschluss</a:t>
            </a:r>
          </a:p>
          <a:p>
            <a:pPr lvl="1" algn="just"/>
            <a:r>
              <a:rPr lang="de-AT" sz="1200" dirty="0"/>
              <a:t>Stichtagsbilanzen und Zusammenschlussbilanzen (StR), Schlussbilanzen und Eröffnungsbilanzen  (UR – sofern Bilanzierer)</a:t>
            </a:r>
          </a:p>
          <a:p>
            <a:pPr algn="just"/>
            <a:r>
              <a:rPr lang="de-AT" sz="1200" b="1" dirty="0"/>
              <a:t>Realteilung </a:t>
            </a:r>
          </a:p>
          <a:p>
            <a:pPr lvl="1" algn="just"/>
            <a:r>
              <a:rPr lang="de-AT" sz="1200" dirty="0"/>
              <a:t>Stichtagsbilanzen und Realteilungsbilanzen (StR), Schlussbilanzen und Eröffnungsbilanzen (UR – sofern Bilanzierer als nachfolgende Gesellschafter, Wechsel der Gewinnermittlung prüfen</a:t>
            </a:r>
          </a:p>
          <a:p>
            <a:pPr algn="just"/>
            <a:r>
              <a:rPr lang="de-AT" sz="1200" b="1" dirty="0"/>
              <a:t>Spaltungen</a:t>
            </a:r>
          </a:p>
          <a:p>
            <a:pPr lvl="1" algn="just"/>
            <a:r>
              <a:rPr lang="de-AT" sz="1200" dirty="0"/>
              <a:t>Schlussbilanz, Restbilanz, Übertragungsbilanz (StR), Schlussbilanz, Spaltungsbilanz, Eröffnungsbilanz (UR)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9552" y="5724466"/>
            <a:ext cx="8563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/>
              <a:t>Quellen: § 2 Abs 5 UmgrStG, § 8 Abs 5 UmgrStG, § 12 Abs 2 UmgrStG, § 15 UmgrStG, § 33 Abs 6 UmgrStG, § 220 Abs 3 AktG bzw. Verweis auf AktG</a:t>
            </a:r>
          </a:p>
        </p:txBody>
      </p:sp>
    </p:spTree>
    <p:extLst>
      <p:ext uri="{BB962C8B-B14F-4D97-AF65-F5344CB8AC3E}">
        <p14:creationId xmlns:p14="http://schemas.microsoft.com/office/powerpoint/2010/main" val="12797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576" y="116632"/>
            <a:ext cx="7715200" cy="1143000"/>
          </a:xfrm>
        </p:spPr>
        <p:txBody>
          <a:bodyPr/>
          <a:lstStyle/>
          <a:p>
            <a:r>
              <a:rPr lang="de-AT" b="1" dirty="0"/>
              <a:t>Achtung Bei Verlustabzügen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47564" y="1772816"/>
            <a:ext cx="7956884" cy="4176464"/>
          </a:xfrm>
        </p:spPr>
        <p:txBody>
          <a:bodyPr>
            <a:normAutofit/>
          </a:bodyPr>
          <a:lstStyle/>
          <a:p>
            <a:r>
              <a:rPr lang="de-AT" dirty="0"/>
              <a:t>Grundsatz: </a:t>
            </a:r>
            <a:r>
              <a:rPr lang="de-AT" b="1" dirty="0"/>
              <a:t>objektbezogener</a:t>
            </a:r>
            <a:r>
              <a:rPr lang="de-AT" dirty="0"/>
              <a:t> Verlustabzug</a:t>
            </a:r>
          </a:p>
          <a:p>
            <a:pPr>
              <a:lnSpc>
                <a:spcPct val="150000"/>
              </a:lnSpc>
            </a:pPr>
            <a:r>
              <a:rPr lang="de-AT" dirty="0"/>
              <a:t>Ausnahmen: </a:t>
            </a:r>
            <a:r>
              <a:rPr lang="de-AT" b="1" dirty="0" smtClean="0"/>
              <a:t>Verlustbremsen </a:t>
            </a:r>
            <a:endParaRPr lang="de-AT" b="1" dirty="0"/>
          </a:p>
          <a:p>
            <a:pPr lvl="1">
              <a:lnSpc>
                <a:spcPct val="110000"/>
              </a:lnSpc>
            </a:pPr>
            <a:r>
              <a:rPr lang="de-AT" sz="2000" b="1" dirty="0"/>
              <a:t>verlusterzeugendes Vermögen </a:t>
            </a:r>
            <a:r>
              <a:rPr lang="de-AT" sz="2000" dirty="0"/>
              <a:t>nicht mehr vorhanden oder </a:t>
            </a:r>
            <a:r>
              <a:rPr lang="de-AT" sz="2000" b="1" dirty="0"/>
              <a:t>nicht vergleichbar</a:t>
            </a:r>
          </a:p>
          <a:p>
            <a:pPr lvl="1">
              <a:lnSpc>
                <a:spcPct val="150000"/>
              </a:lnSpc>
            </a:pPr>
            <a:r>
              <a:rPr lang="de-AT" sz="2000" dirty="0"/>
              <a:t>Achtung bei </a:t>
            </a:r>
            <a:r>
              <a:rPr lang="de-AT" sz="2000" b="1" dirty="0"/>
              <a:t>Anteilsübertragungen </a:t>
            </a:r>
            <a:r>
              <a:rPr lang="de-AT" sz="2000" dirty="0"/>
              <a:t>vor der Umwandlung</a:t>
            </a:r>
          </a:p>
          <a:p>
            <a:pPr lvl="1"/>
            <a:r>
              <a:rPr lang="de-AT" sz="2000" dirty="0"/>
              <a:t>Grundsätzlich „</a:t>
            </a:r>
            <a:r>
              <a:rPr lang="de-AT" sz="2000" b="1" dirty="0"/>
              <a:t>Anti-Mantelkaufbestimmungen“</a:t>
            </a:r>
            <a:r>
              <a:rPr lang="de-AT" sz="2000" dirty="0"/>
              <a:t> zu beachten</a:t>
            </a:r>
          </a:p>
          <a:p>
            <a:pPr lvl="1"/>
            <a:r>
              <a:rPr lang="de-AT" sz="2000" dirty="0"/>
              <a:t>auch eigene Verluste der </a:t>
            </a:r>
            <a:r>
              <a:rPr lang="de-AT" sz="2000" b="1" dirty="0"/>
              <a:t>übernehmenden Rechtsträger </a:t>
            </a:r>
            <a:r>
              <a:rPr lang="de-AT" sz="2000" dirty="0"/>
              <a:t>können verloren gehen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67544" y="6381328"/>
            <a:ext cx="7056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§ 4 Abs 1 UmgrStG, § 10 UmgrStG, § 8 Abs 4 Z 2 KStG.</a:t>
            </a:r>
          </a:p>
        </p:txBody>
      </p:sp>
    </p:spTree>
    <p:extLst>
      <p:ext uri="{BB962C8B-B14F-4D97-AF65-F5344CB8AC3E}">
        <p14:creationId xmlns:p14="http://schemas.microsoft.com/office/powerpoint/2010/main" val="1688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15200" cy="1143000"/>
          </a:xfrm>
        </p:spPr>
        <p:txBody>
          <a:bodyPr/>
          <a:lstStyle/>
          <a:p>
            <a:r>
              <a:rPr lang="de-AT" b="1" dirty="0"/>
              <a:t>Steuerfalle Down-Stream-Merger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47564" y="1772816"/>
            <a:ext cx="7668852" cy="417646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AT" dirty="0"/>
              <a:t>Buchwertverlust ist </a:t>
            </a:r>
            <a:r>
              <a:rPr lang="de-AT" b="1" dirty="0"/>
              <a:t>steuerneutral</a:t>
            </a:r>
          </a:p>
          <a:p>
            <a:pPr>
              <a:spcAft>
                <a:spcPts val="1200"/>
              </a:spcAft>
            </a:pPr>
            <a:r>
              <a:rPr lang="de-AT" dirty="0"/>
              <a:t>Gesellschaftsrechtliche Schranken wegen </a:t>
            </a:r>
            <a:r>
              <a:rPr lang="de-AT" b="1" dirty="0"/>
              <a:t>verbotener Einlagenrückgewähr</a:t>
            </a:r>
            <a:r>
              <a:rPr lang="de-AT" dirty="0"/>
              <a:t> (übertragene Mutter muss ohne Beteiligung positives Vermögen aufweisen)</a:t>
            </a:r>
          </a:p>
          <a:p>
            <a:r>
              <a:rPr lang="de-AT" dirty="0"/>
              <a:t>Achtung </a:t>
            </a:r>
            <a:r>
              <a:rPr lang="de-AT" b="1" dirty="0"/>
              <a:t>Grunderwerbsteuer</a:t>
            </a:r>
            <a:r>
              <a:rPr lang="de-AT" dirty="0"/>
              <a:t> (direkte </a:t>
            </a:r>
            <a:r>
              <a:rPr lang="de-AT" dirty="0" smtClean="0"/>
              <a:t>Grundstücks-übertragungen </a:t>
            </a:r>
            <a:r>
              <a:rPr lang="de-AT" dirty="0"/>
              <a:t>und </a:t>
            </a:r>
            <a:r>
              <a:rPr lang="de-AT" dirty="0" smtClean="0"/>
              <a:t>Anteilsvereinigung/ Anteils-übertragung</a:t>
            </a:r>
            <a:r>
              <a:rPr lang="de-A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613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15200" cy="1143000"/>
          </a:xfrm>
        </p:spPr>
        <p:txBody>
          <a:bodyPr/>
          <a:lstStyle/>
          <a:p>
            <a:r>
              <a:rPr lang="de-AT" b="1" dirty="0"/>
              <a:t>Steuerliche Gestaltungsoptionen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17888" y="1844824"/>
            <a:ext cx="7211144" cy="41044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sz="1600" dirty="0"/>
              <a:t>Umwandlung: Vernichtung von negativen </a:t>
            </a:r>
            <a:r>
              <a:rPr lang="de-AT" sz="1600" b="1" dirty="0"/>
              <a:t>steuerlichen Anschaffungskosten</a:t>
            </a:r>
          </a:p>
          <a:p>
            <a:pPr>
              <a:spcAft>
                <a:spcPts val="600"/>
              </a:spcAft>
            </a:pPr>
            <a:r>
              <a:rPr lang="de-AT" sz="1600" dirty="0"/>
              <a:t>Was tun bei hohen Bilanzgewinnen der GmbH? – </a:t>
            </a:r>
            <a:r>
              <a:rPr lang="de-AT" sz="1600" b="1" dirty="0"/>
              <a:t>Nennkapitalerhöhung aus Gesellschaftsmitteln</a:t>
            </a:r>
            <a:r>
              <a:rPr lang="de-AT" sz="1600" dirty="0"/>
              <a:t>, Umwandlung in die Personengesellschaft</a:t>
            </a:r>
          </a:p>
          <a:p>
            <a:pPr>
              <a:spcAft>
                <a:spcPts val="600"/>
              </a:spcAft>
            </a:pPr>
            <a:r>
              <a:rPr lang="de-AT" sz="1600" dirty="0"/>
              <a:t>Einbringung von Liegenschaften mit Aufwertungsoption bei </a:t>
            </a:r>
            <a:r>
              <a:rPr lang="de-AT" sz="1600" b="1" dirty="0"/>
              <a:t>Alt-Grundvermögen </a:t>
            </a:r>
            <a:r>
              <a:rPr lang="de-AT" sz="1600" dirty="0"/>
              <a:t>(insbesondere bei Verkauf der Anteile danach)</a:t>
            </a:r>
          </a:p>
          <a:p>
            <a:pPr>
              <a:spcAft>
                <a:spcPts val="600"/>
              </a:spcAft>
            </a:pPr>
            <a:r>
              <a:rPr lang="de-AT" sz="1600" dirty="0"/>
              <a:t>Trennung von Grund und Boden und Gebäude mittels </a:t>
            </a:r>
            <a:r>
              <a:rPr lang="de-AT" sz="1600" b="1" dirty="0"/>
              <a:t>Baurechtsverträgen</a:t>
            </a:r>
            <a:r>
              <a:rPr lang="de-AT" sz="1600" dirty="0"/>
              <a:t> bei Einbringungen</a:t>
            </a:r>
          </a:p>
          <a:p>
            <a:pPr>
              <a:spcAft>
                <a:spcPts val="600"/>
              </a:spcAft>
            </a:pPr>
            <a:r>
              <a:rPr lang="de-AT" sz="1600" dirty="0"/>
              <a:t>Zusammenschluss: </a:t>
            </a:r>
            <a:r>
              <a:rPr lang="de-AT" sz="1600" b="1" dirty="0"/>
              <a:t>Vorbehaltszusammenschluss</a:t>
            </a:r>
            <a:r>
              <a:rPr lang="de-AT" sz="1600" dirty="0"/>
              <a:t> verhindert die Sofortbesteuerung</a:t>
            </a:r>
          </a:p>
          <a:p>
            <a:r>
              <a:rPr lang="de-AT" sz="1600" b="1" dirty="0"/>
              <a:t>Spaltung</a:t>
            </a:r>
            <a:r>
              <a:rPr lang="de-AT" sz="1600" dirty="0"/>
              <a:t> statt steuerpflichtiger Verkauf</a:t>
            </a:r>
          </a:p>
        </p:txBody>
      </p:sp>
    </p:spTree>
    <p:extLst>
      <p:ext uri="{BB962C8B-B14F-4D97-AF65-F5344CB8AC3E}">
        <p14:creationId xmlns:p14="http://schemas.microsoft.com/office/powerpoint/2010/main" val="32377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278AF-0AD6-4274-BD1F-7AE88BE832DA}" type="slidenum">
              <a:rPr lang="de-AT"/>
              <a:pPr/>
              <a:t>18</a:t>
            </a:fld>
            <a:endParaRPr lang="de-AT" dirty="0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544513"/>
            <a:ext cx="7772400" cy="1420813"/>
          </a:xfrm>
        </p:spPr>
        <p:txBody>
          <a:bodyPr/>
          <a:lstStyle/>
          <a:p>
            <a:r>
              <a:rPr lang="de-DE" dirty="0"/>
              <a:t>Schritt 1: </a:t>
            </a:r>
          </a:p>
        </p:txBody>
      </p:sp>
      <p:pic>
        <p:nvPicPr>
          <p:cNvPr id="275459" name="Picture 3" descr="Bild vom Ha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2849" y="3090068"/>
            <a:ext cx="1349375" cy="1547813"/>
          </a:xfrm>
          <a:ln/>
        </p:spPr>
      </p:pic>
      <p:pic>
        <p:nvPicPr>
          <p:cNvPr id="275460" name="Picture 4" descr="strichmaennche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2201" y="199231"/>
            <a:ext cx="950912" cy="989012"/>
          </a:xfrm>
          <a:ln/>
        </p:spPr>
      </p:pic>
      <p:sp>
        <p:nvSpPr>
          <p:cNvPr id="275461" name="AutoShape 5"/>
          <p:cNvSpPr>
            <a:spLocks noChangeArrowheads="1"/>
          </p:cNvSpPr>
          <p:nvPr/>
        </p:nvSpPr>
        <p:spPr bwMode="auto">
          <a:xfrm>
            <a:off x="5938838" y="2466975"/>
            <a:ext cx="2127250" cy="2025650"/>
          </a:xfrm>
          <a:prstGeom prst="irregularSeal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777" tIns="50777" rIns="50777" bIns="50777" anchor="ctr"/>
          <a:lstStyle/>
          <a:p>
            <a:endParaRPr lang="de-AT" dirty="0"/>
          </a:p>
        </p:txBody>
      </p:sp>
      <p:sp>
        <p:nvSpPr>
          <p:cNvPr id="275462" name="AutoShape 6"/>
          <p:cNvSpPr>
            <a:spLocks noChangeArrowheads="1"/>
          </p:cNvSpPr>
          <p:nvPr/>
        </p:nvSpPr>
        <p:spPr bwMode="auto">
          <a:xfrm>
            <a:off x="4955526" y="3073400"/>
            <a:ext cx="2987675" cy="2076450"/>
          </a:xfrm>
          <a:prstGeom prst="irregularSeal2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Verdana" pitchFamily="34" charset="0"/>
              </a:rPr>
              <a:t>NewCo GmbH</a:t>
            </a:r>
          </a:p>
        </p:txBody>
      </p:sp>
      <p:sp>
        <p:nvSpPr>
          <p:cNvPr id="275463" name="AutoShape 7"/>
          <p:cNvSpPr>
            <a:spLocks noChangeArrowheads="1"/>
          </p:cNvSpPr>
          <p:nvPr/>
        </p:nvSpPr>
        <p:spPr bwMode="auto">
          <a:xfrm>
            <a:off x="1331913" y="4492625"/>
            <a:ext cx="1316037" cy="6572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777" tIns="50777" rIns="50777" bIns="50777" anchor="ctr"/>
          <a:lstStyle/>
          <a:p>
            <a:endParaRPr lang="de-AT" dirty="0"/>
          </a:p>
        </p:txBody>
      </p:sp>
      <p:sp>
        <p:nvSpPr>
          <p:cNvPr id="275464" name="AutoShape 8"/>
          <p:cNvSpPr>
            <a:spLocks noChangeArrowheads="1"/>
          </p:cNvSpPr>
          <p:nvPr/>
        </p:nvSpPr>
        <p:spPr bwMode="auto">
          <a:xfrm>
            <a:off x="1381125" y="2568575"/>
            <a:ext cx="1114425" cy="404813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endParaRPr lang="de-DE" sz="1700" dirty="0">
              <a:latin typeface="Verdana" pitchFamily="34" charset="0"/>
              <a:sym typeface="Verdana" pitchFamily="34" charset="0"/>
            </a:endParaRPr>
          </a:p>
        </p:txBody>
      </p:sp>
      <p:cxnSp>
        <p:nvCxnSpPr>
          <p:cNvPr id="275465" name="AutoShape 9"/>
          <p:cNvCxnSpPr>
            <a:cxnSpLocks noChangeShapeType="1"/>
          </p:cNvCxnSpPr>
          <p:nvPr/>
        </p:nvCxnSpPr>
        <p:spPr bwMode="auto">
          <a:xfrm>
            <a:off x="1837536" y="3169443"/>
            <a:ext cx="3457575" cy="21590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5467" name="AutoShape 11"/>
          <p:cNvCxnSpPr>
            <a:cxnSpLocks noChangeShapeType="1"/>
          </p:cNvCxnSpPr>
          <p:nvPr/>
        </p:nvCxnSpPr>
        <p:spPr bwMode="auto">
          <a:xfrm>
            <a:off x="3660775" y="985233"/>
            <a:ext cx="1368425" cy="1728788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5469" name="AutoShape 13"/>
          <p:cNvSpPr>
            <a:spLocks noChangeArrowheads="1"/>
          </p:cNvSpPr>
          <p:nvPr/>
        </p:nvSpPr>
        <p:spPr bwMode="auto">
          <a:xfrm>
            <a:off x="1469557" y="1008062"/>
            <a:ext cx="1112838" cy="404812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Gesellschafter</a:t>
            </a:r>
          </a:p>
        </p:txBody>
      </p:sp>
      <p:sp>
        <p:nvSpPr>
          <p:cNvPr id="275470" name="AutoShape 14"/>
          <p:cNvSpPr>
            <a:spLocks noChangeArrowheads="1"/>
          </p:cNvSpPr>
          <p:nvPr/>
        </p:nvSpPr>
        <p:spPr bwMode="auto">
          <a:xfrm>
            <a:off x="3103563" y="5757863"/>
            <a:ext cx="1114425" cy="4064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endParaRPr lang="de-DE" sz="1400" dirty="0">
              <a:latin typeface="Verdana" pitchFamily="34" charset="0"/>
              <a:sym typeface="Verdana" pitchFamily="34" charset="0"/>
            </a:endParaRPr>
          </a:p>
        </p:txBody>
      </p:sp>
      <p:sp>
        <p:nvSpPr>
          <p:cNvPr id="275471" name="AutoShape 15"/>
          <p:cNvSpPr>
            <a:spLocks noChangeArrowheads="1"/>
          </p:cNvSpPr>
          <p:nvPr/>
        </p:nvSpPr>
        <p:spPr bwMode="auto">
          <a:xfrm rot="-1634333">
            <a:off x="639603" y="2116797"/>
            <a:ext cx="2178050" cy="658812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Einbringung des Betriebes </a:t>
            </a:r>
          </a:p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in NewCo GmbH</a:t>
            </a:r>
          </a:p>
        </p:txBody>
      </p:sp>
      <p:sp>
        <p:nvSpPr>
          <p:cNvPr id="275472" name="Rectangle 16"/>
          <p:cNvSpPr>
            <a:spLocks noGrp="1" noChangeArrowheads="1"/>
          </p:cNvSpPr>
          <p:nvPr>
            <p:ph sz="quarter" idx="3"/>
          </p:nvPr>
        </p:nvSpPr>
        <p:spPr>
          <a:xfrm>
            <a:off x="4859338" y="7605713"/>
            <a:ext cx="3810000" cy="1943100"/>
          </a:xfrm>
        </p:spPr>
        <p:txBody>
          <a:bodyPr/>
          <a:lstStyle/>
          <a:p>
            <a:endParaRPr lang="de-DE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 bwMode="auto">
          <a:xfrm>
            <a:off x="8534400" y="65532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AT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55464EB-F794-4619-B946-13C3C40EA4E1}" type="slidenum">
              <a:rPr lang="de-AT" smtClean="0"/>
              <a:pPr/>
              <a:t>19</a:t>
            </a:fld>
            <a:endParaRPr lang="de-AT" dirty="0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Schritt 2:</a:t>
            </a:r>
          </a:p>
        </p:txBody>
      </p:sp>
      <p:sp>
        <p:nvSpPr>
          <p:cNvPr id="276483" name="AutoShape 3"/>
          <p:cNvSpPr>
            <a:spLocks noChangeArrowheads="1"/>
          </p:cNvSpPr>
          <p:nvPr/>
        </p:nvSpPr>
        <p:spPr bwMode="auto">
          <a:xfrm>
            <a:off x="2798763" y="3986213"/>
            <a:ext cx="2987675" cy="2076450"/>
          </a:xfrm>
          <a:prstGeom prst="irregularSeal2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Verdana" pitchFamily="34" charset="0"/>
              </a:rPr>
              <a:t>GmbH</a:t>
            </a:r>
          </a:p>
        </p:txBody>
      </p:sp>
      <p:pic>
        <p:nvPicPr>
          <p:cNvPr id="276484" name="Picture 4" descr="geldsa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0072" y="2161381"/>
            <a:ext cx="2066925" cy="1292225"/>
          </a:xfrm>
          <a:ln/>
        </p:spPr>
      </p:pic>
      <p:sp>
        <p:nvSpPr>
          <p:cNvPr id="276485" name="AutoShape 5"/>
          <p:cNvSpPr>
            <a:spLocks noChangeArrowheads="1"/>
          </p:cNvSpPr>
          <p:nvPr/>
        </p:nvSpPr>
        <p:spPr bwMode="auto">
          <a:xfrm rot="-1087097">
            <a:off x="1790585" y="1924711"/>
            <a:ext cx="2176463" cy="658813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Nennkapitalerhöhung </a:t>
            </a:r>
          </a:p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i.H. des Verkaufswertes des Betriebes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57200"/>
            <a:ext cx="7715200" cy="1143000"/>
          </a:xfrm>
        </p:spPr>
        <p:txBody>
          <a:bodyPr/>
          <a:lstStyle/>
          <a:p>
            <a:r>
              <a:rPr lang="de-AT" b="1" dirty="0"/>
              <a:t>INHALTE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55576" y="2060848"/>
            <a:ext cx="7499176" cy="4565104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de-AT" sz="2800" dirty="0"/>
              <a:t>Checkliste Umgründungen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de-AT" sz="2800" dirty="0"/>
              <a:t>Steuergestaltungen – Optionen</a:t>
            </a:r>
          </a:p>
          <a:p>
            <a:pPr marL="457200" indent="-457200">
              <a:buAutoNum type="arabicPeriod"/>
            </a:pPr>
            <a:r>
              <a:rPr lang="de-AT" sz="2800" dirty="0"/>
              <a:t>Risiken - Steuerfallen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/>
          <p:cNvSpPr>
            <a:spLocks noGrp="1"/>
          </p:cNvSpPr>
          <p:nvPr>
            <p:ph type="sldNum" sz="quarter" idx="10"/>
          </p:nvPr>
        </p:nvSpPr>
        <p:spPr bwMode="auto">
          <a:xfrm>
            <a:off x="8534400" y="65532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AT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336699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055464EB-F794-4619-B946-13C3C40EA4E1}" type="slidenum">
              <a:rPr lang="de-AT" smtClean="0"/>
              <a:pPr/>
              <a:t>20</a:t>
            </a:fld>
            <a:endParaRPr lang="de-AT" dirty="0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Schritt 3:</a:t>
            </a:r>
          </a:p>
        </p:txBody>
      </p:sp>
      <p:sp>
        <p:nvSpPr>
          <p:cNvPr id="277507" name="AutoShape 3"/>
          <p:cNvSpPr>
            <a:spLocks noChangeArrowheads="1"/>
          </p:cNvSpPr>
          <p:nvPr/>
        </p:nvSpPr>
        <p:spPr bwMode="auto">
          <a:xfrm>
            <a:off x="4515004" y="1005347"/>
            <a:ext cx="2987675" cy="2508920"/>
          </a:xfrm>
          <a:prstGeom prst="irregularSeal2">
            <a:avLst/>
          </a:prstGeom>
          <a:solidFill>
            <a:srgbClr val="FFFFCC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sym typeface="Verdana" pitchFamily="34" charset="0"/>
              </a:rPr>
              <a:t>NewCo GmbH</a:t>
            </a:r>
          </a:p>
        </p:txBody>
      </p:sp>
      <p:sp>
        <p:nvSpPr>
          <p:cNvPr id="277508" name="Oval 4"/>
          <p:cNvSpPr>
            <a:spLocks noChangeArrowheads="1"/>
          </p:cNvSpPr>
          <p:nvPr/>
        </p:nvSpPr>
        <p:spPr bwMode="auto">
          <a:xfrm>
            <a:off x="980336" y="3101975"/>
            <a:ext cx="2127250" cy="911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solidFill>
                  <a:srgbClr val="A8184B"/>
                </a:solidFill>
                <a:latin typeface="Verdana" pitchFamily="34" charset="0"/>
                <a:sym typeface="Verdana" pitchFamily="34" charset="0"/>
              </a:rPr>
              <a:t> Betriebs GmbH</a:t>
            </a:r>
          </a:p>
        </p:txBody>
      </p:sp>
      <p:sp>
        <p:nvSpPr>
          <p:cNvPr id="277509" name="Oval 5"/>
          <p:cNvSpPr>
            <a:spLocks noChangeArrowheads="1"/>
          </p:cNvSpPr>
          <p:nvPr/>
        </p:nvSpPr>
        <p:spPr bwMode="auto">
          <a:xfrm>
            <a:off x="5219630" y="4186802"/>
            <a:ext cx="2127250" cy="911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solidFill>
                  <a:srgbClr val="A8184B"/>
                </a:solidFill>
                <a:latin typeface="Verdana" pitchFamily="34" charset="0"/>
                <a:sym typeface="Verdana" pitchFamily="34" charset="0"/>
              </a:rPr>
              <a:t>Cash Box GmbH</a:t>
            </a:r>
          </a:p>
        </p:txBody>
      </p:sp>
      <p:cxnSp>
        <p:nvCxnSpPr>
          <p:cNvPr id="277510" name="AutoShape 6"/>
          <p:cNvCxnSpPr>
            <a:cxnSpLocks noChangeShapeType="1"/>
          </p:cNvCxnSpPr>
          <p:nvPr/>
        </p:nvCxnSpPr>
        <p:spPr bwMode="auto">
          <a:xfrm flipH="1">
            <a:off x="3662703" y="3429000"/>
            <a:ext cx="936625" cy="133985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7511" name="AutoShape 7"/>
          <p:cNvCxnSpPr>
            <a:cxnSpLocks noChangeShapeType="1"/>
          </p:cNvCxnSpPr>
          <p:nvPr/>
        </p:nvCxnSpPr>
        <p:spPr bwMode="auto">
          <a:xfrm>
            <a:off x="6327935" y="3314281"/>
            <a:ext cx="1295400" cy="1295400"/>
          </a:xfrm>
          <a:prstGeom prst="straightConnector1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77512" name="AutoShape 8"/>
          <p:cNvSpPr>
            <a:spLocks noChangeArrowheads="1"/>
          </p:cNvSpPr>
          <p:nvPr/>
        </p:nvSpPr>
        <p:spPr bwMode="auto">
          <a:xfrm rot="-1428240">
            <a:off x="1130300" y="2212975"/>
            <a:ext cx="1620838" cy="557213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b="1" dirty="0">
                <a:latin typeface="Verdana" pitchFamily="34" charset="0"/>
                <a:sym typeface="Verdana" pitchFamily="34" charset="0"/>
              </a:rPr>
              <a:t>Spaltung der</a:t>
            </a:r>
          </a:p>
          <a:p>
            <a:pPr algn="ctr" defTabSz="642938" eaLnBrk="1" hangingPunct="1"/>
            <a:r>
              <a:rPr lang="de-DE" sz="1400" b="1" dirty="0">
                <a:latin typeface="Verdana" pitchFamily="34" charset="0"/>
                <a:sym typeface="Verdana" pitchFamily="34" charset="0"/>
              </a:rPr>
              <a:t>NewCo GmbH</a:t>
            </a:r>
          </a:p>
        </p:txBody>
      </p:sp>
      <p:sp>
        <p:nvSpPr>
          <p:cNvPr id="277513" name="AutoShape 9"/>
          <p:cNvSpPr>
            <a:spLocks noChangeArrowheads="1"/>
          </p:cNvSpPr>
          <p:nvPr/>
        </p:nvSpPr>
        <p:spPr bwMode="auto">
          <a:xfrm>
            <a:off x="4958623" y="5176983"/>
            <a:ext cx="1620838" cy="5572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Altgesellschafter</a:t>
            </a:r>
          </a:p>
        </p:txBody>
      </p:sp>
      <p:sp>
        <p:nvSpPr>
          <p:cNvPr id="277514" name="AutoShape 10"/>
          <p:cNvSpPr>
            <a:spLocks noChangeArrowheads="1"/>
          </p:cNvSpPr>
          <p:nvPr/>
        </p:nvSpPr>
        <p:spPr bwMode="auto">
          <a:xfrm>
            <a:off x="1856612" y="4371272"/>
            <a:ext cx="1620838" cy="145555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35699" tIns="35699" rIns="35699" bIns="35699" anchor="ctr"/>
          <a:lstStyle/>
          <a:p>
            <a:pPr algn="ctr" defTabSz="642938" eaLnBrk="1" hangingPunct="1"/>
            <a:r>
              <a:rPr lang="de-DE" sz="1400" dirty="0">
                <a:latin typeface="Verdana" pitchFamily="34" charset="0"/>
                <a:sym typeface="Verdana" pitchFamily="34" charset="0"/>
              </a:rPr>
              <a:t>100% Investorengruppe</a:t>
            </a:r>
          </a:p>
        </p:txBody>
      </p:sp>
      <p:cxnSp>
        <p:nvCxnSpPr>
          <p:cNvPr id="277515" name="AutoShape 11"/>
          <p:cNvCxnSpPr>
            <a:cxnSpLocks noChangeShapeType="1"/>
            <a:endCxn id="277514" idx="0"/>
          </p:cNvCxnSpPr>
          <p:nvPr/>
        </p:nvCxnSpPr>
        <p:spPr bwMode="auto">
          <a:xfrm flipH="1" flipV="1">
            <a:off x="2667031" y="4371272"/>
            <a:ext cx="672306" cy="2711272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7516" name="AutoShape 12"/>
          <p:cNvCxnSpPr>
            <a:cxnSpLocks noChangeShapeType="1"/>
          </p:cNvCxnSpPr>
          <p:nvPr/>
        </p:nvCxnSpPr>
        <p:spPr bwMode="auto">
          <a:xfrm>
            <a:off x="2830513" y="7037388"/>
            <a:ext cx="215900" cy="4318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7518" name="AutoShape 14"/>
          <p:cNvCxnSpPr>
            <a:cxnSpLocks noChangeShapeType="1"/>
          </p:cNvCxnSpPr>
          <p:nvPr/>
        </p:nvCxnSpPr>
        <p:spPr bwMode="auto">
          <a:xfrm>
            <a:off x="9310688" y="6748463"/>
            <a:ext cx="144462" cy="12239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C9D495-1FE4-4A97-BC1E-20CFC1EB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7715200" cy="1080120"/>
          </a:xfrm>
        </p:spPr>
        <p:txBody>
          <a:bodyPr/>
          <a:lstStyle/>
          <a:p>
            <a:r>
              <a:rPr lang="de-AT" b="1" dirty="0"/>
              <a:t>Was wir Steuerberater wirklich machen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C98B17A7-AE98-4AC4-8202-69B8D266E35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00" y="1268760"/>
            <a:ext cx="6087533" cy="4565650"/>
          </a:xfrm>
        </p:spPr>
      </p:pic>
    </p:spTree>
    <p:extLst>
      <p:ext uri="{BB962C8B-B14F-4D97-AF65-F5344CB8AC3E}">
        <p14:creationId xmlns:p14="http://schemas.microsoft.com/office/powerpoint/2010/main" val="25568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chaukel-Projek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7"/>
            <a:ext cx="7704856" cy="4032449"/>
          </a:xfrm>
          <a:prstGeom prst="rect">
            <a:avLst/>
          </a:prstGeom>
          <a:noFill/>
        </p:spPr>
      </p:pic>
      <p:sp>
        <p:nvSpPr>
          <p:cNvPr id="3" name="Textfeld 2"/>
          <p:cNvSpPr txBox="1"/>
          <p:nvPr/>
        </p:nvSpPr>
        <p:spPr>
          <a:xfrm>
            <a:off x="1691680" y="548680"/>
            <a:ext cx="5400600" cy="55399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</a:pPr>
            <a:r>
              <a:rPr lang="de-AT" sz="3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Auf Den Punkt Gebracht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715200" cy="1143000"/>
          </a:xfrm>
        </p:spPr>
        <p:txBody>
          <a:bodyPr/>
          <a:lstStyle/>
          <a:p>
            <a:r>
              <a:rPr lang="de-AT" b="1" dirty="0"/>
              <a:t>UMGRÜNDUNGEN - 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105272" y="1257300"/>
            <a:ext cx="7499176" cy="449309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AT" dirty="0"/>
              <a:t>Übertragung von Vermögen mit </a:t>
            </a:r>
            <a:r>
              <a:rPr lang="de-AT" dirty="0" smtClean="0"/>
              <a:t>oder ohne </a:t>
            </a:r>
            <a:r>
              <a:rPr lang="de-AT" dirty="0"/>
              <a:t>Rechtsformwechsel</a:t>
            </a:r>
          </a:p>
          <a:p>
            <a:pPr marL="457200" indent="-457200">
              <a:buAutoNum type="arabicPeriod"/>
            </a:pPr>
            <a:r>
              <a:rPr lang="de-AT" dirty="0"/>
              <a:t>Grundsätze:</a:t>
            </a:r>
          </a:p>
          <a:p>
            <a:pPr marL="822960" lvl="1" indent="-457200">
              <a:buAutoNum type="arabicPeriod"/>
            </a:pPr>
            <a:r>
              <a:rPr lang="de-AT" b="1" dirty="0"/>
              <a:t>Buchwertfortführung</a:t>
            </a:r>
            <a:r>
              <a:rPr lang="de-AT" dirty="0"/>
              <a:t> und Steuerneutralität </a:t>
            </a:r>
            <a:r>
              <a:rPr lang="de-AT" dirty="0" smtClean="0"/>
              <a:t>	          (</a:t>
            </a:r>
            <a:r>
              <a:rPr lang="de-AT" dirty="0"/>
              <a:t>mit </a:t>
            </a:r>
            <a:r>
              <a:rPr lang="de-AT" dirty="0" smtClean="0"/>
              <a:t>Ausnahmen</a:t>
            </a:r>
            <a:r>
              <a:rPr lang="de-AT" dirty="0"/>
              <a:t>)</a:t>
            </a:r>
          </a:p>
          <a:p>
            <a:pPr marL="822960" lvl="1" indent="-457200">
              <a:buAutoNum type="arabicPeriod"/>
            </a:pPr>
            <a:r>
              <a:rPr lang="de-AT" b="1" dirty="0"/>
              <a:t>Steuerneutralität</a:t>
            </a:r>
            <a:r>
              <a:rPr lang="de-AT" dirty="0"/>
              <a:t> auf Gesellschafterebene </a:t>
            </a:r>
            <a:r>
              <a:rPr lang="de-AT" dirty="0" smtClean="0"/>
              <a:t>	        (</a:t>
            </a:r>
            <a:r>
              <a:rPr lang="de-AT" dirty="0"/>
              <a:t>mit Ausnahmen)</a:t>
            </a:r>
          </a:p>
          <a:p>
            <a:pPr marL="822960" lvl="1" indent="-457200">
              <a:buAutoNum type="arabicPeriod"/>
            </a:pPr>
            <a:r>
              <a:rPr lang="de-AT" b="1" dirty="0"/>
              <a:t>Steuerliche Rechtsposition </a:t>
            </a:r>
            <a:r>
              <a:rPr lang="de-AT" dirty="0"/>
              <a:t>laufen weiter (zB Afa - mit Ausnahmen)</a:t>
            </a:r>
          </a:p>
          <a:p>
            <a:pPr marL="822960" lvl="1" indent="-457200">
              <a:buAutoNum type="arabicPeriod"/>
            </a:pPr>
            <a:r>
              <a:rPr lang="de-AT" b="1" dirty="0"/>
              <a:t>Grunderwerbsteuer</a:t>
            </a:r>
            <a:r>
              <a:rPr lang="de-AT" dirty="0"/>
              <a:t> bei Übertragungen von Liegenschaften</a:t>
            </a:r>
          </a:p>
          <a:p>
            <a:pPr marL="822960" lvl="1" indent="-457200">
              <a:buAutoNum type="arabicPeriod"/>
            </a:pPr>
            <a:r>
              <a:rPr lang="de-AT" b="1" dirty="0"/>
              <a:t>keine</a:t>
            </a:r>
            <a:r>
              <a:rPr lang="de-AT" dirty="0"/>
              <a:t> Umsatzsteuerbarkeit</a:t>
            </a:r>
          </a:p>
          <a:p>
            <a:pPr marL="822960" lvl="1" indent="-457200">
              <a:buAutoNum type="arabicPeriod"/>
            </a:pPr>
            <a:r>
              <a:rPr lang="de-AT" b="1" dirty="0"/>
              <a:t>Rückwirkungsfiktion</a:t>
            </a:r>
          </a:p>
        </p:txBody>
      </p:sp>
    </p:spTree>
    <p:extLst>
      <p:ext uri="{BB962C8B-B14F-4D97-AF65-F5344CB8AC3E}">
        <p14:creationId xmlns:p14="http://schemas.microsoft.com/office/powerpoint/2010/main" val="18908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4300"/>
            <a:ext cx="7715200" cy="1143000"/>
          </a:xfrm>
        </p:spPr>
        <p:txBody>
          <a:bodyPr/>
          <a:lstStyle/>
          <a:p>
            <a:r>
              <a:rPr lang="de-AT" b="1" dirty="0"/>
              <a:t>„Verunglückte“ Umgründung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499176" cy="4565104"/>
          </a:xfrm>
        </p:spPr>
        <p:txBody>
          <a:bodyPr>
            <a:normAutofit/>
          </a:bodyPr>
          <a:lstStyle/>
          <a:p>
            <a:r>
              <a:rPr lang="de-AT" dirty="0"/>
              <a:t>ohne ertragsteuerliche Begünstigung – keine ertragsteuerneutrale Umgründung </a:t>
            </a:r>
          </a:p>
          <a:p>
            <a:pPr marL="822960" lvl="1" indent="-457200">
              <a:buAutoNum type="arabicPeriod"/>
            </a:pPr>
            <a:r>
              <a:rPr lang="de-AT" b="1" dirty="0"/>
              <a:t>Liquidationsbesteuerung</a:t>
            </a:r>
            <a:r>
              <a:rPr lang="de-AT" dirty="0"/>
              <a:t> beim übertragenden Rechtsträger (fiktiver Veräußerungsgewinn)</a:t>
            </a:r>
          </a:p>
          <a:p>
            <a:pPr marL="822960" lvl="1" indent="-457200">
              <a:buAutoNum type="arabicPeriod"/>
            </a:pPr>
            <a:r>
              <a:rPr lang="de-AT" dirty="0"/>
              <a:t>Besteuerung bei den </a:t>
            </a:r>
            <a:r>
              <a:rPr lang="de-AT" b="1" dirty="0"/>
              <a:t>Gesellschaftern</a:t>
            </a:r>
          </a:p>
          <a:p>
            <a:pPr marL="822960" lvl="1" indent="-457200">
              <a:buAutoNum type="arabicPeriod"/>
            </a:pPr>
            <a:r>
              <a:rPr lang="de-AT" dirty="0"/>
              <a:t>erhöhte Anschaffungskosten/Buchwerte bei dem </a:t>
            </a:r>
            <a:r>
              <a:rPr lang="de-AT" b="1" dirty="0"/>
              <a:t>übernehmenden Rechtsträger</a:t>
            </a:r>
          </a:p>
          <a:p>
            <a:pPr marL="822960" lvl="1" indent="-457200">
              <a:buAutoNum type="arabicPeriod"/>
            </a:pPr>
            <a:r>
              <a:rPr lang="de-AT" b="1" dirty="0"/>
              <a:t>Grunderwerbsteuer</a:t>
            </a:r>
            <a:r>
              <a:rPr lang="de-AT" dirty="0"/>
              <a:t> vom fiktiven Verkaufspreis</a:t>
            </a:r>
          </a:p>
          <a:p>
            <a:pPr marL="822960" lvl="1" indent="-457200">
              <a:buAutoNum type="arabicPeriod"/>
            </a:pPr>
            <a:r>
              <a:rPr lang="de-AT" b="1" dirty="0"/>
              <a:t>Umsatzsteuerpflichten</a:t>
            </a:r>
            <a:r>
              <a:rPr lang="de-AT" dirty="0"/>
              <a:t> für fiktive Veräußerungspreise</a:t>
            </a:r>
          </a:p>
          <a:p>
            <a:r>
              <a:rPr lang="de-AT" b="1" dirty="0"/>
              <a:t>ohne stille Reserven </a:t>
            </a:r>
            <a:r>
              <a:rPr lang="de-AT" dirty="0"/>
              <a:t>und Firmenwerte</a:t>
            </a:r>
          </a:p>
          <a:p>
            <a:pPr lvl="1"/>
            <a:r>
              <a:rPr lang="de-AT" dirty="0"/>
              <a:t>Umgründung nicht erforderlich – da keine Gewinnverwirklichung droht</a:t>
            </a:r>
          </a:p>
          <a:p>
            <a:pPr marL="822960" lvl="1" indent="-457200">
              <a:buAutoNum type="arabicPeriod"/>
            </a:pPr>
            <a:endParaRPr lang="de-AT" dirty="0"/>
          </a:p>
          <a:p>
            <a:pPr marL="365760" lvl="1" indent="0">
              <a:buNone/>
            </a:pP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xmlns="" id="{ABC82AB8-5130-4180-BF07-90F663E29DFD}"/>
              </a:ext>
            </a:extLst>
          </p:cNvPr>
          <p:cNvSpPr/>
          <p:nvPr/>
        </p:nvSpPr>
        <p:spPr>
          <a:xfrm>
            <a:off x="467544" y="6298323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400" dirty="0"/>
              <a:t>Quellen: § 24 Abs 7 EStG</a:t>
            </a:r>
          </a:p>
        </p:txBody>
      </p:sp>
    </p:spTree>
    <p:extLst>
      <p:ext uri="{BB962C8B-B14F-4D97-AF65-F5344CB8AC3E}">
        <p14:creationId xmlns:p14="http://schemas.microsoft.com/office/powerpoint/2010/main" val="6090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669" y="188640"/>
            <a:ext cx="7715200" cy="1143000"/>
          </a:xfrm>
        </p:spPr>
        <p:txBody>
          <a:bodyPr/>
          <a:lstStyle/>
          <a:p>
            <a:r>
              <a:rPr lang="de-AT" b="1" dirty="0"/>
              <a:t>Checkliste - Umgründungen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77934" y="1700808"/>
            <a:ext cx="7710489" cy="44210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AT" b="1" dirty="0"/>
              <a:t>Buchwertfortführung</a:t>
            </a:r>
            <a:r>
              <a:rPr lang="de-AT" dirty="0"/>
              <a:t> – Anwendungsvoraussetzungen Gesellschaftsrechtliche Schranken (</a:t>
            </a:r>
            <a:r>
              <a:rPr lang="de-AT" b="1" dirty="0"/>
              <a:t>positiver Verkehrswert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/>
              <a:t>Steuerliche Auswirkungen der Umgründungen (auf </a:t>
            </a:r>
            <a:r>
              <a:rPr lang="de-AT" b="1" dirty="0"/>
              <a:t>Gesellschafter- und Gesellschafterebene</a:t>
            </a:r>
            <a:r>
              <a:rPr lang="de-AT" dirty="0"/>
              <a:t>)</a:t>
            </a:r>
          </a:p>
          <a:p>
            <a:pPr>
              <a:spcAft>
                <a:spcPts val="600"/>
              </a:spcAft>
            </a:pPr>
            <a:r>
              <a:rPr lang="de-AT" dirty="0"/>
              <a:t>Durchführung – notwendige </a:t>
            </a:r>
            <a:r>
              <a:rPr lang="de-AT" b="1" dirty="0"/>
              <a:t>Bilanzen</a:t>
            </a:r>
            <a:r>
              <a:rPr lang="de-AT" dirty="0"/>
              <a:t>, welche Meldungen, Anzeigen an Behörden sind erforderlich?</a:t>
            </a:r>
          </a:p>
          <a:p>
            <a:pPr>
              <a:spcAft>
                <a:spcPts val="600"/>
              </a:spcAft>
            </a:pPr>
            <a:r>
              <a:rPr lang="de-AT" dirty="0"/>
              <a:t>Was passiert mit </a:t>
            </a:r>
            <a:r>
              <a:rPr lang="de-AT" b="1" dirty="0"/>
              <a:t>Verlustvorträgen</a:t>
            </a:r>
            <a:r>
              <a:rPr lang="de-AT" dirty="0"/>
              <a:t>?</a:t>
            </a:r>
          </a:p>
          <a:p>
            <a:r>
              <a:rPr lang="de-AT" b="1" dirty="0"/>
              <a:t>Grunderwerbsteuer, Umsatzsteuer, Lohnsteuer</a:t>
            </a:r>
            <a:r>
              <a:rPr lang="de-AT" dirty="0"/>
              <a:t>?</a:t>
            </a:r>
          </a:p>
          <a:p>
            <a:pPr marL="457200" indent="-457200">
              <a:buAutoNum type="arabicPeriod"/>
            </a:pPr>
            <a:endParaRPr lang="de-AT" dirty="0"/>
          </a:p>
          <a:p>
            <a:pPr marL="457200" indent="-457200">
              <a:buAutoNum type="arabicPeriod"/>
            </a:pPr>
            <a:endParaRPr lang="de-AT" dirty="0"/>
          </a:p>
          <a:p>
            <a:pPr marL="457200" indent="-457200">
              <a:buAutoNum type="arabicPeriod"/>
            </a:pPr>
            <a:endParaRPr lang="de-AT" dirty="0"/>
          </a:p>
          <a:p>
            <a:pPr marL="457200" indent="-457200">
              <a:buAutoNum type="arabi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588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400" y="265212"/>
            <a:ext cx="7715200" cy="1143000"/>
          </a:xfrm>
        </p:spPr>
        <p:txBody>
          <a:bodyPr/>
          <a:lstStyle/>
          <a:p>
            <a:r>
              <a:rPr lang="de-AT" b="1" dirty="0"/>
              <a:t>Buchwertfortführung -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82361" y="1700808"/>
            <a:ext cx="7211144" cy="41764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dirty="0"/>
              <a:t>Betrieb, Teilbetrieb, Mitunternehmeranteil, qualifiziertes Vermögen (zB Kapitalanteile)</a:t>
            </a:r>
          </a:p>
          <a:p>
            <a:pPr>
              <a:spcAft>
                <a:spcPts val="600"/>
              </a:spcAft>
            </a:pPr>
            <a:r>
              <a:rPr lang="de-AT" dirty="0"/>
              <a:t>Vertragsgrundlage (Verschmelzungsvertrag, Einbringungsvertrag, Spaltungsplan)</a:t>
            </a:r>
          </a:p>
          <a:p>
            <a:pPr>
              <a:spcAft>
                <a:spcPts val="600"/>
              </a:spcAft>
            </a:pPr>
            <a:r>
              <a:rPr lang="de-AT" dirty="0"/>
              <a:t>Vermögen mit </a:t>
            </a:r>
            <a:r>
              <a:rPr lang="de-AT" b="1" dirty="0"/>
              <a:t>positivem Verkehrswert</a:t>
            </a:r>
          </a:p>
          <a:p>
            <a:pPr>
              <a:spcAft>
                <a:spcPts val="600"/>
              </a:spcAft>
            </a:pPr>
            <a:r>
              <a:rPr lang="de-AT" b="1" dirty="0"/>
              <a:t>Steuerhängigkeit</a:t>
            </a:r>
            <a:r>
              <a:rPr lang="de-AT" dirty="0"/>
              <a:t> in Österreich bleibt aufrecht</a:t>
            </a:r>
          </a:p>
          <a:p>
            <a:pPr>
              <a:spcAft>
                <a:spcPts val="600"/>
              </a:spcAft>
            </a:pPr>
            <a:r>
              <a:rPr lang="de-AT" b="1" dirty="0"/>
              <a:t>Vorsorgemethoden</a:t>
            </a:r>
            <a:r>
              <a:rPr lang="de-AT" dirty="0"/>
              <a:t> (Zusammenschluss/Realteilung)</a:t>
            </a:r>
          </a:p>
          <a:p>
            <a:pPr>
              <a:spcAft>
                <a:spcPts val="600"/>
              </a:spcAft>
            </a:pPr>
            <a:r>
              <a:rPr lang="de-AT" dirty="0"/>
              <a:t>erforderliche Bilanzen</a:t>
            </a:r>
          </a:p>
          <a:p>
            <a:r>
              <a:rPr lang="de-AT" dirty="0"/>
              <a:t>rechtzeitige Meldung/Anmeldung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64104" y="6534471"/>
            <a:ext cx="5592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zB § 12 UmgrStG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1174"/>
            <a:ext cx="7715200" cy="1143000"/>
          </a:xfrm>
        </p:spPr>
        <p:txBody>
          <a:bodyPr>
            <a:normAutofit/>
          </a:bodyPr>
          <a:lstStyle/>
          <a:p>
            <a:r>
              <a:rPr lang="de-AT" sz="3600" b="1" dirty="0"/>
              <a:t>Gesellschaftsrechtliche Schranken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008374" y="1556792"/>
            <a:ext cx="7211144" cy="41764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AT" sz="2400" dirty="0"/>
              <a:t>positives Vermögen</a:t>
            </a:r>
          </a:p>
          <a:p>
            <a:pPr>
              <a:spcAft>
                <a:spcPts val="600"/>
              </a:spcAft>
            </a:pPr>
            <a:r>
              <a:rPr lang="de-AT" sz="2400" dirty="0"/>
              <a:t>gebundenes Kapital bleibt vorhanden</a:t>
            </a:r>
          </a:p>
          <a:p>
            <a:pPr>
              <a:spcAft>
                <a:spcPts val="600"/>
              </a:spcAft>
            </a:pPr>
            <a:r>
              <a:rPr lang="de-AT" sz="2400" dirty="0"/>
              <a:t>Eintragung in das Firmenbuch </a:t>
            </a:r>
          </a:p>
          <a:p>
            <a:pPr>
              <a:spcAft>
                <a:spcPts val="600"/>
              </a:spcAft>
            </a:pPr>
            <a:r>
              <a:rPr lang="de-AT" sz="2400" dirty="0"/>
              <a:t>Gläubigerschutzprinzipien</a:t>
            </a:r>
          </a:p>
          <a:p>
            <a:pPr>
              <a:spcAft>
                <a:spcPts val="600"/>
              </a:spcAft>
            </a:pPr>
            <a:r>
              <a:rPr lang="de-AT" sz="2400" dirty="0"/>
              <a:t>Schutz Minderheitsgesellschafter, Arbeitnehmer</a:t>
            </a:r>
          </a:p>
          <a:p>
            <a:pPr>
              <a:spcAft>
                <a:spcPts val="600"/>
              </a:spcAft>
            </a:pPr>
            <a:r>
              <a:rPr lang="de-AT" sz="2400" dirty="0"/>
              <a:t>unternehmensrechtliche Bilanzen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5536" y="6519827"/>
            <a:ext cx="6408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AktG, GmbH bzw. Judikatur  zB „Faschingsurteil OGH 11.11.1999“</a:t>
            </a:r>
          </a:p>
        </p:txBody>
      </p:sp>
    </p:spTree>
    <p:extLst>
      <p:ext uri="{BB962C8B-B14F-4D97-AF65-F5344CB8AC3E}">
        <p14:creationId xmlns:p14="http://schemas.microsoft.com/office/powerpoint/2010/main" val="150130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0987"/>
            <a:ext cx="7715200" cy="1143000"/>
          </a:xfrm>
        </p:spPr>
        <p:txBody>
          <a:bodyPr/>
          <a:lstStyle/>
          <a:p>
            <a:r>
              <a:rPr lang="de-AT" b="1" dirty="0"/>
              <a:t>Steuerliche Auswirkungen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727063" y="1764425"/>
            <a:ext cx="7211144" cy="417646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AT" dirty="0"/>
              <a:t>Buchwertfortführung</a:t>
            </a:r>
          </a:p>
          <a:p>
            <a:pPr>
              <a:spcAft>
                <a:spcPts val="600"/>
              </a:spcAft>
            </a:pPr>
            <a:r>
              <a:rPr lang="de-AT" dirty="0"/>
              <a:t>Achtung </a:t>
            </a:r>
            <a:r>
              <a:rPr lang="de-AT" b="1" dirty="0"/>
              <a:t>steuerneutraler Buchverlust </a:t>
            </a:r>
            <a:r>
              <a:rPr lang="de-AT" dirty="0"/>
              <a:t>ist steuerlich nicht verwertbar</a:t>
            </a:r>
          </a:p>
          <a:p>
            <a:r>
              <a:rPr lang="de-AT" dirty="0"/>
              <a:t>Ausnahmen von Steuerneutralität:</a:t>
            </a:r>
          </a:p>
          <a:p>
            <a:pPr lvl="1"/>
            <a:r>
              <a:rPr lang="de-AT" b="1" dirty="0"/>
              <a:t>Auslandsvermögen</a:t>
            </a:r>
            <a:r>
              <a:rPr lang="de-AT" dirty="0"/>
              <a:t> (Exit-Besteuerung)</a:t>
            </a:r>
          </a:p>
          <a:p>
            <a:pPr lvl="1"/>
            <a:r>
              <a:rPr lang="de-AT" dirty="0"/>
              <a:t>Steuerpflichtiges </a:t>
            </a:r>
            <a:r>
              <a:rPr lang="de-AT" b="1" dirty="0"/>
              <a:t>Confusio</a:t>
            </a:r>
          </a:p>
          <a:p>
            <a:pPr lvl="1"/>
            <a:r>
              <a:rPr lang="de-AT" b="1" dirty="0"/>
              <a:t>Ausschüttungsfiktion</a:t>
            </a:r>
          </a:p>
          <a:p>
            <a:pPr lvl="1"/>
            <a:r>
              <a:rPr lang="de-AT" dirty="0"/>
              <a:t>Änderung der Besteuerungsgrundsätze (Ausscheiden von Wirtschaftsgütern, zB Liegenschaften bei Umwandlung)</a:t>
            </a:r>
          </a:p>
          <a:p>
            <a:pPr lvl="1"/>
            <a:r>
              <a:rPr lang="de-AT" dirty="0"/>
              <a:t>Ausgleichszahlungen auf Gesellschafterebene</a:t>
            </a:r>
          </a:p>
          <a:p>
            <a:pPr marL="365760" lvl="1" indent="0">
              <a:buNone/>
            </a:pPr>
            <a:endParaRPr lang="de-AT" sz="1600" dirty="0"/>
          </a:p>
          <a:p>
            <a:pPr marL="365760" lvl="1" indent="0">
              <a:buNone/>
            </a:pPr>
            <a:endParaRPr lang="de-AT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755126" y="6381328"/>
            <a:ext cx="675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200" dirty="0"/>
          </a:p>
          <a:p>
            <a:r>
              <a:rPr lang="de-AT" sz="1200" dirty="0"/>
              <a:t>Quellen: § 1 Abs 2 UmgrStG, § 3 Abs 3 UmgrStG, § 9 Abs 3 und Abs 6 UmgrStG</a:t>
            </a:r>
          </a:p>
          <a:p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9750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398" y="172460"/>
            <a:ext cx="7715200" cy="1143000"/>
          </a:xfrm>
        </p:spPr>
        <p:txBody>
          <a:bodyPr/>
          <a:lstStyle/>
          <a:p>
            <a:r>
              <a:rPr lang="de-AT" b="1" dirty="0"/>
              <a:t>Auslandsvermögen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2202" y="1556792"/>
            <a:ext cx="7850237" cy="4176464"/>
          </a:xfrm>
        </p:spPr>
        <p:txBody>
          <a:bodyPr/>
          <a:lstStyle/>
          <a:p>
            <a:r>
              <a:rPr lang="de-AT" dirty="0"/>
              <a:t>Exit-Besteuerung – </a:t>
            </a:r>
            <a:r>
              <a:rPr lang="de-AT" b="1" dirty="0"/>
              <a:t>Ratenzahlungskonzept</a:t>
            </a:r>
            <a:r>
              <a:rPr lang="de-AT" dirty="0"/>
              <a:t> innerhalb der EU/EWR, wenn:</a:t>
            </a:r>
          </a:p>
          <a:p>
            <a:pPr marL="0" indent="0">
              <a:buNone/>
            </a:pPr>
            <a:endParaRPr lang="de-AT" sz="1800" dirty="0"/>
          </a:p>
          <a:p>
            <a:pPr lvl="1">
              <a:spcAft>
                <a:spcPts val="600"/>
              </a:spcAft>
            </a:pPr>
            <a:r>
              <a:rPr lang="de-AT" dirty="0"/>
              <a:t>Besteuerungsrecht Österreich eingeschränkt wird – </a:t>
            </a:r>
            <a:r>
              <a:rPr lang="de-AT" b="1" dirty="0"/>
              <a:t>Liquidationsbesteuerung </a:t>
            </a:r>
            <a:r>
              <a:rPr lang="de-AT" dirty="0"/>
              <a:t>– keine steuerneutrale Umgründung</a:t>
            </a:r>
          </a:p>
          <a:p>
            <a:pPr lvl="1">
              <a:spcAft>
                <a:spcPts val="600"/>
              </a:spcAft>
            </a:pPr>
            <a:r>
              <a:rPr lang="de-AT" dirty="0"/>
              <a:t>Ratenzahlung: 5 Jahre Anlagevermögen, 2 Jahre Umlaufvermögen</a:t>
            </a:r>
          </a:p>
          <a:p>
            <a:pPr lvl="1">
              <a:spcAft>
                <a:spcPts val="600"/>
              </a:spcAft>
            </a:pPr>
            <a:r>
              <a:rPr lang="de-AT" b="1" dirty="0"/>
              <a:t>Sofortbesteuerung</a:t>
            </a:r>
            <a:r>
              <a:rPr lang="de-AT" dirty="0"/>
              <a:t> außerhalb der EU/EWR-Staat oder bei Verkauf</a:t>
            </a:r>
          </a:p>
          <a:p>
            <a:pPr lvl="1"/>
            <a:r>
              <a:rPr lang="de-AT" dirty="0"/>
              <a:t>Brexit – was nun?</a:t>
            </a:r>
          </a:p>
          <a:p>
            <a:pPr marL="365760" lvl="1" indent="0" algn="just">
              <a:buNone/>
            </a:pPr>
            <a:endParaRPr lang="de-AT" dirty="0"/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519827"/>
            <a:ext cx="6336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/>
              <a:t>Quellen: §  1 a Abs 2 UmgrStG iVm § 6 Z 6 lit. d bis e EStG</a:t>
            </a:r>
          </a:p>
        </p:txBody>
      </p:sp>
    </p:spTree>
    <p:extLst>
      <p:ext uri="{BB962C8B-B14F-4D97-AF65-F5344CB8AC3E}">
        <p14:creationId xmlns:p14="http://schemas.microsoft.com/office/powerpoint/2010/main" val="35463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lest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Master rot orange">
      <a:dk1>
        <a:sysClr val="windowText" lastClr="000000"/>
      </a:dk1>
      <a:lt1>
        <a:srgbClr val="FDE57F"/>
      </a:lt1>
      <a:dk2>
        <a:srgbClr val="FF9933"/>
      </a:dk2>
      <a:lt2>
        <a:srgbClr val="FFFFFF"/>
      </a:lt2>
      <a:accent1>
        <a:srgbClr val="B83D68"/>
      </a:accent1>
      <a:accent2>
        <a:srgbClr val="770000"/>
      </a:accent2>
      <a:accent3>
        <a:srgbClr val="DE6C36"/>
      </a:accent3>
      <a:accent4>
        <a:srgbClr val="9999FF"/>
      </a:accent4>
      <a:accent5>
        <a:srgbClr val="666633"/>
      </a:accent5>
      <a:accent6>
        <a:srgbClr val="FA8D3D"/>
      </a:accent6>
      <a:hlink>
        <a:srgbClr val="F9B639"/>
      </a:hlink>
      <a:folHlink>
        <a:srgbClr val="B13F9A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889</Words>
  <Application>Microsoft Office PowerPoint</Application>
  <PresentationFormat>Bildschirmpräsentation (4:3)</PresentationFormat>
  <Paragraphs>152</Paragraphs>
  <Slides>22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Nereus</vt:lpstr>
      <vt:lpstr>Umgründungen – Praktische Fallbeispiele</vt:lpstr>
      <vt:lpstr>INHALTE</vt:lpstr>
      <vt:lpstr>UMGRÜNDUNGEN - DEFINITION</vt:lpstr>
      <vt:lpstr>„Verunglückte“ Umgründung</vt:lpstr>
      <vt:lpstr>Checkliste - Umgründungen</vt:lpstr>
      <vt:lpstr>Buchwertfortführung - Voraussetzungen</vt:lpstr>
      <vt:lpstr>Gesellschaftsrechtliche Schranken</vt:lpstr>
      <vt:lpstr>Steuerliche Auswirkungen</vt:lpstr>
      <vt:lpstr>Auslandsvermögen</vt:lpstr>
      <vt:lpstr>Steuerbares Confusio</vt:lpstr>
      <vt:lpstr>Ausschüttungsfiktion</vt:lpstr>
      <vt:lpstr>Besteuerungsgrundsätze – Umwandlung</vt:lpstr>
      <vt:lpstr>Ausgleichszahlungen auf Gesellschafterebene</vt:lpstr>
      <vt:lpstr>Erforderliche Bilanzen</vt:lpstr>
      <vt:lpstr>Achtung Bei Verlustabzügen</vt:lpstr>
      <vt:lpstr>Steuerfalle Down-Stream-Merger</vt:lpstr>
      <vt:lpstr>Steuerliche Gestaltungsoptionen</vt:lpstr>
      <vt:lpstr>Schritt 1: </vt:lpstr>
      <vt:lpstr>Schritt 2:</vt:lpstr>
      <vt:lpstr>Schritt 3:</vt:lpstr>
      <vt:lpstr>Was wir Steuerberater wirklich machen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nadja</dc:creator>
  <cp:lastModifiedBy>Mnoka Wenzl</cp:lastModifiedBy>
  <cp:revision>1078</cp:revision>
  <cp:lastPrinted>2015-10-06T12:55:36Z</cp:lastPrinted>
  <dcterms:created xsi:type="dcterms:W3CDTF">2009-10-30T13:08:56Z</dcterms:created>
  <dcterms:modified xsi:type="dcterms:W3CDTF">2019-04-02T20:39:24Z</dcterms:modified>
</cp:coreProperties>
</file>