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6" r:id="rId2"/>
    <p:sldId id="259" r:id="rId3"/>
    <p:sldId id="260" r:id="rId4"/>
    <p:sldId id="283" r:id="rId5"/>
    <p:sldId id="285" r:id="rId6"/>
    <p:sldId id="263" r:id="rId7"/>
    <p:sldId id="264" r:id="rId8"/>
    <p:sldId id="265" r:id="rId9"/>
    <p:sldId id="266" r:id="rId10"/>
    <p:sldId id="267" r:id="rId11"/>
    <p:sldId id="284" r:id="rId12"/>
    <p:sldId id="288" r:id="rId13"/>
    <p:sldId id="268" r:id="rId14"/>
    <p:sldId id="269" r:id="rId15"/>
    <p:sldId id="270" r:id="rId16"/>
    <p:sldId id="286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7" r:id="rId25"/>
    <p:sldId id="289" r:id="rId26"/>
    <p:sldId id="290" r:id="rId27"/>
  </p:sldIdLst>
  <p:sldSz cx="10085388" cy="7564438"/>
  <p:notesSz cx="6858000" cy="9144000"/>
  <p:defaultTextStyle>
    <a:defPPr>
      <a:defRPr lang="de-DE"/>
    </a:defPPr>
    <a:lvl1pPr marL="0" algn="l" defTabSz="10084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4246" algn="l" defTabSz="10084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8492" algn="l" defTabSz="10084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2738" algn="l" defTabSz="10084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6984" algn="l" defTabSz="10084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21229" algn="l" defTabSz="10084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25475" algn="l" defTabSz="10084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29721" algn="l" defTabSz="10084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33967" algn="l" defTabSz="10084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47B99"/>
    <a:srgbClr val="88B9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996" y="216"/>
      </p:cViewPr>
      <p:guideLst>
        <p:guide orient="horz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5EEE5-1DC0-493E-88D9-7E5A3CBF761F}" type="datetimeFigureOut">
              <a:rPr lang="de-AT" smtClean="0"/>
              <a:t>03.05.2016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CFED3-C35C-4F09-A776-3CADC686A52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12268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084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4246" algn="l" defTabSz="10084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08492" algn="l" defTabSz="10084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12738" algn="l" defTabSz="10084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16984" algn="l" defTabSz="10084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21229" algn="l" defTabSz="10084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25475" algn="l" defTabSz="10084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29721" algn="l" defTabSz="10084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33967" algn="l" defTabSz="100849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CFED3-C35C-4F09-A776-3CADC686A52F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6215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 preferRelativeResize="0"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13127" y="504000"/>
            <a:ext cx="3780000" cy="101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676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356795"/>
            <a:ext cx="6552008" cy="720000"/>
          </a:xfrm>
          <a:prstGeom prst="rect">
            <a:avLst/>
          </a:prstGeom>
        </p:spPr>
        <p:txBody>
          <a:bodyPr/>
          <a:lstStyle>
            <a:lvl1pPr marL="0" marR="0" indent="0" algn="l" defTabSz="1008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4000" kern="1200" dirty="0" smtClean="0">
                <a:solidFill>
                  <a:srgbClr val="001D31"/>
                </a:solidFill>
                <a:latin typeface="Palatino Linotype" panose="02040502050505030304" pitchFamily="18" charset="0"/>
                <a:ea typeface="+mn-ea"/>
                <a:cs typeface="Palatino"/>
              </a:defRPr>
            </a:lvl1pPr>
          </a:lstStyle>
          <a:p>
            <a:pPr marL="0" marR="0" lvl="0" indent="0" algn="l" defTabSz="100849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4000" dirty="0" smtClean="0">
                <a:solidFill>
                  <a:srgbClr val="001D31"/>
                </a:solidFill>
                <a:latin typeface="Palatino Linotype" panose="02040502050505030304" pitchFamily="18" charset="0"/>
                <a:cs typeface="Palatino"/>
              </a:rPr>
              <a:t>Titel: 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1"/>
          </p:nvPr>
        </p:nvSpPr>
        <p:spPr>
          <a:xfrm>
            <a:off x="720725" y="1980000"/>
            <a:ext cx="8639175" cy="4500000"/>
          </a:xfrm>
          <a:prstGeom prst="rect">
            <a:avLst/>
          </a:prstGeom>
        </p:spPr>
        <p:txBody>
          <a:bodyPr/>
          <a:lstStyle>
            <a:lvl1pPr marL="378184" indent="-378184">
              <a:lnSpc>
                <a:spcPct val="130000"/>
              </a:lnSpc>
              <a:spcBef>
                <a:spcPts val="0"/>
              </a:spcBef>
              <a:buClr>
                <a:srgbClr val="5C171F"/>
              </a:buClr>
              <a:buFont typeface="Wingdings" panose="05000000000000000000" pitchFamily="2" charset="2"/>
              <a:buChar char="§"/>
              <a:defRPr sz="3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819400" indent="-315154">
              <a:lnSpc>
                <a:spcPct val="130000"/>
              </a:lnSpc>
              <a:spcBef>
                <a:spcPts val="0"/>
              </a:spcBef>
              <a:buClr>
                <a:srgbClr val="5C171F"/>
              </a:buClr>
              <a:buFont typeface="Wingdings" panose="05000000000000000000" pitchFamily="2" charset="2"/>
              <a:buChar char="§"/>
              <a:defRPr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64000" indent="-324000" algn="just">
              <a:lnSpc>
                <a:spcPct val="130000"/>
              </a:lnSpc>
              <a:spcBef>
                <a:spcPts val="0"/>
              </a:spcBef>
              <a:buClr>
                <a:srgbClr val="000000"/>
              </a:buClr>
              <a:buFont typeface="Symbol" panose="05050102010706020507" pitchFamily="18" charset="2"/>
              <a:buChar char="-"/>
              <a:defRPr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60000" indent="-252123" algn="just">
              <a:lnSpc>
                <a:spcPct val="130000"/>
              </a:lnSpc>
              <a:spcBef>
                <a:spcPts val="0"/>
              </a:spcBef>
              <a:buClr>
                <a:srgbClr val="5C171F"/>
              </a:buClr>
              <a:buFont typeface="Wingdings" panose="05000000000000000000" pitchFamily="2" charset="2"/>
              <a:buChar char="§"/>
              <a:defRPr sz="2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296000" indent="-252123" algn="just">
              <a:lnSpc>
                <a:spcPct val="130000"/>
              </a:lnSpc>
              <a:spcBef>
                <a:spcPts val="0"/>
              </a:spcBef>
              <a:buClr>
                <a:srgbClr val="000000"/>
              </a:buClr>
              <a:buFont typeface="Symbol" panose="05050102010706020507" pitchFamily="18" charset="2"/>
              <a:buChar char="-"/>
              <a:defRPr sz="2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pic>
        <p:nvPicPr>
          <p:cNvPr id="7" name="Bild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70788" y="504000"/>
            <a:ext cx="25146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763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1"/>
          </p:nvPr>
        </p:nvSpPr>
        <p:spPr>
          <a:xfrm>
            <a:off x="722214" y="1980000"/>
            <a:ext cx="2627313" cy="4405313"/>
          </a:xfrm>
          <a:prstGeom prst="rect">
            <a:avLst/>
          </a:prstGeom>
          <a:solidFill>
            <a:srgbClr val="447B99"/>
          </a:solidFill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AT" dirty="0"/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356795"/>
            <a:ext cx="6552008" cy="720000"/>
          </a:xfrm>
          <a:prstGeom prst="rect">
            <a:avLst/>
          </a:prstGeom>
        </p:spPr>
        <p:txBody>
          <a:bodyPr/>
          <a:lstStyle>
            <a:lvl1pPr marL="0" marR="0" indent="0" algn="l" defTabSz="1008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4000" kern="1200" dirty="0" smtClean="0">
                <a:solidFill>
                  <a:srgbClr val="001D31"/>
                </a:solidFill>
                <a:latin typeface="Palatino Linotype" panose="02040502050505030304" pitchFamily="18" charset="0"/>
                <a:ea typeface="+mn-ea"/>
                <a:cs typeface="Palatino"/>
              </a:defRPr>
            </a:lvl1pPr>
          </a:lstStyle>
          <a:p>
            <a:pPr marL="0" marR="0" lvl="0" indent="0" algn="l" defTabSz="100849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4000" dirty="0" smtClean="0">
                <a:solidFill>
                  <a:srgbClr val="001D31"/>
                </a:solidFill>
                <a:latin typeface="Palatino Linotype" panose="02040502050505030304" pitchFamily="18" charset="0"/>
                <a:cs typeface="Palatino"/>
              </a:rPr>
              <a:t>Titel: 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2"/>
          </p:nvPr>
        </p:nvSpPr>
        <p:spPr>
          <a:xfrm>
            <a:off x="3694113" y="1980000"/>
            <a:ext cx="2627313" cy="3246437"/>
          </a:xfrm>
          <a:prstGeom prst="rect">
            <a:avLst/>
          </a:prstGeom>
          <a:solidFill>
            <a:srgbClr val="88B9D2"/>
          </a:solidFill>
        </p:spPr>
        <p:txBody>
          <a:bodyPr/>
          <a:lstStyle>
            <a:lvl1pPr marL="0" indent="0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AT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3"/>
          </p:nvPr>
        </p:nvSpPr>
        <p:spPr>
          <a:xfrm>
            <a:off x="6696000" y="1982019"/>
            <a:ext cx="2627313" cy="1398587"/>
          </a:xfrm>
          <a:prstGeom prst="rect">
            <a:avLst/>
          </a:prstGeom>
          <a:solidFill>
            <a:srgbClr val="447B99">
              <a:alpha val="30196"/>
            </a:srgbClr>
          </a:solidFill>
        </p:spPr>
        <p:txBody>
          <a:bodyPr/>
          <a:lstStyle>
            <a:lvl1pPr marL="0" indent="0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AT" dirty="0"/>
          </a:p>
        </p:txBody>
      </p:sp>
      <p:sp>
        <p:nvSpPr>
          <p:cNvPr id="19" name="Textplatzhalter 17"/>
          <p:cNvSpPr>
            <a:spLocks noGrp="1"/>
          </p:cNvSpPr>
          <p:nvPr>
            <p:ph type="body" sz="quarter" idx="14"/>
          </p:nvPr>
        </p:nvSpPr>
        <p:spPr>
          <a:xfrm>
            <a:off x="6698878" y="3638203"/>
            <a:ext cx="2627313" cy="2523605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/>
          <a:lstStyle>
            <a:lvl1pPr marL="0" indent="0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AT" dirty="0"/>
          </a:p>
        </p:txBody>
      </p:sp>
      <p:pic>
        <p:nvPicPr>
          <p:cNvPr id="10" name="Bild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70788" y="504000"/>
            <a:ext cx="25146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31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 txBox="1">
            <a:spLocks noChangeArrowheads="1"/>
          </p:cNvSpPr>
          <p:nvPr userDrawn="1"/>
        </p:nvSpPr>
        <p:spPr bwMode="auto">
          <a:xfrm>
            <a:off x="864022" y="6818013"/>
            <a:ext cx="8484432" cy="52568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349" tIns="45667" rIns="91349" bIns="45667"/>
          <a:lstStyle>
            <a:defPPr>
              <a:defRPr lang="de-DE"/>
            </a:defPPr>
            <a:lvl1pPr algn="l" defTabSz="912813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AT" dirty="0" smtClean="0">
                <a:solidFill>
                  <a:srgbClr val="000000"/>
                </a:solidFill>
              </a:rPr>
              <a:t>	 	</a:t>
            </a:r>
            <a:endParaRPr lang="de-AT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91" y="487568"/>
            <a:ext cx="5836819" cy="593974"/>
          </a:xfrm>
          <a:prstGeom prst="rect">
            <a:avLst/>
          </a:prstGeom>
        </p:spPr>
        <p:txBody>
          <a:bodyPr lIns="91477" tIns="45738" rIns="91477" bIns="45738"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478" y="2123393"/>
            <a:ext cx="8646433" cy="4469101"/>
          </a:xfrm>
          <a:prstGeom prst="rect">
            <a:avLst/>
          </a:prstGeom>
        </p:spPr>
        <p:txBody>
          <a:bodyPr lIns="91477" tIns="45738" rIns="91477" bIns="45738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47551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 txBox="1">
            <a:spLocks noChangeArrowheads="1"/>
          </p:cNvSpPr>
          <p:nvPr userDrawn="1"/>
        </p:nvSpPr>
        <p:spPr bwMode="auto">
          <a:xfrm>
            <a:off x="6610310" y="6818013"/>
            <a:ext cx="2738143" cy="52568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349" tIns="45667" rIns="91349" bIns="45667"/>
          <a:lstStyle>
            <a:defPPr>
              <a:defRPr lang="de-DE"/>
            </a:defPPr>
            <a:lvl1pPr algn="l" defTabSz="912813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de-AT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91" y="487568"/>
            <a:ext cx="5836819" cy="593974"/>
          </a:xfrm>
          <a:prstGeom prst="rect">
            <a:avLst/>
          </a:prstGeom>
        </p:spPr>
        <p:txBody>
          <a:bodyPr lIns="91477" tIns="45738" rIns="91477" bIns="45738"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3478" y="6825940"/>
            <a:ext cx="648006" cy="525684"/>
          </a:xfrm>
          <a:prstGeom prst="rect">
            <a:avLst/>
          </a:prstGeom>
          <a:extLst/>
        </p:spPr>
        <p:txBody>
          <a:bodyPr vert="horz" wrap="square" lIns="91349" tIns="45667" rIns="91349" bIns="45667" numCol="1" anchor="t" anchorCtr="0" compatLnSpc="1">
            <a:prstTxWarp prst="textNoShape">
              <a:avLst/>
            </a:prstTxWarp>
          </a:bodyPr>
          <a:lstStyle>
            <a:lvl1pPr>
              <a:defRPr sz="1100" b="1">
                <a:latin typeface="Tahoma" pitchFamily="34" charset="0"/>
              </a:defRPr>
            </a:lvl1pPr>
          </a:lstStyle>
          <a:p>
            <a:pPr>
              <a:defRPr/>
            </a:pPr>
            <a:fld id="{78208693-CDE3-42E0-8686-166BAC09098F}" type="slidenum">
              <a:rPr lang="de-AT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A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325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2658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00849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8184" indent="-378184" algn="l" defTabSz="1008492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9400" indent="-315154" algn="l" defTabSz="1008492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615" indent="-252123" algn="l" defTabSz="10084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4861" indent="-252123" algn="l" defTabSz="1008492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9106" indent="-252123" algn="l" defTabSz="1008492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3352" indent="-252123" algn="l" defTabSz="10084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7598" indent="-252123" algn="l" defTabSz="10084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81844" indent="-252123" algn="l" defTabSz="10084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6090" indent="-252123" algn="l" defTabSz="10084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084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246" algn="l" defTabSz="10084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492" algn="l" defTabSz="10084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738" algn="l" defTabSz="10084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984" algn="l" defTabSz="10084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1229" algn="l" defTabSz="10084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5475" algn="l" defTabSz="10084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9721" algn="l" defTabSz="10084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3967" algn="l" defTabSz="10084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mf.gv.at/top-themen/Registrierkassen.html#heading_Erlass_zur_Einzelaufzeichnungs_Registrierkassenund_Belegerteilungspflicht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719999" y="3960000"/>
            <a:ext cx="8640000" cy="20774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3200" b="1" dirty="0" smtClean="0">
                <a:solidFill>
                  <a:srgbClr val="5C171F"/>
                </a:solidFill>
                <a:latin typeface="+mj-lt"/>
                <a:cs typeface="Palatino"/>
              </a:rPr>
              <a:t>Einzelaufzeichnungs-, </a:t>
            </a:r>
          </a:p>
          <a:p>
            <a:r>
              <a:rPr lang="de-DE" sz="3200" b="1" dirty="0" smtClean="0">
                <a:solidFill>
                  <a:srgbClr val="5C171F"/>
                </a:solidFill>
                <a:latin typeface="+mj-lt"/>
                <a:cs typeface="Palatino"/>
              </a:rPr>
              <a:t>Registrierkassen- und Belegerteilungspflicht</a:t>
            </a:r>
          </a:p>
          <a:p>
            <a:r>
              <a:rPr lang="de-DE" b="1" dirty="0" smtClean="0">
                <a:solidFill>
                  <a:srgbClr val="5C171F"/>
                </a:solidFill>
                <a:latin typeface="+mj-lt"/>
                <a:cs typeface="Palatino"/>
              </a:rPr>
              <a:t>Mai 2016</a:t>
            </a:r>
            <a:endParaRPr lang="de-DE" b="1" dirty="0">
              <a:solidFill>
                <a:srgbClr val="5C171F"/>
              </a:solidFill>
              <a:latin typeface="+mj-lt"/>
              <a:cs typeface="Palatino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20000" y="2846116"/>
            <a:ext cx="8640000" cy="8640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2500" b="1" dirty="0" smtClean="0">
                <a:solidFill>
                  <a:srgbClr val="001D31"/>
                </a:solidFill>
                <a:latin typeface="+mj-lt"/>
                <a:cs typeface="Palatino"/>
              </a:rPr>
              <a:t>Mag. Alfred Hacker</a:t>
            </a:r>
          </a:p>
          <a:p>
            <a:r>
              <a:rPr lang="de-DE" sz="2500" b="1" dirty="0" err="1" smtClean="0">
                <a:solidFill>
                  <a:srgbClr val="001D31"/>
                </a:solidFill>
                <a:latin typeface="+mj-lt"/>
                <a:cs typeface="Palatino"/>
              </a:rPr>
              <a:t>BMF</a:t>
            </a:r>
            <a:r>
              <a:rPr lang="de-DE" sz="2500" b="1" dirty="0" smtClean="0">
                <a:solidFill>
                  <a:srgbClr val="001D31"/>
                </a:solidFill>
                <a:latin typeface="+mj-lt"/>
                <a:cs typeface="Palatino"/>
              </a:rPr>
              <a:t> Abteilung IV/2</a:t>
            </a:r>
          </a:p>
          <a:p>
            <a:endParaRPr lang="de-DE" sz="2500" b="1" dirty="0" smtClean="0">
              <a:solidFill>
                <a:srgbClr val="001D31"/>
              </a:solidFill>
              <a:latin typeface="+mj-lt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26145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720172" y="487568"/>
            <a:ext cx="6482762" cy="593974"/>
          </a:xfrm>
        </p:spPr>
        <p:txBody>
          <a:bodyPr/>
          <a:lstStyle/>
          <a:p>
            <a:pPr algn="l"/>
            <a:r>
              <a:rPr lang="de-AT" altLang="de-DE" sz="2800" b="1" dirty="0" smtClean="0"/>
              <a:t>Registrierkassenpflicht </a:t>
            </a:r>
            <a:r>
              <a:rPr lang="de-AT" altLang="de-DE" sz="2800" b="1" dirty="0"/>
              <a:t>§ </a:t>
            </a:r>
            <a:r>
              <a:rPr lang="de-AT" altLang="de-DE" sz="2800" b="1" dirty="0" smtClean="0"/>
              <a:t>131b BAO</a:t>
            </a:r>
            <a:r>
              <a:rPr lang="de-AT" altLang="de-DE" sz="2800" dirty="0"/>
              <a:t/>
            </a:r>
            <a:br>
              <a:rPr lang="de-AT" altLang="de-DE" sz="2800" dirty="0"/>
            </a:br>
            <a:endParaRPr lang="de-AT" sz="2800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4256" y="1405955"/>
            <a:ext cx="8717085" cy="5185755"/>
          </a:xfrm>
          <a:ln>
            <a:noFill/>
          </a:ln>
        </p:spPr>
        <p:txBody>
          <a:bodyPr/>
          <a:lstStyle/>
          <a:p>
            <a:pPr marL="342900" lvl="1" indent="-342900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de-AT" sz="2000" b="1" dirty="0">
                <a:latin typeface="Palatino Linotype" panose="02040502050505030304" pitchFamily="18" charset="0"/>
              </a:rPr>
              <a:t>Verpflichtung zur Verwendung einer elektronischen Registrierkasse </a:t>
            </a:r>
            <a:r>
              <a:rPr lang="de-AT" sz="2000" dirty="0">
                <a:latin typeface="Palatino Linotype" panose="02040502050505030304" pitchFamily="18" charset="0"/>
              </a:rPr>
              <a:t>zur Erfassung der einzelnen Bareinnahmen </a:t>
            </a:r>
            <a:r>
              <a:rPr lang="de-AT" sz="2000" b="1" dirty="0" smtClean="0">
                <a:latin typeface="Palatino Linotype" panose="02040502050505030304" pitchFamily="18" charset="0"/>
              </a:rPr>
              <a:t>(frühestens) ab 1.Mai. </a:t>
            </a:r>
            <a:r>
              <a:rPr lang="de-AT" sz="2000" b="1" dirty="0">
                <a:latin typeface="Palatino Linotype" panose="02040502050505030304" pitchFamily="18" charset="0"/>
              </a:rPr>
              <a:t>2016 </a:t>
            </a:r>
            <a:r>
              <a:rPr lang="de-AT" sz="1800" dirty="0">
                <a:latin typeface="Palatino Linotype" panose="02040502050505030304" pitchFamily="18" charset="0"/>
              </a:rPr>
              <a:t>(bei betrieblichen Einkünfte, </a:t>
            </a:r>
            <a:r>
              <a:rPr lang="de-AT" sz="1800" dirty="0" err="1">
                <a:latin typeface="Palatino Linotype" panose="02040502050505030304" pitchFamily="18" charset="0"/>
              </a:rPr>
              <a:t>dh</a:t>
            </a:r>
            <a:r>
              <a:rPr lang="de-AT" sz="1800" dirty="0">
                <a:latin typeface="Palatino Linotype" panose="02040502050505030304" pitchFamily="18" charset="0"/>
              </a:rPr>
              <a:t>. Einkunftsarten 1 - 3) </a:t>
            </a:r>
            <a:r>
              <a:rPr lang="de-AT" sz="2000" dirty="0" smtClean="0">
                <a:latin typeface="Palatino Linotype" panose="02040502050505030304" pitchFamily="18" charset="0"/>
              </a:rPr>
              <a:t>bei</a:t>
            </a:r>
            <a:endParaRPr lang="de-AT" sz="2000" dirty="0">
              <a:latin typeface="Palatino Linotype" panose="02040502050505030304" pitchFamily="18" charset="0"/>
            </a:endParaRPr>
          </a:p>
          <a:p>
            <a:pPr lvl="1" eaLnBrk="0" hangingPunct="0">
              <a:spcBef>
                <a:spcPct val="50000"/>
              </a:spcBef>
            </a:pPr>
            <a:r>
              <a:rPr lang="de-AT" sz="1800" dirty="0">
                <a:latin typeface="Palatino Linotype" panose="02040502050505030304" pitchFamily="18" charset="0"/>
              </a:rPr>
              <a:t>einem Ja</a:t>
            </a:r>
            <a:r>
              <a:rPr lang="de-AT" sz="1800" dirty="0">
                <a:solidFill>
                  <a:prstClr val="black"/>
                </a:solidFill>
                <a:latin typeface="Palatino Linotype" panose="02040502050505030304" pitchFamily="18" charset="0"/>
              </a:rPr>
              <a:t>hresumsatz (Barumsätzen und sonstigen Umsätzen) </a:t>
            </a:r>
            <a:br>
              <a:rPr lang="de-AT" sz="1800" dirty="0">
                <a:solidFill>
                  <a:prstClr val="black"/>
                </a:solidFill>
                <a:latin typeface="Palatino Linotype" panose="02040502050505030304" pitchFamily="18" charset="0"/>
              </a:rPr>
            </a:br>
            <a:r>
              <a:rPr lang="de-AT" sz="1800" dirty="0">
                <a:solidFill>
                  <a:prstClr val="black"/>
                </a:solidFill>
                <a:latin typeface="Palatino Linotype" panose="02040502050505030304" pitchFamily="18" charset="0"/>
              </a:rPr>
              <a:t>ab € 15.000 (netto) / Betrieb </a:t>
            </a:r>
            <a:r>
              <a:rPr lang="de-AT" sz="1800" dirty="0">
                <a:latin typeface="Palatino Linotype" panose="02040502050505030304" pitchFamily="18" charset="0"/>
              </a:rPr>
              <a:t>und</a:t>
            </a:r>
          </a:p>
          <a:p>
            <a:pPr lvl="1">
              <a:spcBef>
                <a:spcPct val="50000"/>
              </a:spcBef>
            </a:pPr>
            <a:r>
              <a:rPr lang="de-AT" sz="1800" dirty="0">
                <a:solidFill>
                  <a:srgbClr val="000000"/>
                </a:solidFill>
                <a:latin typeface="Palatino Linotype" panose="02040502050505030304" pitchFamily="18" charset="0"/>
              </a:rPr>
              <a:t>Barumsätzen (</a:t>
            </a:r>
            <a:r>
              <a:rPr lang="de-AT" sz="1800" dirty="0">
                <a:solidFill>
                  <a:prstClr val="black"/>
                </a:solidFill>
                <a:latin typeface="Palatino Linotype" panose="02040502050505030304" pitchFamily="18" charset="0"/>
              </a:rPr>
              <a:t>Bargeld-, Bankomat- und Kreditkartenzahlungen</a:t>
            </a:r>
            <a:r>
              <a:rPr lang="de-AT" sz="1800" dirty="0">
                <a:solidFill>
                  <a:srgbClr val="000000"/>
                </a:solidFill>
                <a:latin typeface="Palatino Linotype" panose="02040502050505030304" pitchFamily="18" charset="0"/>
              </a:rPr>
              <a:t>) </a:t>
            </a:r>
            <a:br>
              <a:rPr lang="de-AT" sz="1800" dirty="0">
                <a:solidFill>
                  <a:srgbClr val="000000"/>
                </a:solidFill>
                <a:latin typeface="Palatino Linotype" panose="02040502050505030304" pitchFamily="18" charset="0"/>
              </a:rPr>
            </a:br>
            <a:r>
              <a:rPr lang="de-AT" sz="1800" dirty="0">
                <a:solidFill>
                  <a:srgbClr val="000000"/>
                </a:solidFill>
                <a:latin typeface="Palatino Linotype" panose="02040502050505030304" pitchFamily="18" charset="0"/>
              </a:rPr>
              <a:t>über € 7.500 (netto) / Betrieb</a:t>
            </a:r>
          </a:p>
          <a:p>
            <a:pPr lvl="1">
              <a:spcBef>
                <a:spcPct val="50000"/>
              </a:spcBef>
            </a:pPr>
            <a:r>
              <a:rPr lang="de-AT" sz="1800" dirty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4 Monate nach Ablauf des Voranmeldungszeitraumes, in dem beide Grenzbeträge </a:t>
            </a:r>
            <a:r>
              <a:rPr lang="de-AT" sz="1800" dirty="0" smtClean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(kumulativ) erstmalig </a:t>
            </a:r>
            <a:r>
              <a:rPr lang="de-AT" sz="1800" dirty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überschritten </a:t>
            </a:r>
            <a:r>
              <a:rPr lang="de-AT" sz="1800" dirty="0" smtClean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werden</a:t>
            </a:r>
            <a:endParaRPr lang="de-AT" sz="18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pPr lvl="1">
              <a:spcBef>
                <a:spcPct val="50000"/>
              </a:spcBef>
            </a:pPr>
            <a:r>
              <a:rPr lang="de-AT" sz="2000" b="1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Barumsatz (es gilt § 1 Abs.1 Z 1 UStG):  </a:t>
            </a:r>
            <a:r>
              <a:rPr lang="de-AT" sz="18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/>
            </a:r>
            <a:br>
              <a:rPr lang="de-AT" sz="18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</a:br>
            <a:r>
              <a:rPr lang="de-AT" sz="1800" b="1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Leistung</a:t>
            </a:r>
            <a:r>
              <a:rPr lang="de-AT" sz="18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 (die ein Unternehmer </a:t>
            </a:r>
            <a:r>
              <a:rPr lang="de-AT" sz="1800" b="1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im Inland</a:t>
            </a:r>
            <a:r>
              <a:rPr lang="de-AT" sz="18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) gegen </a:t>
            </a:r>
            <a:r>
              <a:rPr lang="de-AT" sz="1800" b="1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Entgelt</a:t>
            </a:r>
            <a:r>
              <a:rPr lang="de-AT" sz="18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 ausführt</a:t>
            </a:r>
            <a:r>
              <a:rPr lang="de-AT" sz="1800" b="1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; </a:t>
            </a:r>
            <a:r>
              <a:rPr lang="de-AT" sz="18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L</a:t>
            </a:r>
            <a:r>
              <a:rPr lang="de-AT" sz="1800" b="1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eistung </a:t>
            </a:r>
            <a:r>
              <a:rPr lang="de-AT" sz="18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und </a:t>
            </a:r>
            <a:r>
              <a:rPr lang="de-AT" sz="1800" b="1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Gegenleistung</a:t>
            </a:r>
            <a:r>
              <a:rPr lang="de-AT" sz="18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 (Zahlung) sind </a:t>
            </a:r>
            <a:r>
              <a:rPr lang="de-AT" sz="1800" b="1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unmittelbar verknüpft </a:t>
            </a:r>
            <a:r>
              <a:rPr lang="de-AT" sz="18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bzw. Zahlungsvorgang wird nach Lieferung/Leistung </a:t>
            </a:r>
            <a:r>
              <a:rPr lang="de-AT" sz="1800" dirty="0">
                <a:solidFill>
                  <a:srgbClr val="000000"/>
                </a:solidFill>
                <a:latin typeface="Palatino Linotype" panose="02040502050505030304" pitchFamily="18" charset="0"/>
              </a:rPr>
              <a:t>(</a:t>
            </a:r>
            <a:r>
              <a:rPr lang="de-AT" sz="18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vor Ort) angestoßen (inkl. Kreditkarten -, Bankomatzahlungen bzw. </a:t>
            </a:r>
            <a:r>
              <a:rPr lang="de-AT" sz="1800" dirty="0" smtClean="0">
                <a:latin typeface="Palatino Linotype" panose="02040502050505030304" pitchFamily="18" charset="0"/>
              </a:rPr>
              <a:t>andere vergleichbare Zahlungsformen). </a:t>
            </a:r>
            <a:r>
              <a:rPr lang="de-AT" sz="1800" b="1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Nicht </a:t>
            </a:r>
            <a:r>
              <a:rPr lang="de-AT" sz="18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darunter </a:t>
            </a:r>
            <a:r>
              <a:rPr lang="de-AT" sz="1800" b="1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fallen </a:t>
            </a:r>
            <a:r>
              <a:rPr lang="de-AT" sz="18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Geschäfte </a:t>
            </a:r>
            <a:r>
              <a:rPr lang="de-AT" sz="1800" dirty="0">
                <a:solidFill>
                  <a:srgbClr val="000000"/>
                </a:solidFill>
                <a:latin typeface="Palatino Linotype" panose="02040502050505030304" pitchFamily="18" charset="0"/>
              </a:rPr>
              <a:t>mit Zahlungsfrist bzw. einer </a:t>
            </a:r>
            <a:r>
              <a:rPr lang="de-AT" sz="1800" dirty="0">
                <a:latin typeface="Palatino Linotype" panose="02040502050505030304" pitchFamily="18" charset="0"/>
              </a:rPr>
              <a:t>Bezahlung mit </a:t>
            </a:r>
            <a:r>
              <a:rPr lang="de-AT" sz="1800" dirty="0" smtClean="0">
                <a:latin typeface="Palatino Linotype" panose="02040502050505030304" pitchFamily="18" charset="0"/>
              </a:rPr>
              <a:t>Erlagschein</a:t>
            </a:r>
            <a:r>
              <a:rPr lang="de-AT" sz="1800" dirty="0">
                <a:latin typeface="Palatino Linotype" panose="02040502050505030304" pitchFamily="18" charset="0"/>
              </a:rPr>
              <a:t>; Banküberweisung, etc.</a:t>
            </a:r>
            <a:endParaRPr lang="de-AT" sz="1800" dirty="0">
              <a:solidFill>
                <a:prstClr val="black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75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720172" y="487567"/>
            <a:ext cx="6482762" cy="918387"/>
          </a:xfrm>
        </p:spPr>
        <p:txBody>
          <a:bodyPr/>
          <a:lstStyle/>
          <a:p>
            <a:pPr algn="l"/>
            <a:r>
              <a:rPr lang="de-AT" altLang="de-DE" sz="2800" b="1" dirty="0" smtClean="0"/>
              <a:t>Registrierkassenpflicht </a:t>
            </a:r>
            <a:r>
              <a:rPr lang="de-AT" altLang="de-DE" sz="2800" b="1" dirty="0"/>
              <a:t>§ </a:t>
            </a:r>
            <a:r>
              <a:rPr lang="de-AT" altLang="de-DE" sz="2800" b="1" dirty="0" smtClean="0"/>
              <a:t>131b BAO</a:t>
            </a:r>
            <a:r>
              <a:rPr lang="de-AT" altLang="de-DE" sz="2800" dirty="0"/>
              <a:t/>
            </a:r>
            <a:br>
              <a:rPr lang="de-AT" altLang="de-DE" sz="2800" dirty="0"/>
            </a:br>
            <a:r>
              <a:rPr lang="de-AT" altLang="de-DE" sz="2800" b="1" dirty="0" smtClean="0"/>
              <a:t>spezielle Themen</a:t>
            </a:r>
            <a:endParaRPr lang="de-AT" sz="2800" b="1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4256" y="1477963"/>
            <a:ext cx="8717085" cy="5400600"/>
          </a:xfrm>
          <a:ln>
            <a:noFill/>
          </a:ln>
        </p:spPr>
        <p:txBody>
          <a:bodyPr/>
          <a:lstStyle/>
          <a:p>
            <a:pPr marL="0" lvl="1" indent="0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None/>
            </a:pPr>
            <a:endParaRPr lang="de-AT" sz="2000" dirty="0" smtClean="0">
              <a:latin typeface="Palatino Linotype" panose="02040502050505030304" pitchFamily="18" charset="0"/>
            </a:endParaRPr>
          </a:p>
          <a:p>
            <a:pPr marL="342900" lvl="1" indent="-342900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de-AT" sz="2000" b="1" dirty="0" smtClean="0">
                <a:latin typeface="Palatino Linotype" panose="02040502050505030304" pitchFamily="18" charset="0"/>
              </a:rPr>
              <a:t>Durchlaufende Posten </a:t>
            </a:r>
            <a:r>
              <a:rPr lang="de-AT" sz="2000" dirty="0" smtClean="0">
                <a:latin typeface="Palatino Linotype" panose="02040502050505030304" pitchFamily="18" charset="0"/>
              </a:rPr>
              <a:t>sind aufzeichnungspflichtig, zählen aber nicht zu den Barumsätzen  (sowohl die Vereinnahmung als auch die Verausgabung erfolgt in fremden Namen und auf fremde Rechnung + ausdrücklich gegenüber dem Kunden offengelegt (Beispiele: Ortstaxen, Kurtaxen, Stempel-Gerichtsgebühren,  Rezeptgebühr, Kautionen, Lotto-/</a:t>
            </a:r>
            <a:r>
              <a:rPr lang="de-AT" sz="2000" dirty="0" err="1" smtClean="0">
                <a:latin typeface="Palatino Linotype" panose="02040502050505030304" pitchFamily="18" charset="0"/>
              </a:rPr>
              <a:t>Tottoumsatz</a:t>
            </a:r>
            <a:r>
              <a:rPr lang="de-AT" sz="2000" dirty="0" smtClean="0">
                <a:latin typeface="Palatino Linotype" panose="02040502050505030304" pitchFamily="18" charset="0"/>
              </a:rPr>
              <a:t> etc.</a:t>
            </a:r>
          </a:p>
          <a:p>
            <a:pPr lvl="1" eaLnBrk="0" hangingPunct="0">
              <a:spcBef>
                <a:spcPct val="50000"/>
              </a:spcBef>
            </a:pPr>
            <a:r>
              <a:rPr lang="de-AT" sz="1800" dirty="0" smtClean="0">
                <a:latin typeface="Palatino Linotype" panose="02040502050505030304" pitchFamily="18" charset="0"/>
              </a:rPr>
              <a:t>Keine Berücksichtigung bei den Grenzen der </a:t>
            </a:r>
            <a:r>
              <a:rPr lang="de-AT" sz="1800" dirty="0" err="1" smtClean="0">
                <a:latin typeface="Palatino Linotype" panose="02040502050505030304" pitchFamily="18" charset="0"/>
              </a:rPr>
              <a:t>RegK</a:t>
            </a:r>
            <a:r>
              <a:rPr lang="de-AT" sz="1800" dirty="0" smtClean="0">
                <a:latin typeface="Palatino Linotype" panose="02040502050505030304" pitchFamily="18" charset="0"/>
              </a:rPr>
              <a:t>-Pflicht</a:t>
            </a:r>
          </a:p>
          <a:p>
            <a:pPr lvl="1" eaLnBrk="0" hangingPunct="0">
              <a:spcBef>
                <a:spcPct val="50000"/>
              </a:spcBef>
            </a:pPr>
            <a:r>
              <a:rPr lang="de-AT" sz="1800" dirty="0" smtClean="0">
                <a:latin typeface="Palatino Linotype" panose="02040502050505030304" pitchFamily="18" charset="0"/>
              </a:rPr>
              <a:t>Erfassung in der Reg-Kasse als Barumsatz nur notwendig, wenn ein durchlaufender Posten  auf dem Beleg als Teil einer einheitlichen Leistung (teils durchlaufender Posten teils Barumsatz) erfasst wird</a:t>
            </a:r>
          </a:p>
          <a:p>
            <a:pPr lvl="1" eaLnBrk="0" hangingPunct="0">
              <a:spcBef>
                <a:spcPct val="50000"/>
              </a:spcBef>
            </a:pPr>
            <a:r>
              <a:rPr lang="de-AT" sz="1800" dirty="0" smtClean="0">
                <a:latin typeface="Palatino Linotype" panose="02040502050505030304" pitchFamily="18" charset="0"/>
              </a:rPr>
              <a:t>Durchlaufende (solistische) Posten können auch in der Reg-Kasse erfasst werden (Erfassung als Null %-Umsatz)</a:t>
            </a:r>
          </a:p>
          <a:p>
            <a:pPr lvl="1" eaLnBrk="0" hangingPunct="0">
              <a:spcBef>
                <a:spcPct val="50000"/>
              </a:spcBef>
            </a:pPr>
            <a:r>
              <a:rPr lang="de-AT" sz="1800" dirty="0" smtClean="0">
                <a:latin typeface="Palatino Linotype" panose="02040502050505030304" pitchFamily="18" charset="0"/>
              </a:rPr>
              <a:t>Beide Vorgänge sind dann aber in der Reg-Kasse ab 2017 mit einer Signatur zu sichern</a:t>
            </a:r>
            <a:endParaRPr lang="de-AT" sz="1800" dirty="0" smtClean="0"/>
          </a:p>
          <a:p>
            <a:pPr marL="0" lvl="1" indent="0">
              <a:buNone/>
            </a:pPr>
            <a:endParaRPr lang="de-AT" sz="16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186746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720172" y="487568"/>
            <a:ext cx="6482762" cy="593974"/>
          </a:xfrm>
        </p:spPr>
        <p:txBody>
          <a:bodyPr/>
          <a:lstStyle/>
          <a:p>
            <a:pPr algn="l"/>
            <a:r>
              <a:rPr lang="de-AT" altLang="de-DE" sz="2800" b="1" dirty="0"/>
              <a:t>Registrierkassenpflicht § 131b BAO</a:t>
            </a:r>
            <a:r>
              <a:rPr lang="de-AT" altLang="de-DE" sz="2800" dirty="0"/>
              <a:t/>
            </a:r>
            <a:br>
              <a:rPr lang="de-AT" altLang="de-DE" sz="2800" dirty="0"/>
            </a:br>
            <a:r>
              <a:rPr lang="de-AT" altLang="de-DE" sz="2800" b="1" dirty="0"/>
              <a:t>spezielle Themen</a:t>
            </a:r>
            <a:r>
              <a:rPr lang="de-AT" altLang="de-DE" sz="2800" dirty="0"/>
              <a:t/>
            </a:r>
            <a:br>
              <a:rPr lang="de-AT" altLang="de-DE" sz="2800" dirty="0"/>
            </a:br>
            <a:endParaRPr lang="de-AT" sz="2800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4256" y="1333947"/>
            <a:ext cx="8717085" cy="5472608"/>
          </a:xfrm>
          <a:ln>
            <a:noFill/>
          </a:ln>
        </p:spPr>
        <p:txBody>
          <a:bodyPr/>
          <a:lstStyle/>
          <a:p>
            <a:pPr marL="0" lvl="1" indent="0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None/>
            </a:pPr>
            <a:endParaRPr lang="de-AT" sz="2000" dirty="0" smtClean="0">
              <a:latin typeface="Palatino Linotype" panose="02040502050505030304" pitchFamily="18" charset="0"/>
            </a:endParaRP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de-AT" sz="2000" b="1" dirty="0">
                <a:latin typeface="+mj-lt"/>
              </a:rPr>
              <a:t>Anzahlung/Teilzahlung/Restzahlung</a:t>
            </a:r>
            <a:endParaRPr lang="de-AT" sz="1600" b="1" dirty="0">
              <a:latin typeface="+mj-lt"/>
            </a:endParaRPr>
          </a:p>
          <a:p>
            <a:pPr lvl="1" eaLnBrk="0" hangingPunct="0">
              <a:spcBef>
                <a:spcPct val="50000"/>
              </a:spcBef>
            </a:pPr>
            <a:r>
              <a:rPr lang="de-AT" sz="1800" dirty="0" smtClean="0">
                <a:latin typeface="+mj-lt"/>
              </a:rPr>
              <a:t>Auch eine Anzahlung/Teilzahlung/Restzahlung gilt als Barzahlung</a:t>
            </a:r>
          </a:p>
          <a:p>
            <a:pPr lvl="1" eaLnBrk="0" hangingPunct="0">
              <a:spcBef>
                <a:spcPct val="50000"/>
              </a:spcBef>
            </a:pPr>
            <a:r>
              <a:rPr lang="de-AT" sz="1800" dirty="0" smtClean="0">
                <a:latin typeface="+mj-lt"/>
              </a:rPr>
              <a:t>Bei </a:t>
            </a:r>
            <a:r>
              <a:rPr lang="de-AT" sz="1800" dirty="0">
                <a:latin typeface="+mj-lt"/>
              </a:rPr>
              <a:t>der Erfassung der Barzahlungen und Ausgestaltung des Registrierkassenbelegs  kann sowohl auf die Nr. der Rechnung als auch die Nr. des Lieferscheines (ebenso auf andere Unterlagen </a:t>
            </a:r>
            <a:r>
              <a:rPr lang="de-AT" sz="1800" dirty="0" err="1">
                <a:latin typeface="+mj-lt"/>
              </a:rPr>
              <a:t>iSd</a:t>
            </a:r>
            <a:r>
              <a:rPr lang="de-AT" sz="1800" dirty="0">
                <a:latin typeface="+mj-lt"/>
              </a:rPr>
              <a:t> § 132a </a:t>
            </a:r>
            <a:r>
              <a:rPr lang="de-AT" sz="1800" dirty="0" err="1">
                <a:latin typeface="+mj-lt"/>
              </a:rPr>
              <a:t>Abs</a:t>
            </a:r>
            <a:r>
              <a:rPr lang="de-AT" sz="1800" dirty="0">
                <a:latin typeface="+mj-lt"/>
              </a:rPr>
              <a:t> 4 BAO) verwiesen werden</a:t>
            </a:r>
            <a:r>
              <a:rPr lang="de-AT" sz="1800" dirty="0" smtClean="0">
                <a:latin typeface="+mj-lt"/>
              </a:rPr>
              <a:t>.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de-AT" sz="2000" b="1" dirty="0" smtClean="0">
                <a:latin typeface="+mj-lt"/>
              </a:rPr>
              <a:t>Wertgutscheine</a:t>
            </a:r>
            <a:endParaRPr lang="de-AT" sz="1600" b="1" dirty="0">
              <a:latin typeface="+mj-lt"/>
            </a:endParaRPr>
          </a:p>
          <a:p>
            <a:pPr lvl="1" eaLnBrk="0" hangingPunct="0">
              <a:spcBef>
                <a:spcPct val="50000"/>
              </a:spcBef>
            </a:pPr>
            <a:r>
              <a:rPr lang="de-AT" sz="1800" dirty="0">
                <a:latin typeface="+mj-lt"/>
              </a:rPr>
              <a:t>Bei </a:t>
            </a:r>
            <a:r>
              <a:rPr lang="de-AT" sz="1800" dirty="0" smtClean="0">
                <a:latin typeface="+mj-lt"/>
              </a:rPr>
              <a:t>einer </a:t>
            </a:r>
            <a:r>
              <a:rPr lang="de-AT" sz="1800" dirty="0">
                <a:latin typeface="+mj-lt"/>
              </a:rPr>
              <a:t>Erfassung </a:t>
            </a:r>
            <a:r>
              <a:rPr lang="de-AT" sz="1800" dirty="0" smtClean="0">
                <a:latin typeface="+mj-lt"/>
              </a:rPr>
              <a:t>des Verkaufes von Wertgutscheinen in der Registrierkasse ist die Barzahlung mit der Bezeichnung „</a:t>
            </a:r>
            <a:r>
              <a:rPr lang="de-AT" sz="1800" dirty="0" err="1" smtClean="0">
                <a:latin typeface="+mj-lt"/>
              </a:rPr>
              <a:t>Bonverkauf</a:t>
            </a:r>
            <a:r>
              <a:rPr lang="de-AT" sz="1800" dirty="0" smtClean="0">
                <a:latin typeface="+mj-lt"/>
              </a:rPr>
              <a:t>“ als Null %-Umsatz bzw. nicht als Barumsatz zu behandeln.</a:t>
            </a:r>
          </a:p>
          <a:p>
            <a:pPr lvl="1" eaLnBrk="0" hangingPunct="0">
              <a:spcBef>
                <a:spcPct val="50000"/>
              </a:spcBef>
            </a:pPr>
            <a:r>
              <a:rPr lang="de-AT" sz="1800" dirty="0" smtClean="0">
                <a:latin typeface="+mj-lt"/>
              </a:rPr>
              <a:t>Im Zeitpunkt der Einlösung ist des Wertgutscheines mit dem Nominalwert als Barumsatz zu erfassen, weil erst dann die Lieferung oder sonstige Leistung erbracht wird</a:t>
            </a:r>
          </a:p>
          <a:p>
            <a:pPr lvl="1" eaLnBrk="0" hangingPunct="0">
              <a:spcBef>
                <a:spcPct val="50000"/>
              </a:spcBef>
            </a:pPr>
            <a:r>
              <a:rPr lang="de-AT" sz="1800" dirty="0" smtClean="0">
                <a:latin typeface="+mj-lt"/>
              </a:rPr>
              <a:t>Ist die Lieferung oder sonstiger Leistung urkundlich („Gutschein“) bereits konkretisiert ist der „Verkauf“ des Gutscheins ein Barumsatz </a:t>
            </a:r>
            <a:endParaRPr lang="de-AT" sz="1800" dirty="0">
              <a:latin typeface="+mj-lt"/>
            </a:endParaRPr>
          </a:p>
          <a:p>
            <a:pPr marL="0" indent="0">
              <a:buNone/>
            </a:pPr>
            <a:endParaRPr lang="de-AT" sz="1800" dirty="0">
              <a:latin typeface="+mj-lt"/>
            </a:endParaRPr>
          </a:p>
          <a:p>
            <a:pPr marL="0" indent="0">
              <a:buNone/>
            </a:pPr>
            <a:endParaRPr lang="de-AT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5298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20172" y="1405956"/>
            <a:ext cx="8646433" cy="5545946"/>
          </a:xfrm>
        </p:spPr>
        <p:txBody>
          <a:bodyPr/>
          <a:lstStyle/>
          <a:p>
            <a:pPr marL="433311" indent="-342900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de-AT" sz="2400" b="1" dirty="0">
                <a:latin typeface="+mj-lt"/>
              </a:rPr>
              <a:t>Kassasturz</a:t>
            </a:r>
            <a:r>
              <a:rPr lang="de-AT" sz="2400" dirty="0">
                <a:latin typeface="+mj-lt"/>
              </a:rPr>
              <a:t> statt Einzelaufzeichnungs-, </a:t>
            </a:r>
            <a:r>
              <a:rPr lang="de-AT" sz="2400" dirty="0" smtClean="0">
                <a:latin typeface="+mj-lt"/>
              </a:rPr>
              <a:t>Registrierkassen- </a:t>
            </a:r>
            <a:r>
              <a:rPr lang="de-AT" sz="2400" dirty="0">
                <a:latin typeface="+mj-lt"/>
              </a:rPr>
              <a:t>und Belegerteilungsverpflichtung, bei</a:t>
            </a:r>
          </a:p>
          <a:p>
            <a:pPr marL="433311" indent="-342900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de-AT" sz="2000" b="1" dirty="0">
                <a:latin typeface="+mj-lt"/>
              </a:rPr>
              <a:t>„</a:t>
            </a:r>
            <a:r>
              <a:rPr lang="de-AT" sz="2000" b="1" dirty="0" smtClean="0">
                <a:latin typeface="+mj-lt"/>
              </a:rPr>
              <a:t>Umsätzen </a:t>
            </a:r>
            <a:r>
              <a:rPr lang="de-AT" sz="2000" b="1" dirty="0">
                <a:latin typeface="+mj-lt"/>
              </a:rPr>
              <a:t>im Freien“ </a:t>
            </a:r>
            <a:r>
              <a:rPr lang="de-AT" sz="2000" dirty="0">
                <a:latin typeface="+mj-lt"/>
              </a:rPr>
              <a:t>(§ 2 </a:t>
            </a:r>
            <a:r>
              <a:rPr lang="de-AT" sz="2000" dirty="0" err="1">
                <a:solidFill>
                  <a:prstClr val="black"/>
                </a:solidFill>
                <a:latin typeface="+mj-lt"/>
              </a:rPr>
              <a:t>BarUV</a:t>
            </a:r>
            <a:r>
              <a:rPr lang="de-AT" sz="2000" dirty="0">
                <a:solidFill>
                  <a:prstClr val="black"/>
                </a:solidFill>
                <a:latin typeface="+mj-lt"/>
              </a:rPr>
              <a:t>, siehe auch Punkt 6.2.6. Erlass</a:t>
            </a:r>
            <a:r>
              <a:rPr lang="de-AT" sz="2000" dirty="0">
                <a:latin typeface="+mj-lt"/>
              </a:rPr>
              <a:t>),</a:t>
            </a:r>
          </a:p>
          <a:p>
            <a:pPr marL="826605" lvl="1" indent="-285750">
              <a:lnSpc>
                <a:spcPct val="110000"/>
              </a:lnSpc>
              <a:spcBef>
                <a:spcPct val="50000"/>
              </a:spcBef>
              <a:buFont typeface="Symbol" panose="05050102010706020507" pitchFamily="18" charset="2"/>
              <a:buChar char="-"/>
            </a:pPr>
            <a:r>
              <a:rPr lang="de-AT" sz="1800" dirty="0">
                <a:latin typeface="+mj-lt"/>
              </a:rPr>
              <a:t>begrenzt mit 30.000 € (netto) Umsatz/Betrieb</a:t>
            </a:r>
          </a:p>
          <a:p>
            <a:pPr marL="826605" lvl="1" indent="-285750">
              <a:lnSpc>
                <a:spcPct val="110000"/>
              </a:lnSpc>
              <a:spcBef>
                <a:spcPct val="50000"/>
              </a:spcBef>
              <a:buFont typeface="Symbol" panose="05050102010706020507" pitchFamily="18" charset="2"/>
              <a:buChar char="-"/>
            </a:pPr>
            <a:r>
              <a:rPr lang="de-AT" sz="1800" dirty="0">
                <a:latin typeface="+mj-lt"/>
              </a:rPr>
              <a:t>grundsätzlich können alle Umsätze im Freien auch in die Begünstigung für mobile Gruppen fallen! (vgl. Erlass, Punkt 6.7.4.)</a:t>
            </a:r>
          </a:p>
          <a:p>
            <a:pPr marL="433311" indent="-342900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de-AT" sz="2000" dirty="0">
                <a:latin typeface="+mj-lt"/>
              </a:rPr>
              <a:t>bestimmten </a:t>
            </a:r>
            <a:r>
              <a:rPr lang="de-AT" sz="2000" b="1" dirty="0">
                <a:latin typeface="+mj-lt"/>
              </a:rPr>
              <a:t>Umsätzen von entbehrlichen Hilfsbetrieben </a:t>
            </a:r>
            <a:endParaRPr lang="de-AT" sz="2000" dirty="0">
              <a:latin typeface="+mj-lt"/>
            </a:endParaRPr>
          </a:p>
          <a:p>
            <a:pPr marL="826605" lvl="1" indent="-285750">
              <a:lnSpc>
                <a:spcPct val="110000"/>
              </a:lnSpc>
              <a:spcBef>
                <a:spcPct val="50000"/>
              </a:spcBef>
              <a:buFont typeface="Symbol" panose="05050102010706020507" pitchFamily="18" charset="2"/>
              <a:buChar char="-"/>
            </a:pPr>
            <a:r>
              <a:rPr lang="de-AT" sz="1800" dirty="0">
                <a:latin typeface="+mj-lt"/>
              </a:rPr>
              <a:t>(z.B.: kleine Feste) von abgabenrechtlich begünstigten 	Körperschaften ohne Umsatzgrenze (§ 3 Abs.1 </a:t>
            </a:r>
            <a:r>
              <a:rPr lang="de-AT" sz="1800" dirty="0" err="1">
                <a:solidFill>
                  <a:prstClr val="black"/>
                </a:solidFill>
                <a:latin typeface="+mj-lt"/>
              </a:rPr>
              <a:t>BarUV</a:t>
            </a:r>
            <a:r>
              <a:rPr lang="de-AT" sz="1800" dirty="0">
                <a:latin typeface="+mj-lt"/>
              </a:rPr>
              <a:t>)</a:t>
            </a:r>
          </a:p>
          <a:p>
            <a:pPr marL="433311" indent="-342900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de-AT" sz="2000" b="1" dirty="0" smtClean="0">
                <a:latin typeface="+mj-lt"/>
              </a:rPr>
              <a:t>Umsätzen </a:t>
            </a:r>
            <a:r>
              <a:rPr lang="de-AT" sz="2000" b="1" dirty="0">
                <a:latin typeface="+mj-lt"/>
              </a:rPr>
              <a:t>von unentbehrlichen Hilfsbetrieben</a:t>
            </a:r>
          </a:p>
          <a:p>
            <a:pPr marL="826719" lvl="1" indent="-285864">
              <a:lnSpc>
                <a:spcPct val="110000"/>
              </a:lnSpc>
              <a:spcBef>
                <a:spcPct val="50000"/>
              </a:spcBef>
              <a:buFont typeface="Symbol" panose="05050102010706020507" pitchFamily="18" charset="2"/>
              <a:buChar char="-"/>
            </a:pPr>
            <a:r>
              <a:rPr lang="de-AT" sz="1800" dirty="0">
                <a:latin typeface="+mj-lt"/>
              </a:rPr>
              <a:t>(z.B.: Theateraufführung Kulturverein) abgabenrechtlich </a:t>
            </a:r>
            <a:br>
              <a:rPr lang="de-AT" sz="1800" dirty="0">
                <a:latin typeface="+mj-lt"/>
              </a:rPr>
            </a:br>
            <a:r>
              <a:rPr lang="de-AT" sz="1800" dirty="0">
                <a:latin typeface="+mj-lt"/>
              </a:rPr>
              <a:t>begünstigter Körperschaften ohne Umsatzgrenze (§ 3 Abs.2 </a:t>
            </a:r>
            <a:r>
              <a:rPr lang="de-AT" sz="1800" dirty="0" err="1">
                <a:latin typeface="+mj-lt"/>
              </a:rPr>
              <a:t>BarUV</a:t>
            </a:r>
            <a:r>
              <a:rPr lang="de-AT" sz="1800" dirty="0">
                <a:latin typeface="+mj-lt"/>
              </a:rPr>
              <a:t>)</a:t>
            </a:r>
          </a:p>
          <a:p>
            <a:endParaRPr lang="de-AT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22214" y="469851"/>
            <a:ext cx="7200800" cy="593974"/>
          </a:xfrm>
        </p:spPr>
        <p:txBody>
          <a:bodyPr/>
          <a:lstStyle/>
          <a:p>
            <a:pPr algn="l"/>
            <a:r>
              <a:rPr lang="de-AT" sz="2800" b="1" dirty="0"/>
              <a:t>Erleichterungen </a:t>
            </a:r>
            <a:r>
              <a:rPr lang="de-AT" sz="2800" b="1" dirty="0" smtClean="0"/>
              <a:t>durch die </a:t>
            </a:r>
            <a:r>
              <a:rPr lang="de-AT" sz="2800" b="1" dirty="0" err="1"/>
              <a:t>BarUV</a:t>
            </a:r>
            <a:r>
              <a:rPr lang="de-AT" sz="2800" b="1" dirty="0"/>
              <a:t> 2015</a:t>
            </a:r>
          </a:p>
        </p:txBody>
      </p:sp>
    </p:spTree>
    <p:extLst>
      <p:ext uri="{BB962C8B-B14F-4D97-AF65-F5344CB8AC3E}">
        <p14:creationId xmlns:p14="http://schemas.microsoft.com/office/powerpoint/2010/main" val="34816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478" y="1477964"/>
            <a:ext cx="8646433" cy="5329862"/>
          </a:xfrm>
        </p:spPr>
        <p:txBody>
          <a:bodyPr/>
          <a:lstStyle/>
          <a:p>
            <a:pPr marL="534988" lvl="1" indent="-534988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de-AT" sz="1800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Erleichterung bei der zeitlicher Erfassung </a:t>
            </a:r>
            <a:r>
              <a:rPr lang="de-AT" sz="1800" dirty="0">
                <a:solidFill>
                  <a:prstClr val="black"/>
                </a:solidFill>
                <a:latin typeface="Palatino Linotype" panose="02040502050505030304" pitchFamily="18" charset="0"/>
              </a:rPr>
              <a:t>des Geschäftsvorfalls bei sogenannten  </a:t>
            </a:r>
            <a:r>
              <a:rPr lang="de-AT" sz="1800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„Mobilen Gruppen</a:t>
            </a:r>
            <a:r>
              <a:rPr lang="de-AT" sz="1800" b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“ </a:t>
            </a:r>
            <a:r>
              <a:rPr lang="de-AT" sz="1800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bei bestehender Registrierkassenpflicht</a:t>
            </a:r>
            <a:r>
              <a:rPr lang="de-AT" sz="1800" dirty="0">
                <a:solidFill>
                  <a:prstClr val="black"/>
                </a:solidFill>
                <a:latin typeface="Palatino Linotype" panose="02040502050505030304" pitchFamily="18" charset="0"/>
              </a:rPr>
              <a:t/>
            </a:r>
            <a:br>
              <a:rPr lang="de-AT" sz="1800" dirty="0">
                <a:solidFill>
                  <a:prstClr val="black"/>
                </a:solidFill>
                <a:latin typeface="Palatino Linotype" panose="02040502050505030304" pitchFamily="18" charset="0"/>
              </a:rPr>
            </a:br>
            <a:r>
              <a:rPr lang="de-DE" sz="1800" dirty="0">
                <a:solidFill>
                  <a:srgbClr val="000000"/>
                </a:solidFill>
                <a:latin typeface="Palatino Linotype" panose="02040502050505030304" pitchFamily="18" charset="0"/>
              </a:rPr>
              <a:t>beispielsweise  Masseure, Friseure, Tierärzte, </a:t>
            </a:r>
            <a:r>
              <a:rPr lang="de-AT" sz="1800" dirty="0">
                <a:latin typeface="Palatino Linotype" panose="02040502050505030304" pitchFamily="18" charset="0"/>
              </a:rPr>
              <a:t>Reiseleiter, </a:t>
            </a:r>
            <a:r>
              <a:rPr lang="de-AT" sz="1800" dirty="0" smtClean="0">
                <a:latin typeface="Palatino Linotype" panose="02040502050505030304" pitchFamily="18" charset="0"/>
              </a:rPr>
              <a:t>Fremdenführer </a:t>
            </a:r>
            <a:r>
              <a:rPr lang="de-AT" sz="1800" dirty="0" err="1" smtClean="0">
                <a:latin typeface="Palatino Linotype" panose="02040502050505030304" pitchFamily="18" charset="0"/>
              </a:rPr>
              <a:t>uva</a:t>
            </a:r>
            <a:r>
              <a:rPr lang="de-AT" sz="1800" dirty="0" smtClean="0">
                <a:latin typeface="Palatino Linotype" panose="02040502050505030304" pitchFamily="18" charset="0"/>
              </a:rPr>
              <a:t>.</a:t>
            </a:r>
            <a:r>
              <a:rPr lang="de-DE" sz="18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endParaRPr lang="de-AT" sz="1600" dirty="0">
              <a:solidFill>
                <a:prstClr val="black"/>
              </a:solidFill>
              <a:latin typeface="Palatino Linotype" panose="02040502050505030304" pitchFamily="18" charset="0"/>
            </a:endParaRPr>
          </a:p>
          <a:p>
            <a:pPr lvl="1">
              <a:lnSpc>
                <a:spcPct val="110000"/>
              </a:lnSpc>
              <a:spcBef>
                <a:spcPct val="50000"/>
              </a:spcBef>
              <a:buFont typeface="Symbol" panose="05050102010706020507" pitchFamily="18" charset="2"/>
              <a:buChar char="-"/>
            </a:pPr>
            <a:r>
              <a:rPr lang="de-AT" sz="1800" dirty="0" smtClean="0">
                <a:latin typeface="Palatino Linotype" panose="02040502050505030304" pitchFamily="18" charset="0"/>
              </a:rPr>
              <a:t>Bei </a:t>
            </a:r>
            <a:r>
              <a:rPr lang="de-AT" sz="1800" b="1" dirty="0" smtClean="0">
                <a:latin typeface="Palatino Linotype" panose="02040502050505030304" pitchFamily="18" charset="0"/>
              </a:rPr>
              <a:t>Leistungen </a:t>
            </a:r>
            <a:r>
              <a:rPr lang="de-AT" sz="1800" b="1" dirty="0">
                <a:latin typeface="Palatino Linotype" panose="02040502050505030304" pitchFamily="18" charset="0"/>
              </a:rPr>
              <a:t>außerhalb ihrer </a:t>
            </a:r>
            <a:r>
              <a:rPr lang="de-AT" sz="1800" b="1" dirty="0" smtClean="0">
                <a:latin typeface="Palatino Linotype" panose="02040502050505030304" pitchFamily="18" charset="0"/>
              </a:rPr>
              <a:t>Betriebsstätte </a:t>
            </a:r>
            <a:r>
              <a:rPr lang="de-AT" sz="1800" dirty="0" smtClean="0">
                <a:latin typeface="Palatino Linotype" panose="02040502050505030304" pitchFamily="18" charset="0"/>
              </a:rPr>
              <a:t>dürfen </a:t>
            </a:r>
            <a:r>
              <a:rPr lang="de-AT" sz="1800" dirty="0">
                <a:latin typeface="Palatino Linotype" panose="02040502050505030304" pitchFamily="18" charset="0"/>
              </a:rPr>
              <a:t>„</a:t>
            </a:r>
            <a:r>
              <a:rPr lang="de-AT" sz="1800" dirty="0" smtClean="0">
                <a:latin typeface="Palatino Linotype" panose="02040502050505030304" pitchFamily="18" charset="0"/>
              </a:rPr>
              <a:t>händische“ Belege/</a:t>
            </a:r>
            <a:r>
              <a:rPr lang="de-AT" sz="1800" dirty="0" err="1" smtClean="0">
                <a:latin typeface="Palatino Linotype" panose="02040502050505030304" pitchFamily="18" charset="0"/>
              </a:rPr>
              <a:t>Paragons</a:t>
            </a:r>
            <a:r>
              <a:rPr lang="de-AT" sz="1800" dirty="0" smtClean="0">
                <a:latin typeface="Palatino Linotype" panose="02040502050505030304" pitchFamily="18" charset="0"/>
              </a:rPr>
              <a:t> erteilt, </a:t>
            </a:r>
            <a:r>
              <a:rPr lang="de-AT" sz="1800" dirty="0">
                <a:latin typeface="Palatino Linotype" panose="02040502050505030304" pitchFamily="18" charset="0"/>
              </a:rPr>
              <a:t>eine Durchschrift </a:t>
            </a:r>
            <a:r>
              <a:rPr lang="de-AT" sz="1800" dirty="0" smtClean="0">
                <a:latin typeface="Palatino Linotype" panose="02040502050505030304" pitchFamily="18" charset="0"/>
              </a:rPr>
              <a:t>erstellt und der Geschäftsvorfall anhand der Durchschrift </a:t>
            </a:r>
            <a:r>
              <a:rPr lang="de-AT" sz="1800" dirty="0">
                <a:latin typeface="Palatino Linotype" panose="02040502050505030304" pitchFamily="18" charset="0"/>
              </a:rPr>
              <a:t>erst im </a:t>
            </a:r>
            <a:r>
              <a:rPr lang="de-AT" sz="1800" dirty="0" smtClean="0">
                <a:latin typeface="Palatino Linotype" panose="02040502050505030304" pitchFamily="18" charset="0"/>
              </a:rPr>
              <a:t>Nachhinein </a:t>
            </a:r>
            <a:r>
              <a:rPr lang="de-AT" sz="1800" dirty="0">
                <a:latin typeface="Palatino Linotype" panose="02040502050505030304" pitchFamily="18" charset="0"/>
              </a:rPr>
              <a:t>in der elektronischen Kasse am Betriebsort </a:t>
            </a:r>
            <a:r>
              <a:rPr lang="de-AT" sz="1800" dirty="0" smtClean="0">
                <a:latin typeface="Palatino Linotype" panose="02040502050505030304" pitchFamily="18" charset="0"/>
              </a:rPr>
              <a:t>erfasst werden. </a:t>
            </a:r>
            <a:endParaRPr lang="de-AT" sz="1800" dirty="0">
              <a:latin typeface="Palatino Linotype" panose="02040502050505030304" pitchFamily="18" charset="0"/>
            </a:endParaRPr>
          </a:p>
          <a:p>
            <a:pPr lvl="1">
              <a:lnSpc>
                <a:spcPct val="110000"/>
              </a:lnSpc>
              <a:spcBef>
                <a:spcPct val="50000"/>
              </a:spcBef>
              <a:buFont typeface="Symbol" panose="05050102010706020507" pitchFamily="18" charset="2"/>
              <a:buChar char="-"/>
            </a:pPr>
            <a:r>
              <a:rPr lang="de-AT" sz="1800" dirty="0">
                <a:solidFill>
                  <a:prstClr val="black"/>
                </a:solidFill>
                <a:latin typeface="Palatino Linotype" panose="02040502050505030304" pitchFamily="18" charset="0"/>
              </a:rPr>
              <a:t>Zusätzliche </a:t>
            </a:r>
            <a:r>
              <a:rPr lang="de-AT" sz="1800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Vereinfachungen bei der nachträglichen </a:t>
            </a:r>
            <a:r>
              <a:rPr lang="de-AT" sz="1800" b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Erfassung</a:t>
            </a:r>
            <a:r>
              <a:rPr lang="de-AT" sz="1800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, wenn </a:t>
            </a:r>
            <a:r>
              <a:rPr lang="de-AT" sz="1800" dirty="0">
                <a:solidFill>
                  <a:prstClr val="black"/>
                </a:solidFill>
                <a:latin typeface="Palatino Linotype" panose="02040502050505030304" pitchFamily="18" charset="0"/>
              </a:rPr>
              <a:t>Nachprüfbarkeit gewährleistet </a:t>
            </a:r>
            <a:r>
              <a:rPr lang="de-AT" sz="1800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wird</a:t>
            </a:r>
            <a:endParaRPr lang="de-AT" sz="1600" dirty="0">
              <a:solidFill>
                <a:prstClr val="black"/>
              </a:solidFill>
              <a:latin typeface="Palatino Linotype" panose="02040502050505030304" pitchFamily="18" charset="0"/>
            </a:endParaRPr>
          </a:p>
          <a:p>
            <a:pPr lvl="2">
              <a:lnSpc>
                <a:spcPct val="110000"/>
              </a:lnSpc>
              <a:spcBef>
                <a:spcPct val="50000"/>
              </a:spcBef>
              <a:buFont typeface="Symbol" panose="05050102010706020507" pitchFamily="18" charset="2"/>
              <a:buChar char="-"/>
            </a:pPr>
            <a:r>
              <a:rPr lang="de-AT" sz="1800" dirty="0">
                <a:solidFill>
                  <a:prstClr val="black"/>
                </a:solidFill>
                <a:latin typeface="Palatino Linotype" panose="02040502050505030304" pitchFamily="18" charset="0"/>
              </a:rPr>
              <a:t>Erfassung der Barzahlung </a:t>
            </a:r>
            <a:r>
              <a:rPr lang="de-AT" sz="1800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mit Herstellung </a:t>
            </a:r>
            <a:r>
              <a:rPr lang="de-AT" sz="1800" dirty="0">
                <a:solidFill>
                  <a:prstClr val="black"/>
                </a:solidFill>
                <a:latin typeface="Palatino Linotype" panose="02040502050505030304" pitchFamily="18" charset="0"/>
              </a:rPr>
              <a:t>des </a:t>
            </a:r>
            <a:r>
              <a:rPr lang="de-AT" sz="1800" dirty="0">
                <a:latin typeface="Palatino Linotype" panose="02040502050505030304" pitchFamily="18" charset="0"/>
              </a:rPr>
              <a:t>Zusammenhangs zum nacherfassten Barumsatz </a:t>
            </a:r>
            <a:r>
              <a:rPr lang="de-AT" sz="1800" dirty="0" smtClean="0">
                <a:latin typeface="Palatino Linotype" panose="02040502050505030304" pitchFamily="18" charset="0"/>
              </a:rPr>
              <a:t>(</a:t>
            </a:r>
            <a:r>
              <a:rPr lang="de-AT" sz="1800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Verweis auf </a:t>
            </a:r>
            <a:r>
              <a:rPr lang="de-AT" sz="1800" dirty="0" err="1" smtClean="0">
                <a:solidFill>
                  <a:prstClr val="black"/>
                </a:solidFill>
                <a:latin typeface="Palatino Linotype" panose="02040502050505030304" pitchFamily="18" charset="0"/>
              </a:rPr>
              <a:t>Paragondurchschrift</a:t>
            </a:r>
            <a:r>
              <a:rPr lang="de-AT" sz="1800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/Nummer)</a:t>
            </a:r>
            <a:endParaRPr lang="de-AT" sz="1800" dirty="0">
              <a:solidFill>
                <a:prstClr val="black"/>
              </a:solidFill>
              <a:latin typeface="Palatino Linotype" panose="02040502050505030304" pitchFamily="18" charset="0"/>
            </a:endParaRPr>
          </a:p>
          <a:p>
            <a:pPr lvl="2">
              <a:lnSpc>
                <a:spcPct val="110000"/>
              </a:lnSpc>
              <a:spcBef>
                <a:spcPct val="50000"/>
              </a:spcBef>
              <a:buFont typeface="Symbol" panose="05050102010706020507" pitchFamily="18" charset="2"/>
              <a:buChar char="-"/>
            </a:pPr>
            <a:r>
              <a:rPr lang="de-AT" sz="1800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Zudem: </a:t>
            </a:r>
            <a:r>
              <a:rPr lang="de-AT" sz="1800" b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Gleich </a:t>
            </a:r>
            <a:r>
              <a:rPr lang="de-AT" sz="1800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hohe Einzelumsätze </a:t>
            </a:r>
            <a:r>
              <a:rPr lang="de-AT" sz="1800" dirty="0">
                <a:solidFill>
                  <a:prstClr val="black"/>
                </a:solidFill>
                <a:latin typeface="Palatino Linotype" panose="02040502050505030304" pitchFamily="18" charset="0"/>
              </a:rPr>
              <a:t>jeweils mit einem </a:t>
            </a:r>
            <a:r>
              <a:rPr lang="de-AT" sz="1800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Betrag, gilt auch für </a:t>
            </a:r>
            <a:r>
              <a:rPr lang="de-AT" sz="1800" b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mobile </a:t>
            </a:r>
            <a:r>
              <a:rPr lang="de-AT" sz="1800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Tätigkeiten </a:t>
            </a:r>
            <a:r>
              <a:rPr lang="de-AT" sz="1800" dirty="0">
                <a:solidFill>
                  <a:prstClr val="black"/>
                </a:solidFill>
                <a:latin typeface="Palatino Linotype" panose="02040502050505030304" pitchFamily="18" charset="0"/>
              </a:rPr>
              <a:t>mit einem </a:t>
            </a:r>
            <a:r>
              <a:rPr lang="de-AT" sz="1800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Produktsortiment von bis zu 20 Waren/Gegenstanden </a:t>
            </a:r>
            <a:r>
              <a:rPr lang="de-AT" sz="1800" dirty="0">
                <a:solidFill>
                  <a:prstClr val="black"/>
                </a:solidFill>
                <a:latin typeface="Palatino Linotype" panose="02040502050505030304" pitchFamily="18" charset="0"/>
              </a:rPr>
              <a:t>+ </a:t>
            </a:r>
            <a:r>
              <a:rPr lang="de-AT" sz="1800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(Nachprüfbarkeit durch Belegnummerierung</a:t>
            </a:r>
            <a:r>
              <a:rPr lang="de-AT" sz="1800" dirty="0">
                <a:solidFill>
                  <a:prstClr val="black"/>
                </a:solidFill>
                <a:latin typeface="Palatino Linotype" panose="02040502050505030304" pitchFamily="18" charset="0"/>
              </a:rPr>
              <a:t>)</a:t>
            </a:r>
          </a:p>
          <a:p>
            <a:pPr marL="540854" lvl="1" indent="0">
              <a:lnSpc>
                <a:spcPct val="110000"/>
              </a:lnSpc>
              <a:spcBef>
                <a:spcPct val="50000"/>
              </a:spcBef>
              <a:buClr>
                <a:srgbClr val="92A1B1"/>
              </a:buClr>
              <a:buNone/>
            </a:pPr>
            <a:endParaRPr lang="de-AT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19491" y="487568"/>
            <a:ext cx="9075731" cy="593974"/>
          </a:xfrm>
        </p:spPr>
        <p:txBody>
          <a:bodyPr/>
          <a:lstStyle/>
          <a:p>
            <a:pPr algn="l"/>
            <a:r>
              <a:rPr lang="de-AT" sz="2800" b="1" dirty="0" smtClean="0"/>
              <a:t>Erleichterungen </a:t>
            </a:r>
            <a:r>
              <a:rPr lang="de-AT" sz="2800" b="1" dirty="0"/>
              <a:t>durch die </a:t>
            </a:r>
            <a:r>
              <a:rPr lang="de-AT" sz="2800" b="1" dirty="0" err="1"/>
              <a:t>BarUV</a:t>
            </a:r>
            <a:r>
              <a:rPr lang="de-AT" sz="2800" b="1" dirty="0"/>
              <a:t> 2015</a:t>
            </a:r>
          </a:p>
        </p:txBody>
      </p:sp>
    </p:spTree>
    <p:extLst>
      <p:ext uri="{BB962C8B-B14F-4D97-AF65-F5344CB8AC3E}">
        <p14:creationId xmlns:p14="http://schemas.microsoft.com/office/powerpoint/2010/main" val="177703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black">
          <a:xfrm>
            <a:off x="720172" y="1693109"/>
            <a:ext cx="8646433" cy="5042677"/>
          </a:xfrm>
        </p:spPr>
        <p:txBody>
          <a:bodyPr/>
          <a:lstStyle/>
          <a:p>
            <a:pPr marL="90411" indent="0">
              <a:lnSpc>
                <a:spcPct val="110000"/>
              </a:lnSpc>
              <a:spcBef>
                <a:spcPct val="50000"/>
              </a:spcBef>
              <a:buClr>
                <a:srgbClr val="92A1B1"/>
              </a:buClr>
              <a:buNone/>
            </a:pPr>
            <a:r>
              <a:rPr lang="de-AT" sz="2000" dirty="0">
                <a:latin typeface="+mj-lt"/>
              </a:rPr>
              <a:t>Vereinfachte Losungsermittlung ohne Registrierkassen- und Belegerteilungsverpflichtung, bei</a:t>
            </a:r>
          </a:p>
          <a:p>
            <a:pPr marL="433311" indent="-34290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de-AT" sz="2000" b="1" dirty="0">
                <a:latin typeface="+mj-lt"/>
              </a:rPr>
              <a:t>Warenausgabe- und Dienstleistungsautomaten </a:t>
            </a:r>
            <a:endParaRPr lang="de-AT" sz="2000" dirty="0">
              <a:latin typeface="+mj-lt"/>
            </a:endParaRPr>
          </a:p>
          <a:p>
            <a:pPr marL="826719" lvl="1" indent="-285864">
              <a:spcBef>
                <a:spcPct val="50000"/>
              </a:spcBef>
            </a:pPr>
            <a:r>
              <a:rPr lang="de-AT" sz="2000" dirty="0">
                <a:latin typeface="+mj-lt"/>
              </a:rPr>
              <a:t>Bei „Altautomaten“ </a:t>
            </a:r>
            <a:r>
              <a:rPr lang="de-AT" sz="2000" dirty="0" smtClean="0">
                <a:latin typeface="+mj-lt"/>
              </a:rPr>
              <a:t>Inbetriebnahme vor dem 1.1.2016 gilt eine Übergangsfrist </a:t>
            </a:r>
            <a:r>
              <a:rPr lang="de-AT" sz="2000" dirty="0">
                <a:latin typeface="+mj-lt"/>
              </a:rPr>
              <a:t>bis 2027; </a:t>
            </a:r>
            <a:endParaRPr lang="de-AT" sz="2000" dirty="0" smtClean="0">
              <a:latin typeface="+mj-lt"/>
            </a:endParaRPr>
          </a:p>
          <a:p>
            <a:pPr marL="826719" lvl="1" indent="-285864">
              <a:spcBef>
                <a:spcPct val="50000"/>
              </a:spcBef>
            </a:pPr>
            <a:r>
              <a:rPr lang="de-AT" sz="2000" dirty="0" smtClean="0">
                <a:latin typeface="+mj-lt"/>
              </a:rPr>
              <a:t>bei </a:t>
            </a:r>
            <a:r>
              <a:rPr lang="de-AT" sz="2000" b="1" dirty="0">
                <a:latin typeface="+mj-lt"/>
                <a:ea typeface="Times New Roman"/>
              </a:rPr>
              <a:t>Neuautomaten mit Einzelumsätzen &gt; 20 € (brutto): </a:t>
            </a:r>
            <a:r>
              <a:rPr lang="de-AT" sz="2000" dirty="0" smtClean="0">
                <a:latin typeface="+mj-lt"/>
                <a:ea typeface="Times New Roman"/>
              </a:rPr>
              <a:t>Registrierkassen und Belegerteilungspflicht erst ab </a:t>
            </a:r>
            <a:r>
              <a:rPr lang="de-AT" sz="2000" dirty="0">
                <a:latin typeface="+mj-lt"/>
                <a:ea typeface="Times New Roman"/>
              </a:rPr>
              <a:t>1.1.2017 </a:t>
            </a:r>
            <a:endParaRPr lang="de-AT" sz="2000" dirty="0">
              <a:latin typeface="+mj-lt"/>
            </a:endParaRPr>
          </a:p>
          <a:p>
            <a:pPr marL="433448" indent="-343037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de-AT" sz="2000" dirty="0">
                <a:latin typeface="+mj-lt"/>
              </a:rPr>
              <a:t>Einzelaufzeichnungs- und </a:t>
            </a:r>
            <a:r>
              <a:rPr lang="de-AT" sz="2000" dirty="0" smtClean="0">
                <a:latin typeface="+mj-lt"/>
              </a:rPr>
              <a:t>(Belegerteilungsverpflichtung) </a:t>
            </a:r>
            <a:r>
              <a:rPr lang="de-AT" sz="2000" dirty="0">
                <a:latin typeface="+mj-lt"/>
              </a:rPr>
              <a:t>ohne Registrierkassenpflicht bei</a:t>
            </a:r>
          </a:p>
          <a:p>
            <a:pPr marL="971122" lvl="2" indent="-343037">
              <a:lnSpc>
                <a:spcPct val="110000"/>
              </a:lnSpc>
              <a:spcBef>
                <a:spcPct val="50000"/>
              </a:spcBef>
              <a:buFont typeface="Symbol" panose="05050102010706020507" pitchFamily="18" charset="2"/>
              <a:buChar char="-"/>
            </a:pPr>
            <a:r>
              <a:rPr lang="de-DE" sz="2000" b="1" dirty="0">
                <a:solidFill>
                  <a:srgbClr val="000000"/>
                </a:solidFill>
                <a:latin typeface="+mj-lt"/>
              </a:rPr>
              <a:t>Fahrausweisautomaten</a:t>
            </a:r>
            <a:r>
              <a:rPr lang="de-DE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de-DE" sz="2000" dirty="0" smtClean="0">
                <a:solidFill>
                  <a:srgbClr val="000000"/>
                </a:solidFill>
                <a:latin typeface="+mj-lt"/>
              </a:rPr>
              <a:t>für Personentransporte mit </a:t>
            </a:r>
            <a:r>
              <a:rPr lang="de-DE" sz="2000" dirty="0">
                <a:solidFill>
                  <a:srgbClr val="000000"/>
                </a:solidFill>
                <a:latin typeface="+mj-lt"/>
              </a:rPr>
              <a:t>Inbetriebnahme nach 31.12.2015 </a:t>
            </a:r>
            <a:r>
              <a:rPr lang="de-AT" sz="2000" dirty="0">
                <a:solidFill>
                  <a:prstClr val="black"/>
                </a:solidFill>
                <a:latin typeface="+mj-lt"/>
              </a:rPr>
              <a:t>(§ 5 </a:t>
            </a:r>
            <a:r>
              <a:rPr lang="de-AT" sz="2000" dirty="0" err="1">
                <a:solidFill>
                  <a:prstClr val="black"/>
                </a:solidFill>
                <a:latin typeface="+mj-lt"/>
              </a:rPr>
              <a:t>BarUV</a:t>
            </a:r>
            <a:r>
              <a:rPr lang="de-AT" sz="2000" dirty="0" smtClean="0">
                <a:solidFill>
                  <a:prstClr val="black"/>
                </a:solidFill>
                <a:latin typeface="+mj-lt"/>
              </a:rPr>
              <a:t>), sonst gilt die 10 jährige Übergangsfrist, keine zusätzliche Belegausstellung wenn Merkmale des § 132a BAO gegeben</a:t>
            </a:r>
            <a:endParaRPr lang="de-AT" sz="2000" dirty="0">
              <a:solidFill>
                <a:prstClr val="black"/>
              </a:solidFill>
              <a:latin typeface="+mj-lt"/>
            </a:endParaRPr>
          </a:p>
          <a:p>
            <a:endParaRPr lang="de-AT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22214" y="541859"/>
            <a:ext cx="5764811" cy="593974"/>
          </a:xfrm>
        </p:spPr>
        <p:txBody>
          <a:bodyPr/>
          <a:lstStyle/>
          <a:p>
            <a:pPr algn="l"/>
            <a:r>
              <a:rPr lang="de-AT" sz="2800" b="1" dirty="0"/>
              <a:t>Erleichterungen der </a:t>
            </a:r>
            <a:r>
              <a:rPr lang="de-AT" sz="2800" b="1" dirty="0" err="1"/>
              <a:t>BarUV</a:t>
            </a:r>
            <a:r>
              <a:rPr lang="de-AT" sz="2800" b="1" dirty="0"/>
              <a:t> 2015</a:t>
            </a:r>
          </a:p>
        </p:txBody>
      </p:sp>
    </p:spTree>
    <p:extLst>
      <p:ext uri="{BB962C8B-B14F-4D97-AF65-F5344CB8AC3E}">
        <p14:creationId xmlns:p14="http://schemas.microsoft.com/office/powerpoint/2010/main" val="34846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black">
          <a:xfrm>
            <a:off x="720172" y="1693109"/>
            <a:ext cx="8646433" cy="5042677"/>
          </a:xfrm>
        </p:spPr>
        <p:txBody>
          <a:bodyPr/>
          <a:lstStyle/>
          <a:p>
            <a:pPr marL="433311" indent="-34290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de-AT" sz="2000" dirty="0" smtClean="0">
                <a:latin typeface="+mj-lt"/>
              </a:rPr>
              <a:t>Einzelaufzeichnungs- </a:t>
            </a:r>
            <a:r>
              <a:rPr lang="de-AT" sz="2000" dirty="0">
                <a:latin typeface="+mj-lt"/>
              </a:rPr>
              <a:t>und Belegerteilungsverpflichtung ohne Registrierkassenpflicht </a:t>
            </a:r>
            <a:r>
              <a:rPr lang="de-AT" sz="2000" dirty="0" smtClean="0">
                <a:latin typeface="+mj-lt"/>
              </a:rPr>
              <a:t>bei </a:t>
            </a:r>
            <a:r>
              <a:rPr lang="de-DE" sz="1800" b="1" dirty="0" smtClean="0">
                <a:solidFill>
                  <a:srgbClr val="000000"/>
                </a:solidFill>
                <a:latin typeface="+mj-lt"/>
              </a:rPr>
              <a:t>Onlineshop-Umsätzen</a:t>
            </a:r>
            <a:r>
              <a:rPr lang="de-DE" sz="18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de-AT" sz="1800" dirty="0">
                <a:solidFill>
                  <a:prstClr val="black"/>
                </a:solidFill>
                <a:latin typeface="+mj-lt"/>
              </a:rPr>
              <a:t>(§ </a:t>
            </a:r>
            <a:r>
              <a:rPr lang="de-AT" sz="1800" dirty="0" smtClean="0">
                <a:solidFill>
                  <a:prstClr val="black"/>
                </a:solidFill>
                <a:latin typeface="+mj-lt"/>
              </a:rPr>
              <a:t>6 </a:t>
            </a:r>
            <a:r>
              <a:rPr lang="de-AT" sz="1800" dirty="0" err="1">
                <a:solidFill>
                  <a:prstClr val="black"/>
                </a:solidFill>
                <a:latin typeface="+mj-lt"/>
              </a:rPr>
              <a:t>BarUV</a:t>
            </a:r>
            <a:r>
              <a:rPr lang="de-AT" sz="1800" dirty="0" smtClean="0">
                <a:solidFill>
                  <a:prstClr val="black"/>
                </a:solidFill>
                <a:latin typeface="+mj-lt"/>
              </a:rPr>
              <a:t>)</a:t>
            </a:r>
          </a:p>
          <a:p>
            <a:pPr marL="971122" lvl="2" indent="-343037">
              <a:lnSpc>
                <a:spcPct val="110000"/>
              </a:lnSpc>
              <a:spcBef>
                <a:spcPct val="50000"/>
              </a:spcBef>
              <a:buFont typeface="Symbol" panose="05050102010706020507" pitchFamily="18" charset="2"/>
              <a:buChar char="-"/>
            </a:pPr>
            <a:r>
              <a:rPr lang="de-AT" sz="1800" dirty="0" smtClean="0">
                <a:solidFill>
                  <a:prstClr val="black"/>
                </a:solidFill>
                <a:latin typeface="+mj-lt"/>
              </a:rPr>
              <a:t>Abschluss eines verbindlichen Rechtsgeschäftes im Wege einer Online-Plattform und keine Gegenleistung in Form von Bargeldzahlungen, daher: </a:t>
            </a:r>
            <a:br>
              <a:rPr lang="de-AT" sz="1800" dirty="0" smtClean="0">
                <a:solidFill>
                  <a:prstClr val="black"/>
                </a:solidFill>
                <a:latin typeface="+mj-lt"/>
              </a:rPr>
            </a:br>
            <a:r>
              <a:rPr lang="de-AT" sz="1800" dirty="0" smtClean="0">
                <a:solidFill>
                  <a:prstClr val="black"/>
                </a:solidFill>
                <a:latin typeface="+mj-lt"/>
              </a:rPr>
              <a:t>Wird im Betrieb des U bezahlt, ist der Barumsatz in der </a:t>
            </a:r>
            <a:r>
              <a:rPr lang="de-AT" sz="1800" dirty="0" err="1" smtClean="0">
                <a:solidFill>
                  <a:prstClr val="black"/>
                </a:solidFill>
                <a:latin typeface="+mj-lt"/>
              </a:rPr>
              <a:t>RegK</a:t>
            </a:r>
            <a:r>
              <a:rPr lang="de-AT" sz="1800" dirty="0" smtClean="0">
                <a:solidFill>
                  <a:prstClr val="black"/>
                </a:solidFill>
                <a:latin typeface="+mj-lt"/>
              </a:rPr>
              <a:t>. </a:t>
            </a:r>
            <a:r>
              <a:rPr lang="de-AT" sz="1800" dirty="0">
                <a:solidFill>
                  <a:prstClr val="black"/>
                </a:solidFill>
                <a:latin typeface="+mj-lt"/>
              </a:rPr>
              <a:t>z</a:t>
            </a:r>
            <a:r>
              <a:rPr lang="de-AT" sz="1800" dirty="0" smtClean="0">
                <a:solidFill>
                  <a:prstClr val="black"/>
                </a:solidFill>
                <a:latin typeface="+mj-lt"/>
              </a:rPr>
              <a:t>u erfassen</a:t>
            </a:r>
            <a:endParaRPr lang="de-AT" sz="1800" dirty="0" smtClean="0">
              <a:latin typeface="+mj-lt"/>
            </a:endParaRPr>
          </a:p>
          <a:p>
            <a:pPr marL="971122" lvl="2" indent="-343037">
              <a:lnSpc>
                <a:spcPct val="110000"/>
              </a:lnSpc>
              <a:spcBef>
                <a:spcPct val="50000"/>
              </a:spcBef>
              <a:buFont typeface="Symbol" panose="05050102010706020507" pitchFamily="18" charset="2"/>
              <a:buChar char="-"/>
            </a:pPr>
            <a:r>
              <a:rPr lang="de-AT" sz="1800" dirty="0" smtClean="0">
                <a:solidFill>
                  <a:prstClr val="black"/>
                </a:solidFill>
                <a:latin typeface="+mj-lt"/>
              </a:rPr>
              <a:t>Bei einem </a:t>
            </a:r>
            <a:r>
              <a:rPr lang="de-AT" sz="1800" b="1" dirty="0" smtClean="0">
                <a:solidFill>
                  <a:prstClr val="black"/>
                </a:solidFill>
                <a:latin typeface="+mj-lt"/>
              </a:rPr>
              <a:t>„Hybridbetrieb“ (Verkaufslokal + Onlineshop) </a:t>
            </a:r>
            <a:r>
              <a:rPr lang="de-AT" sz="1800" dirty="0" smtClean="0">
                <a:solidFill>
                  <a:prstClr val="black"/>
                </a:solidFill>
                <a:latin typeface="+mj-lt"/>
              </a:rPr>
              <a:t>Begünstigung nur für Onlineshop-Umsätze</a:t>
            </a:r>
          </a:p>
          <a:p>
            <a:pPr marL="971122" lvl="2" indent="-343037">
              <a:lnSpc>
                <a:spcPct val="110000"/>
              </a:lnSpc>
              <a:spcBef>
                <a:spcPct val="50000"/>
              </a:spcBef>
              <a:buFont typeface="Symbol" panose="05050102010706020507" pitchFamily="18" charset="2"/>
              <a:buChar char="-"/>
            </a:pPr>
            <a:r>
              <a:rPr lang="de-AT" sz="1800" dirty="0" smtClean="0">
                <a:solidFill>
                  <a:prstClr val="black"/>
                </a:solidFill>
                <a:latin typeface="+mj-lt"/>
              </a:rPr>
              <a:t>Besonderheit: Berechnung der Umsatzgrenzen: </a:t>
            </a:r>
            <a:br>
              <a:rPr lang="de-AT" sz="1800" dirty="0" smtClean="0">
                <a:solidFill>
                  <a:prstClr val="black"/>
                </a:solidFill>
                <a:latin typeface="+mj-lt"/>
              </a:rPr>
            </a:br>
            <a:r>
              <a:rPr lang="de-AT" sz="1800" dirty="0" smtClean="0">
                <a:solidFill>
                  <a:prstClr val="black"/>
                </a:solidFill>
                <a:latin typeface="+mj-lt"/>
              </a:rPr>
              <a:t>Jahresumsatzgrenze von 15 000 Euro vom Gesamtumsatz des Betriebes, Barumsatzgrenze von 7 500 Euro ohne Onlineshop-Umsätze</a:t>
            </a:r>
            <a:endParaRPr lang="de-DE" sz="1800" dirty="0">
              <a:solidFill>
                <a:prstClr val="black"/>
              </a:solidFill>
              <a:latin typeface="+mj-lt"/>
            </a:endParaRPr>
          </a:p>
          <a:p>
            <a:pPr>
              <a:lnSpc>
                <a:spcPct val="110000"/>
              </a:lnSpc>
              <a:spcBef>
                <a:spcPct val="50000"/>
              </a:spcBef>
              <a:buClr>
                <a:srgbClr val="92A1B1"/>
              </a:buClr>
            </a:pPr>
            <a:endParaRPr lang="de-AT" sz="2000" dirty="0">
              <a:solidFill>
                <a:prstClr val="black"/>
              </a:solidFill>
            </a:endParaRPr>
          </a:p>
          <a:p>
            <a:endParaRPr lang="de-AT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22214" y="541859"/>
            <a:ext cx="5764811" cy="593974"/>
          </a:xfrm>
        </p:spPr>
        <p:txBody>
          <a:bodyPr/>
          <a:lstStyle/>
          <a:p>
            <a:pPr algn="l"/>
            <a:r>
              <a:rPr lang="de-AT" sz="2800" b="1" dirty="0"/>
              <a:t>Erleichterungen der </a:t>
            </a:r>
            <a:r>
              <a:rPr lang="de-AT" sz="2800" b="1" dirty="0" err="1"/>
              <a:t>BarUV</a:t>
            </a:r>
            <a:r>
              <a:rPr lang="de-AT" sz="2800" b="1" dirty="0"/>
              <a:t> 2015</a:t>
            </a:r>
          </a:p>
        </p:txBody>
      </p:sp>
    </p:spTree>
    <p:extLst>
      <p:ext uri="{BB962C8B-B14F-4D97-AF65-F5344CB8AC3E}">
        <p14:creationId xmlns:p14="http://schemas.microsoft.com/office/powerpoint/2010/main" val="393327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AT" sz="2800" b="1" dirty="0"/>
              <a:t>Sicherheitseinrichtung </a:t>
            </a:r>
            <a:r>
              <a:rPr lang="de-AT" sz="2800" b="1" dirty="0" err="1"/>
              <a:t>RegK</a:t>
            </a:r>
            <a:endParaRPr lang="de-AT" sz="2800" b="1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4236" y="1765162"/>
            <a:ext cx="8784976" cy="5185423"/>
          </a:xfrm>
        </p:spPr>
        <p:txBody>
          <a:bodyPr/>
          <a:lstStyle/>
          <a:p>
            <a:pPr lvl="0" eaLnBrk="0" hangingPunct="0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de-AT" sz="2200" dirty="0">
                <a:solidFill>
                  <a:prstClr val="black"/>
                </a:solidFill>
                <a:latin typeface="+mj-lt"/>
              </a:rPr>
              <a:t>Sicherheitseinrichtung in Registrierkassen zum Schutz vor Manipulationen ab 01.01.2017</a:t>
            </a:r>
          </a:p>
          <a:p>
            <a:pPr lvl="1" eaLnBrk="0" hangingPunct="0">
              <a:lnSpc>
                <a:spcPct val="110000"/>
              </a:lnSpc>
              <a:spcBef>
                <a:spcPct val="50000"/>
              </a:spcBef>
            </a:pPr>
            <a:r>
              <a:rPr lang="de-AT" sz="2000" dirty="0">
                <a:solidFill>
                  <a:prstClr val="black"/>
                </a:solidFill>
                <a:latin typeface="+mj-lt"/>
              </a:rPr>
              <a:t>§ 131b Abs.2 BAO: „… Dabei ist die Unveränderbarkeit der Aufzeichnungen durch </a:t>
            </a:r>
            <a:r>
              <a:rPr lang="de-AT" sz="2000" u="sng" dirty="0">
                <a:solidFill>
                  <a:prstClr val="black"/>
                </a:solidFill>
                <a:latin typeface="+mj-lt"/>
              </a:rPr>
              <a:t>kryptographische Signatur </a:t>
            </a:r>
            <a:r>
              <a:rPr lang="de-AT" sz="2000" dirty="0">
                <a:solidFill>
                  <a:prstClr val="black"/>
                </a:solidFill>
                <a:latin typeface="+mj-lt"/>
              </a:rPr>
              <a:t> </a:t>
            </a:r>
            <a:r>
              <a:rPr lang="de-AT" sz="2000" dirty="0" smtClean="0">
                <a:solidFill>
                  <a:prstClr val="black"/>
                </a:solidFill>
                <a:latin typeface="+mj-lt"/>
              </a:rPr>
              <a:t>jedes </a:t>
            </a:r>
            <a:r>
              <a:rPr lang="de-AT" sz="2000" dirty="0">
                <a:solidFill>
                  <a:prstClr val="black"/>
                </a:solidFill>
                <a:latin typeface="+mj-lt"/>
              </a:rPr>
              <a:t>Barumsatzes mittels einer dem Steuerpflichtigen zugeordneten </a:t>
            </a:r>
            <a:r>
              <a:rPr lang="de-AT" sz="2000" u="sng" dirty="0">
                <a:solidFill>
                  <a:prstClr val="black"/>
                </a:solidFill>
                <a:latin typeface="+mj-lt"/>
              </a:rPr>
              <a:t>Signaturerstellungseinheit</a:t>
            </a:r>
            <a:r>
              <a:rPr lang="de-AT" sz="2000" dirty="0">
                <a:solidFill>
                  <a:prstClr val="black"/>
                </a:solidFill>
                <a:latin typeface="+mj-lt"/>
              </a:rPr>
              <a:t> zu gewährleisten und die Nachprüfbarkeit durch Erfassung der Signatur auf den einzelnen Belegen sicherzustellen.“</a:t>
            </a:r>
          </a:p>
          <a:p>
            <a:pPr eaLnBrk="0" hangingPunct="0"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de-AT" sz="2000" dirty="0">
                <a:solidFill>
                  <a:prstClr val="black"/>
                </a:solidFill>
                <a:latin typeface="+mj-lt"/>
              </a:rPr>
              <a:t>Ermächtigung für eine technische Verordnung zur Detailierung der Anforderungen an die Manipulationssicherheit der Registrierkassen bzw. elektronischen Aufzeichnungssysteme </a:t>
            </a:r>
          </a:p>
        </p:txBody>
      </p:sp>
    </p:spTree>
    <p:extLst>
      <p:ext uri="{BB962C8B-B14F-4D97-AF65-F5344CB8AC3E}">
        <p14:creationId xmlns:p14="http://schemas.microsoft.com/office/powerpoint/2010/main" val="183032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0166" y="633933"/>
            <a:ext cx="9795222" cy="628005"/>
          </a:xfrm>
        </p:spPr>
        <p:txBody>
          <a:bodyPr/>
          <a:lstStyle/>
          <a:p>
            <a:pPr algn="l"/>
            <a:r>
              <a:rPr lang="de-AT" sz="2400" b="1" dirty="0"/>
              <a:t>Schritte zur Inbetriebnahme einer ab 2017 </a:t>
            </a:r>
            <a:r>
              <a:rPr lang="de-AT" sz="2400" b="1" dirty="0" smtClean="0"/>
              <a:t>erforderlichen Registrierkasse</a:t>
            </a:r>
            <a:endParaRPr lang="de-AT" sz="2400" b="1" dirty="0"/>
          </a:p>
        </p:txBody>
      </p:sp>
      <p:sp>
        <p:nvSpPr>
          <p:cNvPr id="60" name="Textfeld 59"/>
          <p:cNvSpPr txBox="1"/>
          <p:nvPr/>
        </p:nvSpPr>
        <p:spPr>
          <a:xfrm>
            <a:off x="5992586" y="1645640"/>
            <a:ext cx="3670624" cy="4810810"/>
          </a:xfrm>
          <a:prstGeom prst="rect">
            <a:avLst/>
          </a:prstGeom>
          <a:noFill/>
        </p:spPr>
        <p:txBody>
          <a:bodyPr wrap="square" lIns="100843" tIns="50422" rIns="100843" bIns="50422" rtlCol="0">
            <a:spAutoFit/>
          </a:bodyPr>
          <a:lstStyle/>
          <a:p>
            <a:pPr marL="315137" indent="-315137">
              <a:buFont typeface="Wingdings" panose="05000000000000000000" pitchFamily="2" charset="2"/>
              <a:buChar char="§"/>
            </a:pPr>
            <a:r>
              <a:rPr lang="de-AT" sz="1800" dirty="0"/>
              <a:t>Eine </a:t>
            </a:r>
            <a:r>
              <a:rPr lang="de-AT" sz="1800" b="1" dirty="0"/>
              <a:t>Registrierkasse</a:t>
            </a:r>
            <a:r>
              <a:rPr lang="de-AT" sz="1800" dirty="0"/>
              <a:t> führt elektronische Aufzeichnungen im Datenerfassungsprotokoll und erstellt Zahlungsbelege (Anforderung ab 2016).</a:t>
            </a:r>
          </a:p>
          <a:p>
            <a:pPr marL="315137" indent="-315137">
              <a:buFont typeface="Wingdings" panose="05000000000000000000" pitchFamily="2" charset="2"/>
              <a:buChar char="§"/>
            </a:pPr>
            <a:r>
              <a:rPr lang="de-AT" sz="1800" dirty="0"/>
              <a:t>Eine </a:t>
            </a:r>
            <a:r>
              <a:rPr lang="de-AT" sz="1800" b="1" dirty="0"/>
              <a:t>Signaturerstellungs-einheit</a:t>
            </a:r>
            <a:r>
              <a:rPr lang="de-AT" sz="1800" dirty="0"/>
              <a:t> signiert mit Hilfe eines auf ihr gespeicherten </a:t>
            </a:r>
            <a:r>
              <a:rPr lang="de-AT" sz="1800" dirty="0" err="1"/>
              <a:t>personi-fizierten</a:t>
            </a:r>
            <a:r>
              <a:rPr lang="de-AT" sz="1800" dirty="0"/>
              <a:t> Zertifikates elektro-</a:t>
            </a:r>
            <a:r>
              <a:rPr lang="de-AT" sz="1800" dirty="0" err="1"/>
              <a:t>nisch</a:t>
            </a:r>
            <a:r>
              <a:rPr lang="de-AT" sz="1800" dirty="0"/>
              <a:t> Daten.</a:t>
            </a:r>
          </a:p>
          <a:p>
            <a:pPr marL="315137" indent="-315137">
              <a:buFont typeface="Wingdings" panose="05000000000000000000" pitchFamily="2" charset="2"/>
              <a:buChar char="§"/>
            </a:pPr>
            <a:r>
              <a:rPr lang="de-AT" sz="1800" dirty="0"/>
              <a:t>Ein in der </a:t>
            </a:r>
            <a:r>
              <a:rPr lang="de-AT" sz="1800" dirty="0" err="1"/>
              <a:t>TrustList</a:t>
            </a:r>
            <a:r>
              <a:rPr lang="de-AT" sz="1800" dirty="0"/>
              <a:t> der EU gelisteter </a:t>
            </a:r>
            <a:r>
              <a:rPr lang="de-AT" sz="1800" b="1" dirty="0" smtClean="0"/>
              <a:t>Zertifizierungs-</a:t>
            </a:r>
            <a:r>
              <a:rPr lang="de-AT" sz="1800" b="1" dirty="0" err="1" smtClean="0"/>
              <a:t>diensteanbieter</a:t>
            </a:r>
            <a:r>
              <a:rPr lang="de-AT" sz="1800" b="1" dirty="0" smtClean="0"/>
              <a:t>(</a:t>
            </a:r>
            <a:r>
              <a:rPr lang="de-AT" sz="1800" b="1" dirty="0" err="1" smtClean="0"/>
              <a:t>Vertrauensdiensteanbieter</a:t>
            </a:r>
            <a:r>
              <a:rPr lang="de-AT" sz="1800" dirty="0" smtClean="0"/>
              <a:t> </a:t>
            </a:r>
            <a:r>
              <a:rPr lang="de-AT" sz="1800" dirty="0"/>
              <a:t>stellt als öffentlich zugelassene Organisation „Registrier-</a:t>
            </a:r>
            <a:r>
              <a:rPr lang="de-AT" sz="1800" dirty="0" err="1"/>
              <a:t>kassenzertifikate</a:t>
            </a:r>
            <a:r>
              <a:rPr lang="de-AT" sz="1800" dirty="0"/>
              <a:t>“ aus.</a:t>
            </a:r>
          </a:p>
        </p:txBody>
      </p:sp>
      <p:pic>
        <p:nvPicPr>
          <p:cNvPr id="1027" name="Picture 3" descr="D:\Daten\1me\00_iv2\0Steuerreform 2015\Kassensicherheitssystem\Management\Bild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903" y="1789697"/>
            <a:ext cx="6903342" cy="500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208693-CDE3-42E0-8686-166BAC09098F}" type="slidenum">
              <a:rPr lang="de-AT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de-A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35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491" y="633934"/>
            <a:ext cx="8571675" cy="593974"/>
          </a:xfrm>
        </p:spPr>
        <p:txBody>
          <a:bodyPr/>
          <a:lstStyle/>
          <a:p>
            <a:pPr algn="l"/>
            <a:r>
              <a:rPr lang="de-AT" sz="2400" b="1" dirty="0"/>
              <a:t>Schritte zur Inbetriebnahme einer ab 2017 erforderlichen Registrierkasse</a:t>
            </a:r>
          </a:p>
        </p:txBody>
      </p:sp>
      <p:sp>
        <p:nvSpPr>
          <p:cNvPr id="60" name="Textfeld 59"/>
          <p:cNvSpPr txBox="1"/>
          <p:nvPr/>
        </p:nvSpPr>
        <p:spPr>
          <a:xfrm>
            <a:off x="5992586" y="1645640"/>
            <a:ext cx="3670624" cy="4781999"/>
          </a:xfrm>
          <a:prstGeom prst="rect">
            <a:avLst/>
          </a:prstGeom>
          <a:noFill/>
        </p:spPr>
        <p:txBody>
          <a:bodyPr wrap="square" lIns="100843" tIns="50422" rIns="100843" bIns="50422" rtlCol="0">
            <a:spAutoFit/>
          </a:bodyPr>
          <a:lstStyle/>
          <a:p>
            <a:pPr marL="315137" indent="-315137">
              <a:buFont typeface="Wingdings" panose="05000000000000000000" pitchFamily="2" charset="2"/>
              <a:buChar char="§"/>
            </a:pPr>
            <a:r>
              <a:rPr lang="de-AT" sz="1800" b="1" dirty="0"/>
              <a:t>FON</a:t>
            </a:r>
            <a:r>
              <a:rPr lang="de-AT" sz="1800" dirty="0"/>
              <a:t> prüft ab Mitte 2016 im Zuge der Registrierung der Signaturerstellungseinheit die Gültigkeit der Personen-bindung des Zertifikates.</a:t>
            </a:r>
          </a:p>
          <a:p>
            <a:pPr marL="315137" indent="-315137">
              <a:buFont typeface="Wingdings" panose="05000000000000000000" pitchFamily="2" charset="2"/>
              <a:buChar char="§"/>
            </a:pPr>
            <a:r>
              <a:rPr lang="de-AT" sz="1800" dirty="0"/>
              <a:t>Bei der </a:t>
            </a:r>
            <a:r>
              <a:rPr lang="de-AT" sz="1800" b="1" dirty="0" err="1"/>
              <a:t>Kasseninbetrieb-nahme</a:t>
            </a:r>
            <a:r>
              <a:rPr lang="de-AT" sz="1800" dirty="0"/>
              <a:t> wird das </a:t>
            </a:r>
            <a:r>
              <a:rPr lang="de-AT" sz="1800" dirty="0" err="1"/>
              <a:t>Datenerfas-sungsprotokoll</a:t>
            </a:r>
            <a:r>
              <a:rPr lang="de-AT" sz="1800" dirty="0"/>
              <a:t> angelegt, eine Verbindung zur </a:t>
            </a:r>
            <a:r>
              <a:rPr lang="de-AT" sz="1800" dirty="0" err="1"/>
              <a:t>Signaturerstel-lungseinheit</a:t>
            </a:r>
            <a:r>
              <a:rPr lang="de-AT" sz="1800" dirty="0"/>
              <a:t> hergestellt und ein Startbeleg erstellt.</a:t>
            </a:r>
          </a:p>
          <a:p>
            <a:pPr marL="315137" indent="-315137">
              <a:buFont typeface="Wingdings" panose="05000000000000000000" pitchFamily="2" charset="2"/>
              <a:buChar char="§"/>
            </a:pPr>
            <a:r>
              <a:rPr lang="de-AT" sz="1800" dirty="0"/>
              <a:t>Die </a:t>
            </a:r>
            <a:r>
              <a:rPr lang="de-AT" sz="1800" b="1" dirty="0"/>
              <a:t>Kontroll-APP</a:t>
            </a:r>
            <a:r>
              <a:rPr lang="de-AT" sz="1800" dirty="0"/>
              <a:t> zeigt an, ob die Signatur am Beleg mit Hilfe der richtigen Daten und einem gültigen Zertifikat erstellt wurde. </a:t>
            </a:r>
          </a:p>
          <a:p>
            <a:pPr marL="315137" indent="-315137">
              <a:buFont typeface="Wingdings" panose="05000000000000000000" pitchFamily="2" charset="2"/>
              <a:buChar char="§"/>
            </a:pPr>
            <a:endParaRPr lang="de-AT" sz="1600" dirty="0"/>
          </a:p>
        </p:txBody>
      </p:sp>
      <p:pic>
        <p:nvPicPr>
          <p:cNvPr id="1027" name="Picture 3" descr="D:\Daten\1me\00_iv2\0Steuerreform 2015\Kassensicherheitssystem\Management\Bild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903" y="1789697"/>
            <a:ext cx="6903342" cy="500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208693-CDE3-42E0-8686-166BAC09098F}" type="slidenum">
              <a:rPr lang="de-AT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de-A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2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AT" altLang="de-DE" sz="2800" b="1" dirty="0"/>
              <a:t>Agenda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92228" y="1261939"/>
            <a:ext cx="8640866" cy="4969580"/>
          </a:xfrm>
        </p:spPr>
        <p:txBody>
          <a:bodyPr/>
          <a:lstStyle/>
          <a:p>
            <a:pPr>
              <a:defRPr/>
            </a:pPr>
            <a:endParaRPr lang="de-AT" sz="2400" dirty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de-AT" sz="2400" dirty="0">
                <a:latin typeface="+mj-lt"/>
              </a:rPr>
              <a:t>Einleitung und Zielsetzung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de-AT" sz="2400" dirty="0" smtClean="0">
                <a:latin typeface="+mj-lt"/>
              </a:rPr>
              <a:t>Normative Rahmenbedingungen</a:t>
            </a:r>
            <a:endParaRPr lang="de-AT" sz="2400" dirty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de-AT" sz="2400" dirty="0" smtClean="0">
                <a:latin typeface="+mj-lt"/>
              </a:rPr>
              <a:t>Erleichterungen </a:t>
            </a:r>
            <a:r>
              <a:rPr lang="de-AT" sz="2400" dirty="0" err="1" smtClean="0">
                <a:latin typeface="+mj-lt"/>
              </a:rPr>
              <a:t>BarVO</a:t>
            </a:r>
            <a:endParaRPr lang="de-AT" sz="2400" dirty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de-AT" sz="2400" dirty="0">
                <a:latin typeface="+mj-lt"/>
              </a:rPr>
              <a:t>Sicherheitseinrichtung und geschlossenes </a:t>
            </a:r>
            <a:br>
              <a:rPr lang="de-AT" sz="2400" dirty="0">
                <a:latin typeface="+mj-lt"/>
              </a:rPr>
            </a:br>
            <a:r>
              <a:rPr lang="de-AT" sz="2400" dirty="0" smtClean="0">
                <a:latin typeface="+mj-lt"/>
              </a:rPr>
              <a:t>Gesamtsystem (</a:t>
            </a:r>
            <a:r>
              <a:rPr lang="de-AT" sz="2400" dirty="0" err="1" smtClean="0">
                <a:latin typeface="+mj-lt"/>
              </a:rPr>
              <a:t>RegistrierkassensicherheitsVO</a:t>
            </a:r>
            <a:r>
              <a:rPr lang="de-AT" sz="2400" dirty="0" smtClean="0">
                <a:latin typeface="+mj-lt"/>
              </a:rPr>
              <a:t>)</a:t>
            </a:r>
            <a:endParaRPr lang="de-AT" sz="2400" dirty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de-AT" sz="2400" dirty="0" smtClean="0">
                <a:latin typeface="+mj-lt"/>
              </a:rPr>
              <a:t>Unterstützung und Kontrollen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de-AT" sz="2400" dirty="0" err="1" smtClean="0">
                <a:latin typeface="+mj-lt"/>
              </a:rPr>
              <a:t>VfGH</a:t>
            </a:r>
            <a:r>
              <a:rPr lang="de-AT" sz="2400" dirty="0" smtClean="0">
                <a:latin typeface="+mj-lt"/>
              </a:rPr>
              <a:t> Entscheidungen</a:t>
            </a:r>
            <a:endParaRPr lang="de-AT" sz="2400" dirty="0">
              <a:latin typeface="+mj-lt"/>
            </a:endParaRPr>
          </a:p>
          <a:p>
            <a:pPr marL="0" indent="0">
              <a:buNone/>
              <a:defRPr/>
            </a:pPr>
            <a:endParaRPr lang="de-AT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420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634" y="539318"/>
            <a:ext cx="8615213" cy="866759"/>
          </a:xfrm>
        </p:spPr>
        <p:txBody>
          <a:bodyPr/>
          <a:lstStyle/>
          <a:p>
            <a:pPr algn="l"/>
            <a:r>
              <a:rPr lang="de-AT" sz="2800" b="1" dirty="0"/>
              <a:t>Die Kernelemente der Sicherheitseinrichtung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50542" y="1717893"/>
            <a:ext cx="8584306" cy="6041916"/>
          </a:xfrm>
          <a:prstGeom prst="rect">
            <a:avLst/>
          </a:prstGeom>
          <a:noFill/>
        </p:spPr>
        <p:txBody>
          <a:bodyPr wrap="square" lIns="100843" tIns="50422" rIns="100843" bIns="50422" rtlCol="0">
            <a:spAutoFit/>
          </a:bodyPr>
          <a:lstStyle/>
          <a:p>
            <a:pPr marL="315137" indent="-315137">
              <a:buFont typeface="Wingdings" panose="05000000000000000000" pitchFamily="2" charset="2"/>
              <a:buChar char="§"/>
            </a:pPr>
            <a:r>
              <a:rPr lang="de-AT" dirty="0">
                <a:latin typeface="+mj-lt"/>
              </a:rPr>
              <a:t>Der </a:t>
            </a:r>
            <a:r>
              <a:rPr lang="de-AT" b="1" dirty="0">
                <a:latin typeface="+mj-lt"/>
              </a:rPr>
              <a:t>Manipulationsschutz der Sicherheitseinrichtung </a:t>
            </a:r>
            <a:r>
              <a:rPr lang="de-AT" dirty="0">
                <a:latin typeface="+mj-lt"/>
              </a:rPr>
              <a:t>besteht in der Verkettung der Barumsätze im Datenerfassungsprotokoll mit Hilfe der elektronischen Signatur der Signaturerstellungseinheit</a:t>
            </a:r>
            <a:r>
              <a:rPr lang="de-AT" dirty="0" smtClean="0">
                <a:latin typeface="+mj-lt"/>
              </a:rPr>
              <a:t>.</a:t>
            </a:r>
          </a:p>
          <a:p>
            <a:endParaRPr lang="de-AT" dirty="0">
              <a:latin typeface="+mj-lt"/>
            </a:endParaRPr>
          </a:p>
          <a:p>
            <a:pPr marL="315137" indent="-315137">
              <a:buFont typeface="Wingdings" panose="05000000000000000000" pitchFamily="2" charset="2"/>
              <a:buChar char="§"/>
            </a:pPr>
            <a:r>
              <a:rPr lang="de-AT" dirty="0">
                <a:latin typeface="+mj-lt"/>
              </a:rPr>
              <a:t>Die Verkettung entsteht dadurch, dass bei der Erstellung der Signatur jedes Barumsatzes die </a:t>
            </a:r>
            <a:r>
              <a:rPr lang="de-AT" b="1" dirty="0">
                <a:latin typeface="+mj-lt"/>
              </a:rPr>
              <a:t>Signatur des jeweiligen Vorbeleges </a:t>
            </a:r>
            <a:r>
              <a:rPr lang="de-AT" dirty="0">
                <a:latin typeface="+mj-lt"/>
              </a:rPr>
              <a:t>aus dem Datenerfassungsprotokoll einbezogen wird (Kassenidentifikationsnummer beim Startbeleg</a:t>
            </a:r>
            <a:r>
              <a:rPr lang="de-AT" dirty="0" smtClean="0">
                <a:latin typeface="+mj-lt"/>
              </a:rPr>
              <a:t>).</a:t>
            </a:r>
          </a:p>
          <a:p>
            <a:pPr marL="315137" indent="-315137">
              <a:buFont typeface="Wingdings" panose="05000000000000000000" pitchFamily="2" charset="2"/>
              <a:buChar char="§"/>
            </a:pPr>
            <a:endParaRPr lang="de-AT" dirty="0">
              <a:latin typeface="+mj-lt"/>
            </a:endParaRPr>
          </a:p>
          <a:p>
            <a:pPr marL="315137" indent="-315137">
              <a:buFont typeface="Wingdings" panose="05000000000000000000" pitchFamily="2" charset="2"/>
              <a:buChar char="§"/>
            </a:pPr>
            <a:r>
              <a:rPr lang="de-AT" dirty="0">
                <a:latin typeface="+mj-lt"/>
              </a:rPr>
              <a:t>Weitere Daten, die bei der </a:t>
            </a:r>
            <a:r>
              <a:rPr lang="de-AT" b="1" dirty="0">
                <a:latin typeface="+mj-lt"/>
              </a:rPr>
              <a:t>Signaturerstellung</a:t>
            </a:r>
            <a:r>
              <a:rPr lang="de-AT" dirty="0">
                <a:latin typeface="+mj-lt"/>
              </a:rPr>
              <a:t> berücksichtigt werden und den Manipulationsschutz </a:t>
            </a:r>
            <a:r>
              <a:rPr lang="de-AT" dirty="0" smtClean="0">
                <a:latin typeface="+mj-lt"/>
              </a:rPr>
              <a:t>erhöhen:</a:t>
            </a:r>
            <a:endParaRPr lang="de-AT" dirty="0">
              <a:latin typeface="+mj-lt"/>
            </a:endParaRPr>
          </a:p>
          <a:p>
            <a:pPr marL="882383" lvl="1" indent="-378164">
              <a:buFont typeface="Symbol" panose="05050102010706020507" pitchFamily="18" charset="2"/>
              <a:buChar char="-"/>
            </a:pPr>
            <a:r>
              <a:rPr lang="de-AT" dirty="0">
                <a:latin typeface="+mj-lt"/>
              </a:rPr>
              <a:t>Kassenidentifikationsnummer (FON, erste Signatur)</a:t>
            </a:r>
          </a:p>
          <a:p>
            <a:pPr marL="882383" lvl="1" indent="-378164">
              <a:buFont typeface="Symbol" panose="05050102010706020507" pitchFamily="18" charset="2"/>
              <a:buChar char="-"/>
            </a:pPr>
            <a:r>
              <a:rPr lang="de-AT" dirty="0">
                <a:latin typeface="+mj-lt"/>
              </a:rPr>
              <a:t>Seriennummer des Signaturzertifikates (FON)</a:t>
            </a:r>
          </a:p>
          <a:p>
            <a:pPr marL="882383" lvl="1" indent="-378164">
              <a:buFont typeface="Symbol" panose="05050102010706020507" pitchFamily="18" charset="2"/>
              <a:buChar char="-"/>
            </a:pPr>
            <a:r>
              <a:rPr lang="de-AT" dirty="0">
                <a:latin typeface="+mj-lt"/>
              </a:rPr>
              <a:t>Datum und </a:t>
            </a:r>
            <a:r>
              <a:rPr lang="de-AT" b="1" dirty="0">
                <a:latin typeface="+mj-lt"/>
              </a:rPr>
              <a:t>Uhrzeit</a:t>
            </a:r>
            <a:r>
              <a:rPr lang="de-AT" dirty="0">
                <a:latin typeface="+mj-lt"/>
              </a:rPr>
              <a:t> der Erfassung des Barumsatzes</a:t>
            </a:r>
          </a:p>
          <a:p>
            <a:pPr marL="882383" lvl="1" indent="-378164">
              <a:buFont typeface="Symbol" panose="05050102010706020507" pitchFamily="18" charset="2"/>
              <a:buChar char="-"/>
            </a:pPr>
            <a:r>
              <a:rPr lang="de-AT" dirty="0">
                <a:latin typeface="+mj-lt"/>
              </a:rPr>
              <a:t>Verschlüsselter Stand des </a:t>
            </a:r>
            <a:r>
              <a:rPr lang="de-AT" b="1" dirty="0">
                <a:latin typeface="+mj-lt"/>
              </a:rPr>
              <a:t>Umsatzzählers</a:t>
            </a:r>
            <a:r>
              <a:rPr lang="de-AT" dirty="0">
                <a:latin typeface="+mj-lt"/>
              </a:rPr>
              <a:t> zum Zeitpunkt der Erfassung des Barumsatzes (aus Registrierkasse)</a:t>
            </a:r>
            <a:endParaRPr lang="de-AT" sz="2400" dirty="0">
              <a:latin typeface="+mj-lt"/>
            </a:endParaRPr>
          </a:p>
          <a:p>
            <a:pPr marL="315137" indent="-315137">
              <a:buFont typeface="Wingdings" panose="05000000000000000000" pitchFamily="2" charset="2"/>
              <a:buChar char="§"/>
            </a:pPr>
            <a:endParaRPr lang="de-AT" sz="2200" dirty="0"/>
          </a:p>
          <a:p>
            <a:pPr marL="315137" indent="-315137">
              <a:buFont typeface="Wingdings" panose="05000000000000000000" pitchFamily="2" charset="2"/>
              <a:buChar char="§"/>
            </a:pPr>
            <a:endParaRPr lang="de-AT" sz="2200" dirty="0"/>
          </a:p>
          <a:p>
            <a:pPr marL="315137" indent="-315137">
              <a:buFont typeface="Wingdings" panose="05000000000000000000" pitchFamily="2" charset="2"/>
              <a:buChar char="§"/>
            </a:pPr>
            <a:endParaRPr lang="de-AT" sz="22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208693-CDE3-42E0-8686-166BAC09098F}" type="slidenum">
              <a:rPr lang="de-AT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de-A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21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634" y="539318"/>
            <a:ext cx="7635427" cy="866759"/>
          </a:xfrm>
        </p:spPr>
        <p:txBody>
          <a:bodyPr/>
          <a:lstStyle/>
          <a:p>
            <a:pPr algn="l"/>
            <a:r>
              <a:rPr lang="de-AT" sz="2800" b="1" dirty="0"/>
              <a:t>Sicherungsmaßnahmen für den lfd. Betrieb der Registrierkasse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27088" y="1729151"/>
            <a:ext cx="8642943" cy="5026254"/>
          </a:xfrm>
          <a:prstGeom prst="rect">
            <a:avLst/>
          </a:prstGeom>
          <a:noFill/>
        </p:spPr>
        <p:txBody>
          <a:bodyPr wrap="square" lIns="100843" tIns="50422" rIns="100843" bIns="50422" rtlCol="0">
            <a:spAutoFit/>
          </a:bodyPr>
          <a:lstStyle/>
          <a:p>
            <a:pPr marL="315137" indent="-315137">
              <a:buFont typeface="Wingdings" panose="05000000000000000000" pitchFamily="2" charset="2"/>
              <a:buChar char="§"/>
            </a:pPr>
            <a:r>
              <a:rPr lang="de-AT" b="1" dirty="0" smtClean="0">
                <a:latin typeface="Palatino Linotype" panose="02040502050505030304" pitchFamily="18" charset="0"/>
              </a:rPr>
              <a:t>Die Registrierkasse </a:t>
            </a:r>
            <a:r>
              <a:rPr lang="de-AT" dirty="0" smtClean="0">
                <a:latin typeface="Palatino Linotype" panose="02040502050505030304" pitchFamily="18" charset="0"/>
              </a:rPr>
              <a:t>hat über ein Datenerfassungsprotokoll zu verfügen in dem für alle Barzahlungen die Beleginhalte festzuhalten sind </a:t>
            </a:r>
          </a:p>
          <a:p>
            <a:pPr marL="315137" indent="-315137">
              <a:buFont typeface="Wingdings" panose="05000000000000000000" pitchFamily="2" charset="2"/>
              <a:buChar char="§"/>
            </a:pPr>
            <a:r>
              <a:rPr lang="de-AT" b="1" dirty="0" smtClean="0">
                <a:latin typeface="Palatino Linotype" panose="02040502050505030304" pitchFamily="18" charset="0"/>
              </a:rPr>
              <a:t>Monatsbelege </a:t>
            </a:r>
            <a:r>
              <a:rPr lang="de-AT" b="1" dirty="0">
                <a:latin typeface="Palatino Linotype" panose="02040502050505030304" pitchFamily="18" charset="0"/>
              </a:rPr>
              <a:t>und Jahresbelege </a:t>
            </a:r>
            <a:r>
              <a:rPr lang="de-AT" dirty="0">
                <a:latin typeface="Palatino Linotype" panose="02040502050505030304" pitchFamily="18" charset="0"/>
              </a:rPr>
              <a:t>mit Betrag 0 und Signatur müssen in Belegkette eingeflochten werden (verpflichtende Aufbewahrung und Prüfung Jahresbeleg)</a:t>
            </a:r>
          </a:p>
          <a:p>
            <a:pPr marL="315137" indent="-315137">
              <a:buFont typeface="Wingdings" panose="05000000000000000000" pitchFamily="2" charset="2"/>
              <a:buChar char="§"/>
            </a:pPr>
            <a:r>
              <a:rPr lang="de-AT" dirty="0">
                <a:latin typeface="Palatino Linotype" panose="02040502050505030304" pitchFamily="18" charset="0"/>
              </a:rPr>
              <a:t>Am Beleg und im Datenerfassungsprotokoll müssen Signatur und zu signierende Daten als </a:t>
            </a:r>
            <a:r>
              <a:rPr lang="de-AT" b="1" dirty="0">
                <a:latin typeface="Palatino Linotype" panose="02040502050505030304" pitchFamily="18" charset="0"/>
              </a:rPr>
              <a:t>maschinenlesbarer Code </a:t>
            </a:r>
            <a:r>
              <a:rPr lang="de-AT" dirty="0">
                <a:latin typeface="Palatino Linotype" panose="02040502050505030304" pitchFamily="18" charset="0"/>
              </a:rPr>
              <a:t>(z.B.: QR-Code) angebracht sein.</a:t>
            </a:r>
          </a:p>
          <a:p>
            <a:pPr marL="315137" indent="-315137">
              <a:buFont typeface="Wingdings" panose="05000000000000000000" pitchFamily="2" charset="2"/>
              <a:buChar char="§"/>
            </a:pPr>
            <a:r>
              <a:rPr lang="de-AT" b="1" dirty="0" smtClean="0">
                <a:latin typeface="Palatino Linotype" panose="02040502050505030304" pitchFamily="18" charset="0"/>
              </a:rPr>
              <a:t>Trainings- und Stornobuchungen</a:t>
            </a:r>
            <a:r>
              <a:rPr lang="de-AT" dirty="0" smtClean="0">
                <a:latin typeface="Palatino Linotype" panose="02040502050505030304" pitchFamily="18" charset="0"/>
              </a:rPr>
              <a:t>  </a:t>
            </a:r>
            <a:r>
              <a:rPr lang="de-AT" dirty="0">
                <a:latin typeface="Palatino Linotype" panose="02040502050505030304" pitchFamily="18" charset="0"/>
              </a:rPr>
              <a:t>müssen </a:t>
            </a:r>
            <a:r>
              <a:rPr lang="de-AT" dirty="0" smtClean="0">
                <a:latin typeface="Palatino Linotype" panose="02040502050505030304" pitchFamily="18" charset="0"/>
              </a:rPr>
              <a:t>in das </a:t>
            </a:r>
            <a:r>
              <a:rPr lang="de-AT" dirty="0">
                <a:latin typeface="Palatino Linotype" panose="02040502050505030304" pitchFamily="18" charset="0"/>
              </a:rPr>
              <a:t>Datenerfassungsprotokoll </a:t>
            </a:r>
            <a:r>
              <a:rPr lang="de-AT" dirty="0" smtClean="0">
                <a:latin typeface="Palatino Linotype" panose="02040502050505030304" pitchFamily="18" charset="0"/>
              </a:rPr>
              <a:t>signiert aufgenommen </a:t>
            </a:r>
            <a:r>
              <a:rPr lang="de-AT" dirty="0">
                <a:latin typeface="Palatino Linotype" panose="02040502050505030304" pitchFamily="18" charset="0"/>
              </a:rPr>
              <a:t>werden.    </a:t>
            </a:r>
          </a:p>
          <a:p>
            <a:pPr marL="315137" indent="-315137">
              <a:buFont typeface="Wingdings" panose="05000000000000000000" pitchFamily="2" charset="2"/>
              <a:buChar char="§"/>
            </a:pPr>
            <a:r>
              <a:rPr lang="de-AT" b="1" dirty="0">
                <a:latin typeface="Palatino Linotype" panose="02040502050505030304" pitchFamily="18" charset="0"/>
              </a:rPr>
              <a:t>Datenerfassungsprotokoll</a:t>
            </a:r>
            <a:r>
              <a:rPr lang="de-AT" dirty="0">
                <a:latin typeface="Palatino Linotype" panose="02040502050505030304" pitchFamily="18" charset="0"/>
              </a:rPr>
              <a:t>  ist vierteljährlich auf einem externen Datenträger (mit vorgegebenen Format) zu sicher und aufzubewahren.</a:t>
            </a:r>
          </a:p>
          <a:p>
            <a:pPr marL="315137" indent="-315137">
              <a:buFont typeface="Wingdings" panose="05000000000000000000" pitchFamily="2" charset="2"/>
              <a:buChar char="§"/>
            </a:pPr>
            <a:r>
              <a:rPr lang="de-AT" dirty="0">
                <a:latin typeface="Palatino Linotype" panose="02040502050505030304" pitchFamily="18" charset="0"/>
              </a:rPr>
              <a:t>Bei nicht nur vorübergehendem </a:t>
            </a:r>
            <a:r>
              <a:rPr lang="de-AT" b="1" dirty="0">
                <a:latin typeface="Palatino Linotype" panose="02040502050505030304" pitchFamily="18" charset="0"/>
              </a:rPr>
              <a:t>Ausfall und Außerbetriebnahme </a:t>
            </a:r>
            <a:r>
              <a:rPr lang="de-AT" dirty="0">
                <a:latin typeface="Palatino Linotype" panose="02040502050505030304" pitchFamily="18" charset="0"/>
              </a:rPr>
              <a:t>der Sicherheitseinrichtung (Registrierkasse, Signaturerstellungseinheit) müssen vorgegebene Maßnahmen eingehalten werden (z.B.: Meldung über FON, Nacherfassung).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208693-CDE3-42E0-8686-166BAC09098F}" type="slidenum">
              <a:rPr lang="de-AT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de-A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79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634" y="539318"/>
            <a:ext cx="8427515" cy="866759"/>
          </a:xfrm>
        </p:spPr>
        <p:txBody>
          <a:bodyPr/>
          <a:lstStyle/>
          <a:p>
            <a:pPr algn="l"/>
            <a:r>
              <a:rPr lang="de-AT" sz="2700" b="1" dirty="0"/>
              <a:t>Alternative Sicherheitseinrichtung bei geschlossenen Gesamtsystemen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27088" y="1753546"/>
            <a:ext cx="8642943" cy="4410701"/>
          </a:xfrm>
          <a:prstGeom prst="rect">
            <a:avLst/>
          </a:prstGeom>
          <a:noFill/>
        </p:spPr>
        <p:txBody>
          <a:bodyPr wrap="square" lIns="100843" tIns="50422" rIns="100843" bIns="50422" rtlCol="0">
            <a:spAutoFit/>
          </a:bodyPr>
          <a:lstStyle/>
          <a:p>
            <a:pPr marL="378164" indent="-378164">
              <a:buFont typeface="Wingdings" panose="05000000000000000000" pitchFamily="2" charset="2"/>
              <a:buChar char="§"/>
            </a:pPr>
            <a:r>
              <a:rPr lang="de-AT" dirty="0">
                <a:latin typeface="Palatino Linotype" panose="02040502050505030304" pitchFamily="18" charset="0"/>
                <a:ea typeface="Calibri"/>
              </a:rPr>
              <a:t>Über </a:t>
            </a:r>
            <a:r>
              <a:rPr lang="de-AT" b="1" dirty="0">
                <a:latin typeface="Palatino Linotype" panose="02040502050505030304" pitchFamily="18" charset="0"/>
                <a:ea typeface="Calibri"/>
              </a:rPr>
              <a:t>Antrag</a:t>
            </a:r>
            <a:r>
              <a:rPr lang="de-AT" dirty="0">
                <a:latin typeface="Palatino Linotype" panose="02040502050505030304" pitchFamily="18" charset="0"/>
                <a:ea typeface="Calibri"/>
              </a:rPr>
              <a:t> und </a:t>
            </a:r>
            <a:r>
              <a:rPr lang="de-AT" b="1" dirty="0">
                <a:latin typeface="Palatino Linotype" panose="02040502050505030304" pitchFamily="18" charset="0"/>
                <a:ea typeface="Calibri"/>
              </a:rPr>
              <a:t>Vorlage</a:t>
            </a:r>
            <a:r>
              <a:rPr lang="de-AT" dirty="0">
                <a:latin typeface="Palatino Linotype" panose="02040502050505030304" pitchFamily="18" charset="0"/>
                <a:ea typeface="Calibri"/>
              </a:rPr>
              <a:t> eines </a:t>
            </a:r>
            <a:r>
              <a:rPr lang="de-AT" b="1" dirty="0">
                <a:latin typeface="Palatino Linotype" panose="02040502050505030304" pitchFamily="18" charset="0"/>
                <a:ea typeface="Calibri"/>
              </a:rPr>
              <a:t>Gutachtens</a:t>
            </a:r>
            <a:r>
              <a:rPr lang="de-AT" dirty="0">
                <a:latin typeface="Palatino Linotype" panose="02040502050505030304" pitchFamily="18" charset="0"/>
                <a:ea typeface="Calibri"/>
              </a:rPr>
              <a:t> eines </a:t>
            </a:r>
            <a:r>
              <a:rPr lang="de-AT" b="1" dirty="0">
                <a:latin typeface="Palatino Linotype" panose="02040502050505030304" pitchFamily="18" charset="0"/>
                <a:ea typeface="Calibri"/>
              </a:rPr>
              <a:t>gerichtlich beeideten Sachverständigen</a:t>
            </a:r>
            <a:r>
              <a:rPr lang="de-AT" dirty="0">
                <a:latin typeface="Palatino Linotype" panose="02040502050505030304" pitchFamily="18" charset="0"/>
                <a:ea typeface="Calibri"/>
              </a:rPr>
              <a:t> durch den Unternehmer und stattgebenden </a:t>
            </a:r>
            <a:r>
              <a:rPr lang="de-AT" b="1" dirty="0">
                <a:latin typeface="Palatino Linotype" panose="02040502050505030304" pitchFamily="18" charset="0"/>
                <a:ea typeface="Calibri"/>
              </a:rPr>
              <a:t>Feststellungsbescheid des Finanzamtes</a:t>
            </a:r>
          </a:p>
          <a:p>
            <a:pPr marL="378164" indent="-378164">
              <a:buFont typeface="Wingdings" panose="05000000000000000000" pitchFamily="2" charset="2"/>
              <a:buChar char="§"/>
            </a:pPr>
            <a:r>
              <a:rPr lang="de-AT" dirty="0">
                <a:latin typeface="Palatino Linotype" panose="02040502050505030304" pitchFamily="18" charset="0"/>
                <a:ea typeface="Calibri"/>
              </a:rPr>
              <a:t>Im Gutachten müssen bestätigt werden:</a:t>
            </a:r>
          </a:p>
          <a:p>
            <a:pPr marL="882383" lvl="1" indent="-378164">
              <a:buFont typeface="Symbol" panose="05050102010706020507" pitchFamily="18" charset="2"/>
              <a:buChar char="-"/>
            </a:pPr>
            <a:r>
              <a:rPr lang="de-AT" dirty="0">
                <a:latin typeface="Palatino Linotype" panose="02040502050505030304" pitchFamily="18" charset="0"/>
                <a:ea typeface="Calibri"/>
              </a:rPr>
              <a:t>das </a:t>
            </a:r>
            <a:r>
              <a:rPr lang="de-AT" dirty="0" smtClean="0">
                <a:latin typeface="Palatino Linotype" panose="02040502050505030304" pitchFamily="18" charset="0"/>
                <a:ea typeface="Calibri"/>
              </a:rPr>
              <a:t>Vorliegen (die Verwendung) </a:t>
            </a:r>
            <a:r>
              <a:rPr lang="de-AT" dirty="0">
                <a:latin typeface="Palatino Linotype" panose="02040502050505030304" pitchFamily="18" charset="0"/>
                <a:ea typeface="Calibri"/>
              </a:rPr>
              <a:t>eines geschlossenen Gesamtsystems (mehr als 30 RK und lückenlose Verknüpfung von Warenwirtschafts, Buchhaltungs- und Kassensystemen), </a:t>
            </a:r>
          </a:p>
          <a:p>
            <a:pPr marL="882383" lvl="1" indent="-378164">
              <a:buFont typeface="Symbol" panose="05050102010706020507" pitchFamily="18" charset="2"/>
              <a:buChar char="-"/>
            </a:pPr>
            <a:r>
              <a:rPr lang="de-AT" dirty="0">
                <a:latin typeface="Palatino Linotype" panose="02040502050505030304" pitchFamily="18" charset="0"/>
                <a:ea typeface="Calibri"/>
              </a:rPr>
              <a:t>das Vorliegen der technischen und organisatorischen Voraussetzungen für die Manipulationssicherheit sowie </a:t>
            </a:r>
          </a:p>
          <a:p>
            <a:pPr marL="882383" lvl="1" indent="-378164">
              <a:buFont typeface="Symbol" panose="05050102010706020507" pitchFamily="18" charset="2"/>
              <a:buChar char="-"/>
            </a:pPr>
            <a:r>
              <a:rPr lang="de-AT" dirty="0">
                <a:latin typeface="Palatino Linotype" panose="02040502050505030304" pitchFamily="18" charset="0"/>
                <a:ea typeface="Calibri"/>
              </a:rPr>
              <a:t>die Abdeckung der sicherheitsrelevanten Anforderungen der </a:t>
            </a:r>
            <a:r>
              <a:rPr lang="de-AT" dirty="0" smtClean="0"/>
              <a:t>Registrierkassensicherheits-</a:t>
            </a:r>
            <a:r>
              <a:rPr lang="de-AT" dirty="0" err="1" smtClean="0"/>
              <a:t>VO</a:t>
            </a:r>
            <a:r>
              <a:rPr lang="de-AT" dirty="0" smtClean="0"/>
              <a:t> (</a:t>
            </a:r>
            <a:r>
              <a:rPr lang="de-AT" dirty="0" err="1" smtClean="0">
                <a:latin typeface="Palatino Linotype" panose="02040502050505030304" pitchFamily="18" charset="0"/>
                <a:ea typeface="Calibri"/>
              </a:rPr>
              <a:t>RKSV</a:t>
            </a:r>
            <a:r>
              <a:rPr lang="de-AT" dirty="0" smtClean="0">
                <a:latin typeface="Palatino Linotype" panose="02040502050505030304" pitchFamily="18" charset="0"/>
                <a:ea typeface="Calibri"/>
              </a:rPr>
              <a:t>) </a:t>
            </a:r>
            <a:endParaRPr lang="de-AT" dirty="0">
              <a:latin typeface="Palatino Linotype" panose="02040502050505030304" pitchFamily="18" charset="0"/>
              <a:ea typeface="Calibri"/>
            </a:endParaRPr>
          </a:p>
          <a:p>
            <a:pPr marL="378164" indent="-378164">
              <a:buFont typeface="Wingdings" panose="05000000000000000000" pitchFamily="2" charset="2"/>
              <a:buChar char="§"/>
            </a:pPr>
            <a:r>
              <a:rPr lang="de-AT" dirty="0">
                <a:latin typeface="Palatino Linotype" panose="02040502050505030304" pitchFamily="18" charset="0"/>
                <a:ea typeface="Calibri"/>
              </a:rPr>
              <a:t>Nachfrist von einem Monat zur Nachbesserung des Antrages bzw. d</a:t>
            </a:r>
            <a:r>
              <a:rPr lang="de-AT" dirty="0">
                <a:latin typeface="Palatino Linotype" panose="02040502050505030304" pitchFamily="18" charset="0"/>
                <a:ea typeface="Times New Roman"/>
              </a:rPr>
              <a:t>rei Monate Übergangsfrist zur Umstellung der Sicherheitseinrichtung auf </a:t>
            </a:r>
            <a:r>
              <a:rPr lang="de-AT" dirty="0" smtClean="0">
                <a:latin typeface="Palatino Linotype" panose="02040502050505030304" pitchFamily="18" charset="0"/>
                <a:ea typeface="Times New Roman"/>
              </a:rPr>
              <a:t>Signaturerstellungseinheit</a:t>
            </a:r>
            <a:endParaRPr lang="de-AT" dirty="0">
              <a:latin typeface="Palatino Linotype" panose="02040502050505030304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208693-CDE3-42E0-8686-166BAC09098F}" type="slidenum">
              <a:rPr lang="de-AT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de-A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87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634" y="539318"/>
            <a:ext cx="8355507" cy="794629"/>
          </a:xfrm>
        </p:spPr>
        <p:txBody>
          <a:bodyPr/>
          <a:lstStyle/>
          <a:p>
            <a:pPr algn="l"/>
            <a:r>
              <a:rPr lang="de-AT" sz="2800" b="1" dirty="0"/>
              <a:t>Unterstützung </a:t>
            </a:r>
            <a:r>
              <a:rPr lang="de-AT" sz="2800" b="1" dirty="0" smtClean="0"/>
              <a:t>und </a:t>
            </a:r>
            <a:r>
              <a:rPr lang="de-AT" sz="2800" b="1" dirty="0"/>
              <a:t>Kontrollen 2016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27088" y="1765743"/>
            <a:ext cx="8642943" cy="3795148"/>
          </a:xfrm>
          <a:prstGeom prst="rect">
            <a:avLst/>
          </a:prstGeom>
          <a:noFill/>
        </p:spPr>
        <p:txBody>
          <a:bodyPr wrap="square" lIns="100843" tIns="50422" rIns="100843" bIns="50422" rtlCol="0">
            <a:spAutoFit/>
          </a:bodyPr>
          <a:lstStyle/>
          <a:p>
            <a:pPr marL="315137" indent="-315137">
              <a:buFont typeface="Wingdings" panose="05000000000000000000" pitchFamily="2" charset="2"/>
              <a:buChar char="§"/>
            </a:pPr>
            <a:r>
              <a:rPr lang="de-AT" dirty="0">
                <a:latin typeface="Palatino Linotype" panose="02040502050505030304" pitchFamily="18" charset="0"/>
              </a:rPr>
              <a:t>Proaktive Unterstützung der Unternehmer bei der Umstellung auf die neuen Vorschriften im 1. Quartal </a:t>
            </a:r>
            <a:r>
              <a:rPr lang="de-AT" dirty="0" smtClean="0">
                <a:latin typeface="Palatino Linotype" panose="02040502050505030304" pitchFamily="18" charset="0"/>
              </a:rPr>
              <a:t>2016</a:t>
            </a:r>
          </a:p>
          <a:p>
            <a:pPr marL="847146" lvl="1" indent="-342900">
              <a:buFont typeface="Symbol" panose="05050102010706020507" pitchFamily="18" charset="2"/>
              <a:buChar char="-"/>
            </a:pPr>
            <a:r>
              <a:rPr lang="de-AT" dirty="0" smtClean="0">
                <a:latin typeface="Palatino Linotype" panose="02040502050505030304" pitchFamily="18" charset="0"/>
              </a:rPr>
              <a:t>In dieser Zeit nur </a:t>
            </a:r>
            <a:r>
              <a:rPr lang="de-AT" b="1" dirty="0" smtClean="0">
                <a:latin typeface="Palatino Linotype" panose="02040502050505030304" pitchFamily="18" charset="0"/>
              </a:rPr>
              <a:t>Compliance-Nachschauen</a:t>
            </a:r>
            <a:r>
              <a:rPr lang="de-AT" dirty="0" smtClean="0">
                <a:latin typeface="Palatino Linotype" panose="02040502050505030304" pitchFamily="18" charset="0"/>
              </a:rPr>
              <a:t> durch Organe der Abgabenbehörden</a:t>
            </a:r>
            <a:endParaRPr lang="de-AT" dirty="0">
              <a:latin typeface="Palatino Linotype" panose="02040502050505030304" pitchFamily="18" charset="0"/>
            </a:endParaRPr>
          </a:p>
          <a:p>
            <a:pPr marL="315137" indent="-315137">
              <a:buFont typeface="Wingdings" panose="05000000000000000000" pitchFamily="2" charset="2"/>
              <a:buChar char="§"/>
            </a:pPr>
            <a:endParaRPr lang="de-AT" dirty="0">
              <a:latin typeface="Palatino Linotype" panose="02040502050505030304" pitchFamily="18" charset="0"/>
            </a:endParaRPr>
          </a:p>
          <a:p>
            <a:pPr marL="315137" indent="-315137">
              <a:buFont typeface="Wingdings" panose="05000000000000000000" pitchFamily="2" charset="2"/>
              <a:buChar char="§"/>
            </a:pPr>
            <a:r>
              <a:rPr lang="de-AT" b="1" dirty="0" smtClean="0">
                <a:latin typeface="Palatino Linotype" panose="02040502050505030304" pitchFamily="18" charset="0"/>
              </a:rPr>
              <a:t>Keine finanzstrafrechtlichen Konsequenzen </a:t>
            </a:r>
            <a:r>
              <a:rPr lang="de-AT" dirty="0">
                <a:latin typeface="Palatino Linotype" panose="02040502050505030304" pitchFamily="18" charset="0"/>
              </a:rPr>
              <a:t>im ersten Halbjahr </a:t>
            </a:r>
            <a:r>
              <a:rPr lang="de-AT" dirty="0" smtClean="0">
                <a:latin typeface="Palatino Linotype" panose="02040502050505030304" pitchFamily="18" charset="0"/>
              </a:rPr>
              <a:t>2016</a:t>
            </a:r>
          </a:p>
          <a:p>
            <a:pPr marL="847146" lvl="1" indent="-342900">
              <a:buFont typeface="Symbol" panose="05050102010706020507" pitchFamily="18" charset="2"/>
              <a:buChar char="-"/>
            </a:pPr>
            <a:r>
              <a:rPr lang="de-AT" dirty="0">
                <a:latin typeface="Palatino Linotype" panose="02040502050505030304" pitchFamily="18" charset="0"/>
              </a:rPr>
              <a:t>A</a:t>
            </a:r>
            <a:r>
              <a:rPr lang="de-AT" dirty="0" smtClean="0">
                <a:latin typeface="Palatino Linotype" panose="02040502050505030304" pitchFamily="18" charset="0"/>
              </a:rPr>
              <a:t>b Mai 2016, allerdings nur </a:t>
            </a:r>
            <a:r>
              <a:rPr lang="de-AT" dirty="0">
                <a:latin typeface="Palatino Linotype" panose="02040502050505030304" pitchFamily="18" charset="0"/>
              </a:rPr>
              <a:t>bei Glaubhaftmachung plausibler Gründe einer </a:t>
            </a:r>
            <a:r>
              <a:rPr lang="de-AT" dirty="0" smtClean="0">
                <a:latin typeface="Palatino Linotype" panose="02040502050505030304" pitchFamily="18" charset="0"/>
              </a:rPr>
              <a:t>Verhinderung der Pflichtenerfüllung</a:t>
            </a:r>
            <a:endParaRPr lang="de-AT" dirty="0">
              <a:latin typeface="Palatino Linotype" panose="02040502050505030304" pitchFamily="18" charset="0"/>
            </a:endParaRPr>
          </a:p>
          <a:p>
            <a:endParaRPr lang="de-AT" dirty="0">
              <a:latin typeface="Palatino Linotype" panose="02040502050505030304" pitchFamily="18" charset="0"/>
            </a:endParaRPr>
          </a:p>
          <a:p>
            <a:pPr marL="315137" indent="-315137">
              <a:buFont typeface="Wingdings" panose="05000000000000000000" pitchFamily="2" charset="2"/>
              <a:buChar char="§"/>
            </a:pPr>
            <a:r>
              <a:rPr lang="de-AT" dirty="0">
                <a:latin typeface="Palatino Linotype" panose="02040502050505030304" pitchFamily="18" charset="0"/>
              </a:rPr>
              <a:t>Kontrollen nach Kontrollstrategie (Vorgaben, </a:t>
            </a:r>
            <a:r>
              <a:rPr lang="de-AT" dirty="0" err="1">
                <a:latin typeface="Palatino Linotype" panose="02040502050505030304" pitchFamily="18" charset="0"/>
              </a:rPr>
              <a:t>ZVB</a:t>
            </a:r>
            <a:r>
              <a:rPr lang="de-AT" dirty="0">
                <a:latin typeface="Palatino Linotype" panose="02040502050505030304" pitchFamily="18" charset="0"/>
              </a:rPr>
              <a:t>) des BMF </a:t>
            </a:r>
          </a:p>
          <a:p>
            <a:pPr marL="315137" indent="-315137">
              <a:buFont typeface="Wingdings" panose="05000000000000000000" pitchFamily="2" charset="2"/>
              <a:buChar char="§"/>
            </a:pPr>
            <a:endParaRPr lang="de-AT" dirty="0"/>
          </a:p>
          <a:p>
            <a:pPr marL="315137" indent="-315137">
              <a:buFont typeface="Wingdings" panose="05000000000000000000" pitchFamily="2" charset="2"/>
              <a:buChar char="§"/>
            </a:pP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208693-CDE3-42E0-8686-166BAC09098F}" type="slidenum">
              <a:rPr lang="de-AT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de-A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77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634" y="539318"/>
            <a:ext cx="8859564" cy="866759"/>
          </a:xfrm>
        </p:spPr>
        <p:txBody>
          <a:bodyPr/>
          <a:lstStyle/>
          <a:p>
            <a:pPr algn="l"/>
            <a:r>
              <a:rPr lang="de-AT" sz="2500" b="1" dirty="0"/>
              <a:t>Kontrolle und Prüfung der Sicherheitseinrichtung ab 2017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27088" y="1765743"/>
            <a:ext cx="8642943" cy="3487371"/>
          </a:xfrm>
          <a:prstGeom prst="rect">
            <a:avLst/>
          </a:prstGeom>
          <a:noFill/>
        </p:spPr>
        <p:txBody>
          <a:bodyPr wrap="square" lIns="100843" tIns="50422" rIns="100843" bIns="50422" rtlCol="0">
            <a:spAutoFit/>
          </a:bodyPr>
          <a:lstStyle/>
          <a:p>
            <a:pPr marL="315137" indent="-315137">
              <a:buFont typeface="Wingdings" panose="05000000000000000000" pitchFamily="2" charset="2"/>
              <a:buChar char="§"/>
            </a:pPr>
            <a:r>
              <a:rPr lang="de-AT" dirty="0">
                <a:latin typeface="Palatino Linotype" panose="02040502050505030304" pitchFamily="18" charset="0"/>
              </a:rPr>
              <a:t>Der Unternehmer muss auf Verlangen der Abgabenbehörde einen </a:t>
            </a:r>
            <a:r>
              <a:rPr lang="de-AT" b="1" dirty="0">
                <a:latin typeface="Palatino Linotype" panose="02040502050505030304" pitchFamily="18" charset="0"/>
              </a:rPr>
              <a:t>Barumsatz mit 0 </a:t>
            </a:r>
            <a:r>
              <a:rPr lang="de-AT" dirty="0">
                <a:latin typeface="Palatino Linotype" panose="02040502050505030304" pitchFamily="18" charset="0"/>
              </a:rPr>
              <a:t>erfassen und den Beleg aushändigen</a:t>
            </a:r>
            <a:r>
              <a:rPr lang="de-AT" dirty="0" smtClean="0">
                <a:latin typeface="Palatino Linotype" panose="02040502050505030304" pitchFamily="18" charset="0"/>
              </a:rPr>
              <a:t>.</a:t>
            </a:r>
          </a:p>
          <a:p>
            <a:pPr marL="315137" indent="-315137">
              <a:buFont typeface="Wingdings" panose="05000000000000000000" pitchFamily="2" charset="2"/>
              <a:buChar char="§"/>
            </a:pPr>
            <a:endParaRPr lang="de-AT" dirty="0">
              <a:latin typeface="Palatino Linotype" panose="02040502050505030304" pitchFamily="18" charset="0"/>
            </a:endParaRPr>
          </a:p>
          <a:p>
            <a:pPr marL="315137" indent="-315137">
              <a:buFont typeface="Wingdings" panose="05000000000000000000" pitchFamily="2" charset="2"/>
              <a:buChar char="§"/>
            </a:pPr>
            <a:r>
              <a:rPr lang="de-AT" dirty="0">
                <a:latin typeface="Palatino Linotype" panose="02040502050505030304" pitchFamily="18" charset="0"/>
              </a:rPr>
              <a:t>Der Unternehmer muss auf Verlangen der Abgabenbehörde jedes </a:t>
            </a:r>
            <a:r>
              <a:rPr lang="de-AT" b="1" dirty="0">
                <a:latin typeface="Palatino Linotype" panose="02040502050505030304" pitchFamily="18" charset="0"/>
              </a:rPr>
              <a:t>Datenerfassungsprotokoll</a:t>
            </a:r>
            <a:r>
              <a:rPr lang="de-AT" dirty="0">
                <a:latin typeface="Palatino Linotype" panose="02040502050505030304" pitchFamily="18" charset="0"/>
              </a:rPr>
              <a:t> für einen vom Prüforgan vorgegebenen Zeitraum auf einem Datenträger des Unternehmers </a:t>
            </a:r>
            <a:r>
              <a:rPr lang="de-AT" b="1" dirty="0">
                <a:latin typeface="Palatino Linotype" panose="02040502050505030304" pitchFamily="18" charset="0"/>
              </a:rPr>
              <a:t>bereitstellen</a:t>
            </a:r>
            <a:r>
              <a:rPr lang="de-AT" dirty="0" smtClean="0">
                <a:latin typeface="Palatino Linotype" panose="02040502050505030304" pitchFamily="18" charset="0"/>
              </a:rPr>
              <a:t>.</a:t>
            </a:r>
          </a:p>
          <a:p>
            <a:endParaRPr lang="de-AT" dirty="0">
              <a:latin typeface="Palatino Linotype" panose="02040502050505030304" pitchFamily="18" charset="0"/>
            </a:endParaRPr>
          </a:p>
          <a:p>
            <a:pPr marL="315137" indent="-315137">
              <a:buFont typeface="Wingdings" panose="05000000000000000000" pitchFamily="2" charset="2"/>
              <a:buChar char="§"/>
            </a:pPr>
            <a:r>
              <a:rPr lang="de-AT" dirty="0">
                <a:latin typeface="Palatino Linotype" panose="02040502050505030304" pitchFamily="18" charset="0"/>
              </a:rPr>
              <a:t>Die Prüforgane erhalten </a:t>
            </a:r>
            <a:r>
              <a:rPr lang="de-AT" b="1" dirty="0">
                <a:latin typeface="Palatino Linotype" panose="02040502050505030304" pitchFamily="18" charset="0"/>
              </a:rPr>
              <a:t>elektronische Werkzeuge </a:t>
            </a:r>
            <a:r>
              <a:rPr lang="de-AT" dirty="0">
                <a:latin typeface="Palatino Linotype" panose="02040502050505030304" pitchFamily="18" charset="0"/>
              </a:rPr>
              <a:t>zur </a:t>
            </a:r>
          </a:p>
          <a:p>
            <a:pPr marL="799689" lvl="1" indent="-342900">
              <a:buFont typeface="Symbol" panose="05050102010706020507" pitchFamily="18" charset="2"/>
              <a:buChar char="-"/>
            </a:pPr>
            <a:r>
              <a:rPr lang="de-AT" dirty="0">
                <a:latin typeface="Palatino Linotype" panose="02040502050505030304" pitchFamily="18" charset="0"/>
              </a:rPr>
              <a:t>Prüfung von Einzelbelegen und Belegketten und</a:t>
            </a:r>
          </a:p>
          <a:p>
            <a:pPr marL="799689" lvl="1" indent="-342900">
              <a:buFont typeface="Symbol" panose="05050102010706020507" pitchFamily="18" charset="2"/>
              <a:buChar char="-"/>
            </a:pPr>
            <a:r>
              <a:rPr lang="de-AT" dirty="0">
                <a:latin typeface="Palatino Linotype" panose="02040502050505030304" pitchFamily="18" charset="0"/>
              </a:rPr>
              <a:t>Verifikation der Signatur des Sicherheitsmoduls eines geschlossenen Gesamtsystems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208693-CDE3-42E0-8686-166BAC09098F}" type="slidenum">
              <a:rPr lang="de-AT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de-A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07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634" y="539318"/>
            <a:ext cx="8859564" cy="866759"/>
          </a:xfrm>
        </p:spPr>
        <p:txBody>
          <a:bodyPr/>
          <a:lstStyle/>
          <a:p>
            <a:pPr algn="l"/>
            <a:r>
              <a:rPr lang="de-AT" sz="2500" b="1" dirty="0" err="1" smtClean="0"/>
              <a:t>VfGH</a:t>
            </a:r>
            <a:r>
              <a:rPr lang="de-AT" sz="2500" b="1" dirty="0" smtClean="0"/>
              <a:t> vom 12. März 2016, G 606/2015, G 644/2015 und G 649/2015 und vom 19. März 2016, V 161/2015</a:t>
            </a:r>
            <a:endParaRPr lang="de-AT" sz="25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27088" y="2198043"/>
            <a:ext cx="8642943" cy="5026254"/>
          </a:xfrm>
          <a:prstGeom prst="rect">
            <a:avLst/>
          </a:prstGeom>
          <a:noFill/>
        </p:spPr>
        <p:txBody>
          <a:bodyPr wrap="square" lIns="100843" tIns="50422" rIns="100843" bIns="50422" rtlCol="0">
            <a:spAutoFit/>
          </a:bodyPr>
          <a:lstStyle/>
          <a:p>
            <a:r>
              <a:rPr lang="de-AT" dirty="0" smtClean="0">
                <a:latin typeface="Palatino Linotype" panose="02040502050505030304" pitchFamily="18" charset="0"/>
              </a:rPr>
              <a:t>Angefochten wurden die Bestimmung des § 131b BAO, die </a:t>
            </a:r>
            <a:r>
              <a:rPr lang="de-AT" dirty="0" err="1" smtClean="0">
                <a:latin typeface="Palatino Linotype" panose="02040502050505030304" pitchFamily="18" charset="0"/>
              </a:rPr>
              <a:t>Inkrafttretensbestimmung</a:t>
            </a:r>
            <a:r>
              <a:rPr lang="de-AT" dirty="0" smtClean="0">
                <a:latin typeface="Palatino Linotype" panose="02040502050505030304" pitchFamily="18" charset="0"/>
              </a:rPr>
              <a:t>, sowie indirekt die Barumsatz-</a:t>
            </a:r>
            <a:r>
              <a:rPr lang="de-AT" dirty="0" err="1" smtClean="0">
                <a:latin typeface="Palatino Linotype" panose="02040502050505030304" pitchFamily="18" charset="0"/>
              </a:rPr>
              <a:t>VO</a:t>
            </a:r>
            <a:r>
              <a:rPr lang="de-AT" dirty="0" smtClean="0">
                <a:latin typeface="Palatino Linotype" panose="02040502050505030304" pitchFamily="18" charset="0"/>
              </a:rPr>
              <a:t>:</a:t>
            </a:r>
          </a:p>
          <a:p>
            <a:endParaRPr lang="de-AT" dirty="0">
              <a:latin typeface="Palatino Linotype" panose="02040502050505030304" pitchFamily="18" charset="0"/>
            </a:endParaRPr>
          </a:p>
          <a:p>
            <a:r>
              <a:rPr lang="de-AT" dirty="0" smtClean="0">
                <a:latin typeface="Palatino Linotype" panose="02040502050505030304" pitchFamily="18" charset="0"/>
              </a:rPr>
              <a:t>Behauptete Verletzungen der Österr. Bundesverfassung:</a:t>
            </a:r>
          </a:p>
          <a:p>
            <a:r>
              <a:rPr lang="de-AT" b="1" dirty="0" smtClean="0">
                <a:latin typeface="Palatino Linotype" panose="02040502050505030304" pitchFamily="18" charset="0"/>
              </a:rPr>
              <a:t>Gleichheitsgrundsatz, Grundrecht auf Freiheit der Erwerbstätigkeit. Grundrecht auf Eigentum und </a:t>
            </a:r>
            <a:r>
              <a:rPr lang="de-AT" b="1" dirty="0">
                <a:latin typeface="Palatino Linotype" panose="02040502050505030304" pitchFamily="18" charset="0"/>
              </a:rPr>
              <a:t>L</a:t>
            </a:r>
            <a:r>
              <a:rPr lang="de-AT" b="1" dirty="0" smtClean="0">
                <a:latin typeface="Palatino Linotype" panose="02040502050505030304" pitchFamily="18" charset="0"/>
              </a:rPr>
              <a:t>egalitätsprinzip</a:t>
            </a:r>
          </a:p>
          <a:p>
            <a:endParaRPr lang="de-AT" b="1" dirty="0" smtClean="0">
              <a:latin typeface="Palatino Linotype" panose="0204050205050503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de-DE" dirty="0">
                <a:latin typeface="+mj-lt"/>
              </a:rPr>
              <a:t>Sämtliche Bestimmungen der BAO in Bezug auf das Registrierkassenthema bleiben in Kraft und es gibt keinen Änderungsbedarf des Gesetzgebers. </a:t>
            </a:r>
            <a:endParaRPr lang="de-AT" dirty="0">
              <a:latin typeface="+mj-lt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de-DE" dirty="0">
                <a:latin typeface="+mj-lt"/>
              </a:rPr>
              <a:t>Die Regelung der Registrierkassenpflicht zielt in erster Linie auf die Vermeidung von Steuerausfällen, die durch Umsatzverkürzungen aus Bargeschäften bedingt sind. </a:t>
            </a:r>
            <a:endParaRPr lang="de-AT" dirty="0">
              <a:latin typeface="+mj-lt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de-DE" dirty="0">
                <a:latin typeface="+mj-lt"/>
              </a:rPr>
              <a:t>Wesentlich für den </a:t>
            </a:r>
            <a:r>
              <a:rPr lang="de-DE" dirty="0" err="1">
                <a:latin typeface="+mj-lt"/>
              </a:rPr>
              <a:t>VfGH</a:t>
            </a:r>
            <a:r>
              <a:rPr lang="de-DE" dirty="0">
                <a:latin typeface="+mj-lt"/>
              </a:rPr>
              <a:t> in seiner Begründung stellt sich der Hinweis auf die </a:t>
            </a:r>
            <a:r>
              <a:rPr lang="de-DE" b="1" dirty="0">
                <a:latin typeface="+mj-lt"/>
              </a:rPr>
              <a:t>Verwirklichung des Gleichheitsgrundsatzes </a:t>
            </a:r>
            <a:r>
              <a:rPr lang="de-DE" dirty="0">
                <a:latin typeface="+mj-lt"/>
              </a:rPr>
              <a:t>durch den </a:t>
            </a:r>
            <a:r>
              <a:rPr lang="de-DE" dirty="0" smtClean="0">
                <a:latin typeface="+mj-lt"/>
              </a:rPr>
              <a:t>einfachen Gesetzgeber </a:t>
            </a:r>
            <a:r>
              <a:rPr lang="de-DE" dirty="0">
                <a:latin typeface="+mj-lt"/>
              </a:rPr>
              <a:t>dar. </a:t>
            </a:r>
          </a:p>
        </p:txBody>
      </p:sp>
    </p:spTree>
    <p:extLst>
      <p:ext uri="{BB962C8B-B14F-4D97-AF65-F5344CB8AC3E}">
        <p14:creationId xmlns:p14="http://schemas.microsoft.com/office/powerpoint/2010/main" val="241027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634" y="539318"/>
            <a:ext cx="8859564" cy="866759"/>
          </a:xfrm>
        </p:spPr>
        <p:txBody>
          <a:bodyPr/>
          <a:lstStyle/>
          <a:p>
            <a:pPr algn="l"/>
            <a:r>
              <a:rPr lang="de-AT" sz="2500" b="1" dirty="0" err="1"/>
              <a:t>VfGH</a:t>
            </a:r>
            <a:r>
              <a:rPr lang="de-AT" sz="2500" b="1" dirty="0"/>
              <a:t> vom 12. März 2016, G 606/2015, G 644/2015 und G 649/2015 und vom 19. März 2016, V 161/2015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27088" y="1765743"/>
            <a:ext cx="8642943" cy="5949583"/>
          </a:xfrm>
          <a:prstGeom prst="rect">
            <a:avLst/>
          </a:prstGeom>
          <a:noFill/>
        </p:spPr>
        <p:txBody>
          <a:bodyPr wrap="square" lIns="100843" tIns="50422" rIns="100843" bIns="50422" rtlCol="0">
            <a:spAutoFit/>
          </a:bodyPr>
          <a:lstStyle/>
          <a:p>
            <a:endParaRPr lang="de-AT" dirty="0" smtClean="0">
              <a:latin typeface="Palatino Linotype" panose="0204050205050503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de-DE" dirty="0">
                <a:latin typeface="+mj-lt"/>
              </a:rPr>
              <a:t>Dem Gesetzgeber kann nicht entgegengetreten werden, wenn er die Pflicht zur Verwendung einer Registrierkasse derart an Umsatzgrenzen knüpft, dass die </a:t>
            </a:r>
            <a:r>
              <a:rPr lang="de-DE" b="1" dirty="0">
                <a:latin typeface="+mj-lt"/>
              </a:rPr>
              <a:t>Einbeziehung einer möglichst großen Zahl von Unternehmern </a:t>
            </a:r>
            <a:r>
              <a:rPr lang="de-DE" dirty="0">
                <a:latin typeface="+mj-lt"/>
              </a:rPr>
              <a:t>gewährleistet ist.</a:t>
            </a:r>
            <a:endParaRPr lang="de-AT" dirty="0">
              <a:latin typeface="+mj-lt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de-DE" dirty="0">
                <a:latin typeface="+mj-lt"/>
              </a:rPr>
              <a:t>Es ergibt sich aus dem Gesetz, dass </a:t>
            </a:r>
            <a:r>
              <a:rPr lang="de-DE" dirty="0" smtClean="0">
                <a:latin typeface="+mj-lt"/>
              </a:rPr>
              <a:t>die Registrierkassenpflicht </a:t>
            </a:r>
            <a:r>
              <a:rPr lang="de-DE" dirty="0">
                <a:latin typeface="+mj-lt"/>
              </a:rPr>
              <a:t>frühestens mit 1.Mai 2016 bestehen kann, daher keine Rückwirkung. Die Bestimmung des § 131b Abs. 3 BAO bleibt durch diesen Spruch des </a:t>
            </a:r>
            <a:r>
              <a:rPr lang="de-DE" dirty="0" err="1">
                <a:latin typeface="+mj-lt"/>
              </a:rPr>
              <a:t>VfGH</a:t>
            </a:r>
            <a:r>
              <a:rPr lang="de-DE" dirty="0">
                <a:latin typeface="+mj-lt"/>
              </a:rPr>
              <a:t> unverändert, sie tritt nur mit 01.01.2016 in Kraft. </a:t>
            </a:r>
            <a:endParaRPr lang="de-AT" dirty="0">
              <a:latin typeface="+mj-lt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de-DE" dirty="0">
                <a:latin typeface="+mj-lt"/>
              </a:rPr>
              <a:t>Kein Verstoß gegen das Legalitätsprinzip, die Begriffe Barumsatz und Bareinnahmen sind hinreichend bestimmt.</a:t>
            </a:r>
            <a:endParaRPr lang="de-AT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>
                <a:latin typeface="+mj-lt"/>
              </a:rPr>
              <a:t>Dem Gesetzgeber kann nicht entgegengetreten werden, wenn er im Hinblick auf Manipulationsmöglichkeiten Bankomat- und Kreditkartenumsätze hinsichtlich der Registrierkassenpflicht und der Belegerteilungspflicht mit Barzahlungen gleichstellt, </a:t>
            </a:r>
            <a:r>
              <a:rPr lang="de-DE" dirty="0" smtClean="0">
                <a:latin typeface="+mj-lt"/>
              </a:rPr>
              <a:t>weil </a:t>
            </a:r>
            <a:r>
              <a:rPr lang="de-DE" dirty="0">
                <a:latin typeface="+mj-lt"/>
              </a:rPr>
              <a:t>auch dort Manipulationshandlungen nicht ausgeschlossen werden können und der „prozessorientierte Zugang“ eine Registrierkassenpflicht für diese Umsätze </a:t>
            </a:r>
            <a:r>
              <a:rPr lang="de-DE" b="1" dirty="0">
                <a:latin typeface="+mj-lt"/>
              </a:rPr>
              <a:t>keine Unverhältnismäßigkeit </a:t>
            </a:r>
            <a:r>
              <a:rPr lang="de-DE" dirty="0">
                <a:latin typeface="+mj-lt"/>
              </a:rPr>
              <a:t>erzeugen kann</a:t>
            </a:r>
            <a:r>
              <a:rPr lang="de-DE" dirty="0" smtClean="0">
                <a:latin typeface="+mj-lt"/>
              </a:rPr>
              <a:t>.</a:t>
            </a:r>
            <a:endParaRPr lang="de-AT" dirty="0"/>
          </a:p>
          <a:p>
            <a:pPr marL="315137" indent="-315137">
              <a:buFont typeface="Wingdings" panose="05000000000000000000" pitchFamily="2" charset="2"/>
              <a:buChar char="§"/>
            </a:pPr>
            <a:endParaRPr lang="de-AT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9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207" y="487568"/>
            <a:ext cx="5906104" cy="593974"/>
          </a:xfrm>
        </p:spPr>
        <p:txBody>
          <a:bodyPr/>
          <a:lstStyle/>
          <a:p>
            <a:pPr algn="l"/>
            <a:r>
              <a:rPr lang="de-AT" sz="2800" b="1" dirty="0"/>
              <a:t>Steuerreformkommission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8129" y="1404957"/>
            <a:ext cx="8646433" cy="5474907"/>
          </a:xfrm>
        </p:spPr>
        <p:txBody>
          <a:bodyPr/>
          <a:lstStyle/>
          <a:p>
            <a:endParaRPr lang="de-AT" sz="2400" dirty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AT" sz="2400" dirty="0">
                <a:latin typeface="+mj-lt"/>
              </a:rPr>
              <a:t>Registrierkassen mit technischer </a:t>
            </a:r>
            <a:br>
              <a:rPr lang="de-AT" sz="2400" dirty="0">
                <a:latin typeface="+mj-lt"/>
              </a:rPr>
            </a:br>
            <a:r>
              <a:rPr lang="de-AT" sz="2400" dirty="0">
                <a:latin typeface="+mj-lt"/>
              </a:rPr>
              <a:t>Sicherheitslösung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AT" sz="2400" dirty="0">
                <a:latin typeface="+mj-lt"/>
              </a:rPr>
              <a:t>Belegerteilungsverpflichtung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AT" sz="2400" dirty="0">
                <a:latin typeface="+mj-lt"/>
              </a:rPr>
              <a:t>Erwartetes Umsatzsteuermehraufkommen 900 Mio.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AT" sz="2400" dirty="0">
                <a:latin typeface="+mj-lt"/>
              </a:rPr>
              <a:t>neue technische Lösung - elektronische Sicherheitseinrichtung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AT" sz="2400" dirty="0">
                <a:latin typeface="+mj-lt"/>
              </a:rPr>
              <a:t>Orientierung an anderen Staaten wie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sz="2000" dirty="0">
                <a:latin typeface="+mj-lt"/>
              </a:rPr>
              <a:t>Belgien, Schweden, Italien, Slowakei, Tschechien. Kanada/Quebec, DE/Hamburg</a:t>
            </a:r>
          </a:p>
          <a:p>
            <a:pPr marL="991294" lvl="2" indent="0">
              <a:buNone/>
            </a:pPr>
            <a:endParaRPr lang="de-AT" sz="2000" dirty="0">
              <a:latin typeface="+mj-lt"/>
            </a:endParaRPr>
          </a:p>
          <a:p>
            <a:pPr marL="540777" lvl="1" indent="0">
              <a:buNone/>
            </a:pP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236315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AT" sz="2800" b="1" dirty="0">
                <a:solidFill>
                  <a:prstClr val="black"/>
                </a:solidFill>
              </a:rPr>
              <a:t>Normativer Rahmen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478" y="1549971"/>
            <a:ext cx="8646433" cy="5400600"/>
          </a:xfrm>
        </p:spPr>
        <p:txBody>
          <a:bodyPr/>
          <a:lstStyle/>
          <a:p>
            <a:pPr lvl="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AT" sz="2000" dirty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Einzelaufzeichnungspflicht + Belegerteilungspflicht ab dem „ersten Euro“ ab 01.01.2016  (§§ 131, 132a BAO)</a:t>
            </a:r>
          </a:p>
          <a:p>
            <a:pPr lvl="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AT" sz="2000" dirty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Registrierkassenpflicht  </a:t>
            </a:r>
            <a:r>
              <a:rPr lang="de-AT" sz="2000" dirty="0" smtClean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(frühestens) ab </a:t>
            </a:r>
            <a:r>
              <a:rPr lang="de-AT" sz="2000" b="1" dirty="0" smtClean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01.05.2016</a:t>
            </a:r>
            <a:r>
              <a:rPr lang="de-AT" sz="2000" dirty="0" smtClean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AT" sz="2000" dirty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(§ 131b Abs. 1 BAO)</a:t>
            </a:r>
          </a:p>
          <a:p>
            <a:pPr lvl="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AT" sz="2000" dirty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Sicherheitseinrichtung  Registrierkassen  </a:t>
            </a:r>
            <a:r>
              <a:rPr lang="de-AT" sz="2000" dirty="0" smtClean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ab </a:t>
            </a:r>
            <a:r>
              <a:rPr lang="de-AT" sz="2000" b="1" dirty="0" smtClean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01.01. </a:t>
            </a:r>
            <a:r>
              <a:rPr lang="de-AT" sz="20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2017 </a:t>
            </a:r>
            <a:r>
              <a:rPr lang="de-AT" sz="2000" dirty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(§ 131b Abs. 2 </a:t>
            </a:r>
            <a:r>
              <a:rPr lang="de-AT" sz="2000" dirty="0" smtClean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BAO)</a:t>
            </a:r>
            <a:endParaRPr lang="de-AT" sz="2000" dirty="0">
              <a:solidFill>
                <a:prstClr val="black"/>
              </a:solidFill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AT" sz="2000" dirty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Erleichterungen/Ausnahmen – VO-Ermächtigungen </a:t>
            </a:r>
            <a:br>
              <a:rPr lang="de-AT" sz="2000" dirty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AT" sz="2000" dirty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(§§ 131 Abs. 4, 131b Abs. 5 Z 2 und 132a Abs. 8 BAO) + </a:t>
            </a:r>
            <a:r>
              <a:rPr lang="de-AT" sz="2000" dirty="0" err="1" smtClean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BarUV</a:t>
            </a:r>
            <a:r>
              <a:rPr lang="de-AT" sz="2000" dirty="0" smtClean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 2015</a:t>
            </a:r>
            <a:endParaRPr lang="de-AT" sz="2000" dirty="0">
              <a:solidFill>
                <a:prstClr val="black"/>
              </a:solidFill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AT" sz="2000" dirty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Erlass zur Einzelaufzeichnung-, Registrierkassen- und Belegerteilungspflicht vom 12.11.2015 (</a:t>
            </a:r>
            <a:r>
              <a:rPr lang="de-AT" sz="200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Findok</a:t>
            </a:r>
            <a:r>
              <a:rPr lang="de-AT" sz="2000" dirty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AT" sz="1800" dirty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</a:t>
            </a:r>
            <a:r>
              <a:rPr lang="de-AT" sz="1800" dirty="0" smtClean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www.bmf.gv.at/top </a:t>
            </a:r>
            <a:r>
              <a:rPr lang="de-AT" sz="1800" dirty="0" err="1" smtClean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themen</a:t>
            </a:r>
            <a:r>
              <a:rPr lang="de-AT" sz="1800" dirty="0" smtClean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/Registrierkassen.html#heading_Erlass_zur_Einzelaufzeichnungs_Registrierkassenund_Belegerteilungspflicht</a:t>
            </a:r>
            <a:r>
              <a:rPr lang="de-AT" sz="1800" dirty="0" smtClean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de-AT" sz="1800" dirty="0">
              <a:solidFill>
                <a:prstClr val="black"/>
              </a:solidFill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68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AT" sz="2800" b="1" dirty="0">
                <a:solidFill>
                  <a:prstClr val="black"/>
                </a:solidFill>
              </a:rPr>
              <a:t>Normativer Rahmen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478" y="1549971"/>
            <a:ext cx="8646433" cy="5400600"/>
          </a:xfrm>
        </p:spPr>
        <p:txBody>
          <a:bodyPr/>
          <a:lstStyle/>
          <a:p>
            <a:pPr lvl="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AT" sz="2400" dirty="0" smtClean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Ergänzung zu Punkt 4.4.4. des Erlasses </a:t>
            </a:r>
            <a:r>
              <a:rPr lang="de-AT" sz="2000" dirty="0" smtClean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(siehe Folie 8)</a:t>
            </a:r>
          </a:p>
          <a:p>
            <a:pPr lvl="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AT" sz="2400" b="1" dirty="0" smtClean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Kassasturz/vereinfachte Losungsermittlung </a:t>
            </a:r>
            <a:r>
              <a:rPr lang="de-AT" sz="2000" dirty="0" smtClean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(§ 1 Abs.2 </a:t>
            </a:r>
            <a:r>
              <a:rPr lang="de-AT" sz="2000" dirty="0" err="1" smtClean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BarUV</a:t>
            </a:r>
            <a:r>
              <a:rPr lang="de-AT" sz="2000" dirty="0" smtClean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2015)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de-AT" sz="2000" b="1" dirty="0" smtClean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Grundsatz</a:t>
            </a:r>
            <a:r>
              <a:rPr lang="de-AT" sz="2000" dirty="0" smtClean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(§ 1 Abs. 4 </a:t>
            </a:r>
            <a:r>
              <a:rPr lang="de-AT" sz="2000" dirty="0" err="1" smtClean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BarUV</a:t>
            </a:r>
            <a:r>
              <a:rPr lang="de-AT" sz="2000" dirty="0" smtClean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2015): </a:t>
            </a:r>
            <a:br>
              <a:rPr lang="de-AT" sz="2000" dirty="0" smtClean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AT" sz="2000" dirty="0" smtClean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Wenn die vereinfachte Losungsermittlung zulässig ist besteht weder eine Registrierkassenpflicht gemäß § 131b BAO noch eine Belegerteilungspflicht nach § 132a BAO</a:t>
            </a:r>
          </a:p>
          <a:p>
            <a:pPr lvl="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AT" sz="2400" b="1" dirty="0" smtClean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Registrierkassensicherheitsverordnung</a:t>
            </a:r>
            <a:r>
              <a:rPr lang="de-AT" sz="2400" dirty="0" smtClean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Dez. 2015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de-AT" sz="2000" dirty="0" smtClean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Ab ca. 1.7.2016:  Registrierung der Kassen im Zusammenhang mit der techn. Sicherheitseinrichtung in </a:t>
            </a:r>
            <a:r>
              <a:rPr lang="de-AT" sz="2000" dirty="0" err="1" smtClean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FinanzOnline</a:t>
            </a:r>
            <a:endParaRPr lang="de-AT" sz="2000" dirty="0" smtClean="0">
              <a:solidFill>
                <a:prstClr val="black"/>
              </a:solidFill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3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de-AT" sz="2000" dirty="0" smtClean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Ab 1.1.2017: Registrierkasse verfügt über eine techn. Sicherheits-einrichtung und erzeugt Belege mit elektronischer Signatur</a:t>
            </a:r>
          </a:p>
          <a:p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368908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206" y="468459"/>
            <a:ext cx="5978827" cy="792421"/>
          </a:xfrm>
        </p:spPr>
        <p:txBody>
          <a:bodyPr/>
          <a:lstStyle/>
          <a:p>
            <a:pPr algn="l" defTabSz="1007583">
              <a:spcBef>
                <a:spcPts val="0"/>
              </a:spcBef>
            </a:pPr>
            <a:r>
              <a:rPr lang="de-AT" sz="2800" b="1" dirty="0" smtClean="0">
                <a:solidFill>
                  <a:srgbClr val="001D31"/>
                </a:solidFill>
                <a:ea typeface="+mn-ea"/>
              </a:rPr>
              <a:t>Einzelaufzeichnungspflicht</a:t>
            </a:r>
            <a:r>
              <a:rPr lang="de-AT" kern="1200" dirty="0" smtClean="0">
                <a:solidFill>
                  <a:srgbClr val="001D31"/>
                </a:solidFill>
                <a:latin typeface="Palatino Linotype" panose="02040502050505030304" pitchFamily="18" charset="0"/>
                <a:ea typeface="+mn-ea"/>
              </a:rPr>
              <a:t/>
            </a:r>
            <a:br>
              <a:rPr lang="de-AT" kern="1200" dirty="0" smtClean="0">
                <a:solidFill>
                  <a:srgbClr val="001D31"/>
                </a:solidFill>
                <a:latin typeface="Palatino Linotype" panose="02040502050505030304" pitchFamily="18" charset="0"/>
                <a:ea typeface="+mn-ea"/>
              </a:rPr>
            </a:b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478" y="1693110"/>
            <a:ext cx="8646433" cy="4899383"/>
          </a:xfrm>
        </p:spPr>
        <p:txBody>
          <a:bodyPr/>
          <a:lstStyle/>
          <a:p>
            <a:pPr marL="0" indent="0" defTabSz="1007583">
              <a:lnSpc>
                <a:spcPct val="130000"/>
              </a:lnSpc>
              <a:spcBef>
                <a:spcPts val="0"/>
              </a:spcBef>
              <a:buClr>
                <a:srgbClr val="5C171F"/>
              </a:buClr>
              <a:buNone/>
            </a:pPr>
            <a:r>
              <a:rPr lang="de-AT" sz="2400" b="1" dirty="0" smtClean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Grundsatz :</a:t>
            </a:r>
            <a:endParaRPr lang="de-AT" sz="2400" b="1" dirty="0">
              <a:solidFill>
                <a:prstClr val="black"/>
              </a:solidFill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77842" indent="-377842" defTabSz="1007583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AT" sz="2400" dirty="0" smtClean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Die Einzelaufzeichnung bei der Buchführung (Buchführungspflicht und freiwillige Buchführung)</a:t>
            </a:r>
            <a:r>
              <a:rPr lang="de-AT" sz="2400" dirty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AT" sz="2400" dirty="0" smtClean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bedeutet, tägliches einzelnes Festhalten aller Bareingänge und Barausgänge; </a:t>
            </a:r>
            <a:r>
              <a:rPr lang="de-AT" sz="2400" dirty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Bargeschäfte sind einzeln festzuhalten </a:t>
            </a:r>
            <a:r>
              <a:rPr lang="de-AT" sz="2400" dirty="0" smtClean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(nicht nur erfolgswirksame Beträge sondern z.B. auch Einlagen und Entnahmen)</a:t>
            </a:r>
            <a:endParaRPr lang="de-AT" sz="2400" dirty="0">
              <a:solidFill>
                <a:prstClr val="black"/>
              </a:solidFill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77842" indent="-377842" defTabSz="1007583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AT" sz="2400" b="1" dirty="0" smtClean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Neuerung</a:t>
            </a:r>
            <a:r>
              <a:rPr lang="de-AT" sz="2400" dirty="0" smtClean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: Einzelaufzeichnungspflicht </a:t>
            </a:r>
            <a:r>
              <a:rPr lang="de-AT" sz="2400" dirty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gilt </a:t>
            </a:r>
            <a:r>
              <a:rPr lang="de-AT" sz="2400" dirty="0" smtClean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nunmehr auch </a:t>
            </a:r>
            <a:r>
              <a:rPr lang="de-AT" sz="2400" dirty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bei Einkünften aus Vermietung und Verpachtung und sonstigen Einkünften </a:t>
            </a:r>
            <a:r>
              <a:rPr lang="de-AT" sz="2400" dirty="0" smtClean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(§ </a:t>
            </a:r>
            <a:r>
              <a:rPr lang="de-AT" sz="2400" dirty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131 Abs.1 Z 2 </a:t>
            </a:r>
            <a:r>
              <a:rPr lang="de-AT" sz="240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lit</a:t>
            </a:r>
            <a:r>
              <a:rPr lang="de-AT" sz="2400" dirty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c BAO</a:t>
            </a:r>
            <a:r>
              <a:rPr lang="de-AT" sz="2400" dirty="0" smtClean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de-AT" sz="2400" dirty="0">
              <a:solidFill>
                <a:prstClr val="black"/>
              </a:solidFill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73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1007987">
              <a:spcBef>
                <a:spcPts val="0"/>
              </a:spcBef>
            </a:pPr>
            <a:r>
              <a:rPr lang="de-AT" sz="2800" b="1" dirty="0">
                <a:solidFill>
                  <a:srgbClr val="001D31"/>
                </a:solidFill>
              </a:rPr>
              <a:t>Belegerteilungspflicht</a:t>
            </a:r>
            <a:r>
              <a:rPr lang="de-AT" kern="1200" dirty="0" smtClean="0">
                <a:solidFill>
                  <a:srgbClr val="001D31"/>
                </a:solidFill>
                <a:ea typeface="+mn-ea"/>
              </a:rPr>
              <a:t/>
            </a:r>
            <a:br>
              <a:rPr lang="de-AT" kern="1200" dirty="0" smtClean="0">
                <a:solidFill>
                  <a:srgbClr val="001D31"/>
                </a:solidFill>
                <a:ea typeface="+mn-ea"/>
              </a:rPr>
            </a:br>
            <a:r>
              <a:rPr lang="de-AT" kern="1200" dirty="0">
                <a:solidFill>
                  <a:srgbClr val="001D31"/>
                </a:solidFill>
                <a:latin typeface="Palatino Linotype" panose="02040502050505030304" pitchFamily="18" charset="0"/>
                <a:ea typeface="+mn-ea"/>
              </a:rPr>
              <a:t/>
            </a:r>
            <a:br>
              <a:rPr lang="de-AT" kern="1200" dirty="0">
                <a:solidFill>
                  <a:srgbClr val="001D31"/>
                </a:solidFill>
                <a:latin typeface="Palatino Linotype" panose="02040502050505030304" pitchFamily="18" charset="0"/>
                <a:ea typeface="+mn-ea"/>
              </a:rPr>
            </a:b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478" y="1477963"/>
            <a:ext cx="8646433" cy="5257823"/>
          </a:xfrm>
        </p:spPr>
        <p:txBody>
          <a:bodyPr/>
          <a:lstStyle/>
          <a:p>
            <a:pPr marL="377994" indent="-377994" defTabSz="1007987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AT" sz="20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Generelle Belegerteilungsverpflichtung </a:t>
            </a:r>
            <a:r>
              <a:rPr lang="de-AT" sz="2000" dirty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nach § 132a BAO</a:t>
            </a:r>
          </a:p>
          <a:p>
            <a:pPr marL="621962" lvl="1" indent="-171519" defTabSz="1007987">
              <a:lnSpc>
                <a:spcPct val="130000"/>
              </a:lnSpc>
              <a:spcBef>
                <a:spcPts val="0"/>
              </a:spcBef>
            </a:pPr>
            <a:r>
              <a:rPr lang="de-AT" sz="2000" dirty="0" smtClean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auch </a:t>
            </a:r>
            <a:r>
              <a:rPr lang="de-AT" sz="2000" dirty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bei Nichtbestehen von Registrierkassenpflicht z.B.: wegen </a:t>
            </a:r>
            <a:r>
              <a:rPr lang="de-AT" sz="2000" dirty="0" smtClean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450443" lvl="1" indent="0" defTabSz="1007987">
              <a:lnSpc>
                <a:spcPct val="130000"/>
              </a:lnSpc>
              <a:spcBef>
                <a:spcPts val="0"/>
              </a:spcBef>
              <a:buNone/>
            </a:pPr>
            <a:r>
              <a:rPr lang="de-AT" sz="2000" dirty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AT" sz="2000" dirty="0" smtClean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 Nichtüberschreitens </a:t>
            </a:r>
            <a:r>
              <a:rPr lang="de-AT" sz="2000" dirty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der Grenzen </a:t>
            </a:r>
            <a:r>
              <a:rPr lang="de-AT" sz="2000" dirty="0" smtClean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(siehe  aber § </a:t>
            </a:r>
            <a:r>
              <a:rPr lang="de-AT" sz="2000" dirty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1 Abs. 4 </a:t>
            </a:r>
            <a:r>
              <a:rPr lang="de-AT" sz="2000" dirty="0" err="1" smtClean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BarUV</a:t>
            </a:r>
            <a:r>
              <a:rPr lang="de-AT" sz="2000" dirty="0" smtClean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de-AT" sz="2000" dirty="0">
              <a:solidFill>
                <a:prstClr val="black"/>
              </a:solidFill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77994" indent="-377994" defTabSz="1007987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AT" sz="2000" b="1" dirty="0" smtClean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Entgegennahme- </a:t>
            </a:r>
            <a:r>
              <a:rPr lang="de-AT" sz="20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und </a:t>
            </a:r>
            <a:r>
              <a:rPr lang="de-AT" sz="2000" b="1" dirty="0" smtClean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Mitnahmeverpflichtung </a:t>
            </a:r>
            <a:r>
              <a:rPr lang="de-AT" sz="2000" dirty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bis zum Verlassen der </a:t>
            </a:r>
            <a:r>
              <a:rPr lang="de-AT" sz="2000" dirty="0" smtClean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Geschäftsräumlichkeiten </a:t>
            </a:r>
            <a:r>
              <a:rPr lang="de-AT" sz="2000" dirty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de-AT" sz="2000" dirty="0" smtClean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Signaturprüfung durch Kontrollorgan zulässig )</a:t>
            </a:r>
            <a:r>
              <a:rPr lang="de-AT" sz="2000" dirty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de-AT" sz="2000" dirty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AT" sz="1800" dirty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Anm.: Bei Nichtentgegennahme bzw. Nichtmitnahme keine finanzstrafrechtlichen Konsequenzen (Mitwirkungspflicht bei Kontrolle – </a:t>
            </a:r>
            <a:r>
              <a:rPr lang="de-AT" sz="1800" dirty="0" smtClean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Tatbild </a:t>
            </a:r>
            <a:r>
              <a:rPr lang="de-AT" sz="1800" dirty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§ 51 </a:t>
            </a:r>
            <a:r>
              <a:rPr lang="de-AT" sz="1800" dirty="0" smtClean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Abs. </a:t>
            </a:r>
            <a:r>
              <a:rPr lang="de-AT" sz="1800" dirty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de-AT" sz="1800" dirty="0" err="1" smtClean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lit</a:t>
            </a:r>
            <a:r>
              <a:rPr lang="de-AT" sz="1800" dirty="0" smtClean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AT" sz="1800" dirty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e </a:t>
            </a:r>
            <a:r>
              <a:rPr lang="de-AT" sz="1800" dirty="0" err="1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FinStrG</a:t>
            </a:r>
            <a:r>
              <a:rPr lang="de-AT" sz="1800" dirty="0" smtClean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pPr marL="377994" indent="-377994" defTabSz="1007987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de-AT" sz="1800" dirty="0">
              <a:solidFill>
                <a:prstClr val="black"/>
              </a:solidFill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77994" indent="-377994" defTabSz="1007987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AT" sz="2000" b="1" dirty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Mindestangaben auf dem Beleg </a:t>
            </a:r>
            <a:r>
              <a:rPr lang="de-AT" sz="2000" b="1" dirty="0" smtClean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2016 </a:t>
            </a:r>
            <a:r>
              <a:rPr lang="de-AT" sz="1800" dirty="0" smtClean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(siehe </a:t>
            </a:r>
            <a:r>
              <a:rPr lang="de-AT" sz="1800" dirty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§ 132a Abs. 3 BAO)</a:t>
            </a:r>
            <a:br>
              <a:rPr lang="de-AT" sz="1800" dirty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AT" sz="1800" dirty="0" smtClean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de-AT" sz="1800" dirty="0" smtClean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AT" sz="2000" dirty="0" smtClean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Unternehmensbezeichnung, fortlaufende Nr., Belegausstellungsdatum,   Menge</a:t>
            </a:r>
            <a:r>
              <a:rPr lang="de-AT" sz="2000" dirty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, handelsübliche </a:t>
            </a:r>
            <a:r>
              <a:rPr lang="de-AT" sz="2000" dirty="0" smtClean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Bezeichnung, Betrag</a:t>
            </a:r>
            <a:endParaRPr lang="de-AT" sz="2000" dirty="0">
              <a:solidFill>
                <a:prstClr val="black"/>
              </a:solidFill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28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1007987">
              <a:spcBef>
                <a:spcPts val="0"/>
              </a:spcBef>
            </a:pPr>
            <a:r>
              <a:rPr lang="de-AT" sz="2800" b="1" dirty="0">
                <a:solidFill>
                  <a:srgbClr val="001D31"/>
                </a:solidFill>
              </a:rPr>
              <a:t>Belegerteilungspflicht</a:t>
            </a:r>
            <a:r>
              <a:rPr lang="de-AT" kern="1200" dirty="0" smtClean="0">
                <a:solidFill>
                  <a:srgbClr val="001D31"/>
                </a:solidFill>
                <a:ea typeface="+mn-ea"/>
              </a:rPr>
              <a:t/>
            </a:r>
            <a:br>
              <a:rPr lang="de-AT" kern="1200" dirty="0" smtClean="0">
                <a:solidFill>
                  <a:srgbClr val="001D31"/>
                </a:solidFill>
                <a:ea typeface="+mn-ea"/>
              </a:rPr>
            </a:br>
            <a:r>
              <a:rPr lang="de-AT" kern="1200" dirty="0">
                <a:solidFill>
                  <a:srgbClr val="001D31"/>
                </a:solidFill>
                <a:latin typeface="Palatino Linotype" panose="02040502050505030304" pitchFamily="18" charset="0"/>
                <a:ea typeface="+mn-ea"/>
              </a:rPr>
              <a:t/>
            </a:r>
            <a:br>
              <a:rPr lang="de-AT" kern="1200" dirty="0">
                <a:solidFill>
                  <a:srgbClr val="001D31"/>
                </a:solidFill>
                <a:latin typeface="Palatino Linotype" panose="02040502050505030304" pitchFamily="18" charset="0"/>
                <a:ea typeface="+mn-ea"/>
              </a:rPr>
            </a:b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478" y="1549972"/>
            <a:ext cx="8646433" cy="5401930"/>
          </a:xfrm>
        </p:spPr>
        <p:txBody>
          <a:bodyPr/>
          <a:lstStyle/>
          <a:p>
            <a:pPr marL="377994" indent="-377994" defTabSz="1007987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de-AT" sz="2000" b="1" dirty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Handelsübliche Bezeichnung </a:t>
            </a:r>
            <a:r>
              <a:rPr lang="de-AT" sz="2000" dirty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nach § 132a Abs. 3 BAO</a:t>
            </a:r>
          </a:p>
          <a:p>
            <a:pPr marL="736307" lvl="1" indent="-285864" defTabSz="1007987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Font typeface="Symbol" panose="05050102010706020507" pitchFamily="18" charset="2"/>
              <a:buChar char="-"/>
            </a:pPr>
            <a:r>
              <a:rPr lang="de-AT" sz="1800" dirty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Maßstab: allgemeiner Sprachgebrauch (vgl. Tabelle Erlass, Punkt 4.4.4.)</a:t>
            </a:r>
          </a:p>
          <a:p>
            <a:pPr marL="736307" lvl="1" indent="-285864" defTabSz="1007987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Font typeface="Symbol" panose="05050102010706020507" pitchFamily="18" charset="2"/>
              <a:buChar char="-"/>
            </a:pPr>
            <a:r>
              <a:rPr lang="de-AT" sz="1800" dirty="0" smtClean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Wichtig: </a:t>
            </a:r>
            <a:r>
              <a:rPr lang="de-AT" sz="2000" b="1" dirty="0" smtClean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Die </a:t>
            </a:r>
            <a:r>
              <a:rPr lang="de-AT" sz="2000" b="1" dirty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Auslegung des § 11 UStG bleibt unverändert! </a:t>
            </a:r>
            <a:r>
              <a:rPr lang="de-AT" sz="2000" dirty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de-AT" sz="2000" dirty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AT" sz="1800" dirty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Es </a:t>
            </a:r>
            <a:r>
              <a:rPr lang="de-AT" sz="1800" dirty="0" smtClean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kommt </a:t>
            </a:r>
            <a:r>
              <a:rPr lang="de-AT" sz="1800" dirty="0">
                <a:latin typeface="+mj-lt"/>
              </a:rPr>
              <a:t>zu keinen zusätzlichen Rechnungserfordernissen</a:t>
            </a:r>
            <a:endParaRPr lang="de-AT" sz="1800" dirty="0">
              <a:solidFill>
                <a:prstClr val="black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77994" indent="-377994" defTabSz="1007987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de-AT" sz="2000" dirty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Weitere Erleichterung </a:t>
            </a:r>
            <a:r>
              <a:rPr lang="de-AT" sz="16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(zu Punkt 4.4.4. </a:t>
            </a:r>
            <a:r>
              <a:rPr lang="de-AT" sz="1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des </a:t>
            </a:r>
            <a:r>
              <a:rPr lang="de-AT" sz="1600" dirty="0" err="1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RegK</a:t>
            </a:r>
            <a:r>
              <a:rPr lang="de-AT" sz="1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-Erlasses durch </a:t>
            </a:r>
            <a:r>
              <a:rPr lang="de-AT" sz="16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einen Annex zum Erlass vom 12.11.2015, </a:t>
            </a:r>
            <a:r>
              <a:rPr lang="de-AT" sz="1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veröffentlicht durch die </a:t>
            </a:r>
            <a:r>
              <a:rPr lang="de-AT" sz="1600" dirty="0" err="1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WKO</a:t>
            </a:r>
            <a:r>
              <a:rPr lang="de-AT" sz="1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); </a:t>
            </a:r>
            <a:br>
              <a:rPr lang="de-AT" sz="1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de-AT" sz="1600" dirty="0">
              <a:solidFill>
                <a:srgbClr val="FF000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28437" lvl="1" indent="-377994" defTabSz="1007987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Font typeface="Symbol" panose="05050102010706020507" pitchFamily="18" charset="2"/>
              <a:buChar char="-"/>
            </a:pPr>
            <a:r>
              <a:rPr lang="de-AT" sz="1800" b="1" dirty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15 Warenbezeichnungen in der Reg-Kasse ausreichend </a:t>
            </a:r>
            <a:r>
              <a:rPr lang="de-AT" sz="1800" dirty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für die Erfüllung der Einzelaufzeichnungs- Registrierkassen- und Belegerteilungspflicht</a:t>
            </a:r>
          </a:p>
          <a:p>
            <a:pPr marL="828437" lvl="1" indent="-377994" defTabSz="1007987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Font typeface="Symbol" panose="05050102010706020507" pitchFamily="18" charset="2"/>
              <a:buChar char="-"/>
            </a:pPr>
            <a:r>
              <a:rPr lang="de-AT" sz="1800" dirty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Für wen gilt das? </a:t>
            </a:r>
            <a:r>
              <a:rPr lang="de-DE" sz="1800" dirty="0">
                <a:latin typeface="+mj-lt"/>
              </a:rPr>
              <a:t>Einzelhandelsunternehmer, insbesondere auch Markt-, Straßen- und Wanderhändler, und andere gewerblich tätige Unternehmer, </a:t>
            </a:r>
            <a:r>
              <a:rPr lang="de-DE" sz="1800" i="1" dirty="0">
                <a:latin typeface="+mj-lt"/>
              </a:rPr>
              <a:t>die Waren verschiedener Hersteller beschaffen, zu einem Sortiment zusammenfügen und an Endverbraucher verkaufen</a:t>
            </a:r>
            <a:r>
              <a:rPr lang="de-AT" sz="1800" i="1" dirty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de-AT" sz="1800" i="1" dirty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AT" sz="1800" dirty="0" smtClean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Erleichterung gilt in der </a:t>
            </a:r>
            <a:r>
              <a:rPr lang="de-AT" sz="1800" b="1" dirty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Übergangsphase </a:t>
            </a:r>
            <a:r>
              <a:rPr lang="de-AT" sz="1800" b="1" dirty="0" smtClean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bis </a:t>
            </a:r>
            <a:r>
              <a:rPr lang="de-AT" sz="1800" b="1" dirty="0">
                <a:solidFill>
                  <a:prstClr val="blac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31.12.2020</a:t>
            </a:r>
          </a:p>
          <a:p>
            <a:pPr marL="377994" indent="-377994" defTabSz="1007987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de-AT" sz="1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17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491" y="487568"/>
            <a:ext cx="6699467" cy="593974"/>
          </a:xfrm>
        </p:spPr>
        <p:txBody>
          <a:bodyPr/>
          <a:lstStyle/>
          <a:p>
            <a:pPr algn="l" defTabSz="1007987">
              <a:spcBef>
                <a:spcPts val="0"/>
              </a:spcBef>
            </a:pPr>
            <a:r>
              <a:rPr lang="de-AT" sz="2800" b="1" dirty="0" smtClean="0">
                <a:solidFill>
                  <a:srgbClr val="001D31"/>
                </a:solidFill>
                <a:ea typeface="+mn-ea"/>
              </a:rPr>
              <a:t>Belegerteilungspflicht § 132a </a:t>
            </a:r>
            <a:r>
              <a:rPr lang="de-AT" sz="2800" b="1" dirty="0">
                <a:solidFill>
                  <a:srgbClr val="001D31"/>
                </a:solidFill>
              </a:rPr>
              <a:t>BAO</a:t>
            </a:r>
            <a:r>
              <a:rPr lang="de-AT" sz="2800" dirty="0">
                <a:solidFill>
                  <a:srgbClr val="001D31"/>
                </a:solidFill>
                <a:ea typeface="+mn-ea"/>
              </a:rPr>
              <a:t/>
            </a:r>
            <a:br>
              <a:rPr lang="de-AT" sz="2800" dirty="0">
                <a:solidFill>
                  <a:srgbClr val="001D31"/>
                </a:solidFill>
                <a:ea typeface="+mn-ea"/>
              </a:rPr>
            </a:br>
            <a:endParaRPr lang="de-AT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478" y="1693110"/>
            <a:ext cx="8646433" cy="4899383"/>
          </a:xfrm>
        </p:spPr>
        <p:txBody>
          <a:bodyPr/>
          <a:lstStyle/>
          <a:p>
            <a:pPr marL="377994" indent="-377994" defTabSz="1007987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de-AT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77994" indent="-377994" defTabSz="1007987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de-AT" sz="2400" dirty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Bei Verwendung von elektronischer </a:t>
            </a:r>
            <a:r>
              <a:rPr lang="de-AT" sz="2400" dirty="0" smtClean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Registrierkasse</a:t>
            </a:r>
            <a:r>
              <a:rPr lang="de-AT" sz="2400" dirty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de-AT" sz="2400" dirty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AT" sz="2000" dirty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z</a:t>
            </a:r>
            <a:r>
              <a:rPr lang="de-AT" sz="2000" dirty="0" smtClean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usätzliche </a:t>
            </a:r>
            <a:r>
              <a:rPr lang="de-AT" sz="2000" dirty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Angaben auf Beleg </a:t>
            </a:r>
            <a:r>
              <a:rPr lang="de-AT" sz="2000" b="1" dirty="0" smtClean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ab 1.1.2017 </a:t>
            </a:r>
            <a:r>
              <a:rPr lang="de-AT" sz="2000" dirty="0" smtClean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(Details </a:t>
            </a:r>
            <a:r>
              <a:rPr lang="de-AT" sz="2000" dirty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siehe § 11 RKS-V  auf Basis </a:t>
            </a:r>
            <a:r>
              <a:rPr lang="de-AT" sz="2000" dirty="0" smtClean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§ </a:t>
            </a:r>
            <a:r>
              <a:rPr lang="de-AT" sz="2000" dirty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132a Abs. 8 BAO):</a:t>
            </a:r>
            <a:r>
              <a:rPr lang="de-AT" sz="1800" dirty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de-AT" sz="1800" dirty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AT" sz="1800" dirty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846894" lvl="1" indent="-342900" defTabSz="1007987">
              <a:spcBef>
                <a:spcPts val="0"/>
              </a:spcBef>
              <a:buClr>
                <a:schemeClr val="tx1"/>
              </a:buClr>
              <a:buFont typeface="Symbol" panose="05050102010706020507" pitchFamily="18" charset="2"/>
              <a:buChar char="-"/>
            </a:pPr>
            <a:r>
              <a:rPr lang="de-AT" sz="2000" dirty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Kassenidentifikationsnummer, </a:t>
            </a:r>
          </a:p>
          <a:p>
            <a:pPr marL="846894" lvl="1" indent="-342900" defTabSz="1007987">
              <a:spcBef>
                <a:spcPts val="0"/>
              </a:spcBef>
              <a:buClr>
                <a:schemeClr val="tx1"/>
              </a:buClr>
              <a:buFont typeface="Symbol" panose="05050102010706020507" pitchFamily="18" charset="2"/>
              <a:buChar char="-"/>
            </a:pPr>
            <a:r>
              <a:rPr lang="de-AT" sz="2000" dirty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Datum und Uhrzeit der Belegausstellung, </a:t>
            </a:r>
          </a:p>
          <a:p>
            <a:pPr marL="846894" lvl="1" indent="-342900" defTabSz="1007987">
              <a:spcBef>
                <a:spcPts val="0"/>
              </a:spcBef>
              <a:buClr>
                <a:schemeClr val="tx1"/>
              </a:buClr>
              <a:buFont typeface="Symbol" panose="05050102010706020507" pitchFamily="18" charset="2"/>
              <a:buChar char="-"/>
            </a:pPr>
            <a:r>
              <a:rPr lang="de-AT" sz="2000" dirty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Betrag der Barzahlung nach Steuersätzen getrennt, </a:t>
            </a:r>
          </a:p>
          <a:p>
            <a:pPr marL="846894" lvl="1" indent="-342900" defTabSz="1007987">
              <a:spcBef>
                <a:spcPts val="0"/>
              </a:spcBef>
              <a:buClr>
                <a:schemeClr val="tx1"/>
              </a:buClr>
              <a:buFont typeface="Symbol" panose="05050102010706020507" pitchFamily="18" charset="2"/>
              <a:buChar char="-"/>
            </a:pPr>
            <a:r>
              <a:rPr lang="de-AT" sz="2000" dirty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maschinenlesbarer Code (z.B. </a:t>
            </a:r>
            <a:r>
              <a:rPr lang="de-AT" sz="2000" dirty="0" err="1" smtClean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QR</a:t>
            </a:r>
            <a:r>
              <a:rPr lang="de-AT" sz="2000" dirty="0" smtClean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-Code, </a:t>
            </a:r>
            <a:r>
              <a:rPr lang="de-AT" sz="2000" dirty="0" err="1" smtClean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OCR</a:t>
            </a:r>
            <a:r>
              <a:rPr lang="de-AT" sz="2000" dirty="0" smtClean="0">
                <a:solidFill>
                  <a:prstClr val="black"/>
                </a:solidFill>
                <a:latin typeface="Palatino Linotype" panose="0204050205050503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-Zeichenkette)</a:t>
            </a:r>
            <a:endParaRPr lang="de-AT" sz="2000" dirty="0">
              <a:solidFill>
                <a:prstClr val="black"/>
              </a:solidFill>
              <a:latin typeface="Palatino Linotype" panose="0204050205050503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71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MF Standardvorlage">
  <a:themeElements>
    <a:clrScheme name="BMF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1D31"/>
      </a:accent1>
      <a:accent2>
        <a:srgbClr val="000000"/>
      </a:accent2>
      <a:accent3>
        <a:srgbClr val="FFFFFF"/>
      </a:accent3>
      <a:accent4>
        <a:srgbClr val="5C171F"/>
      </a:accent4>
      <a:accent5>
        <a:srgbClr val="447B99"/>
      </a:accent5>
      <a:accent6>
        <a:srgbClr val="88B9D2"/>
      </a:accent6>
      <a:hlink>
        <a:srgbClr val="0000FF"/>
      </a:hlink>
      <a:folHlink>
        <a:srgbClr val="800080"/>
      </a:folHlink>
    </a:clrScheme>
    <a:fontScheme name="BMF">
      <a:majorFont>
        <a:latin typeface="Palatino Linotype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>
          <a:defRPr sz="2500" dirty="0" smtClean="0">
            <a:solidFill>
              <a:srgbClr val="001D31"/>
            </a:solidFill>
            <a:latin typeface="Palatino Linotype" panose="02040502050505030304" pitchFamily="18" charset="0"/>
            <a:cs typeface="Palatino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1611</Words>
  <Application>Microsoft Office PowerPoint</Application>
  <PresentationFormat>Benutzerdefiniert</PresentationFormat>
  <Paragraphs>184</Paragraphs>
  <Slides>26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27" baseType="lpstr">
      <vt:lpstr>BMF Standardvorlage</vt:lpstr>
      <vt:lpstr>PowerPoint-Präsentation</vt:lpstr>
      <vt:lpstr>Agenda</vt:lpstr>
      <vt:lpstr>Steuerreformkommission</vt:lpstr>
      <vt:lpstr>Normativer Rahmen</vt:lpstr>
      <vt:lpstr>Normativer Rahmen</vt:lpstr>
      <vt:lpstr>Einzelaufzeichnungspflicht </vt:lpstr>
      <vt:lpstr>Belegerteilungspflicht  </vt:lpstr>
      <vt:lpstr>Belegerteilungspflicht  </vt:lpstr>
      <vt:lpstr>Belegerteilungspflicht § 132a BAO </vt:lpstr>
      <vt:lpstr>Registrierkassenpflicht § 131b BAO </vt:lpstr>
      <vt:lpstr>Registrierkassenpflicht § 131b BAO spezielle Themen</vt:lpstr>
      <vt:lpstr>Registrierkassenpflicht § 131b BAO spezielle Themen </vt:lpstr>
      <vt:lpstr>Erleichterungen durch die BarUV 2015</vt:lpstr>
      <vt:lpstr>Erleichterungen durch die BarUV 2015</vt:lpstr>
      <vt:lpstr>Erleichterungen der BarUV 2015</vt:lpstr>
      <vt:lpstr>Erleichterungen der BarUV 2015</vt:lpstr>
      <vt:lpstr>Sicherheitseinrichtung RegK</vt:lpstr>
      <vt:lpstr>Schritte zur Inbetriebnahme einer ab 2017 erforderlichen Registrierkasse</vt:lpstr>
      <vt:lpstr>Schritte zur Inbetriebnahme einer ab 2017 erforderlichen Registrierkasse</vt:lpstr>
      <vt:lpstr>Die Kernelemente der Sicherheitseinrichtung</vt:lpstr>
      <vt:lpstr>Sicherungsmaßnahmen für den lfd. Betrieb der Registrierkasse</vt:lpstr>
      <vt:lpstr>Alternative Sicherheitseinrichtung bei geschlossenen Gesamtsystemen</vt:lpstr>
      <vt:lpstr>Unterstützung und Kontrollen 2016</vt:lpstr>
      <vt:lpstr>Kontrolle und Prüfung der Sicherheitseinrichtung ab 2017</vt:lpstr>
      <vt:lpstr>VfGH vom 12. März 2016, G 606/2015, G 644/2015 und G 649/2015 und vom 19. März 2016, V 161/2015</vt:lpstr>
      <vt:lpstr>VfGH vom 12. März 2016, G 606/2015, G 644/2015 und G 649/2015 und vom 19. März 2016, V 161/2015</vt:lpstr>
    </vt:vector>
  </TitlesOfParts>
  <Company>BRZ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Richter</dc:creator>
  <cp:lastModifiedBy>Susanne Kunst</cp:lastModifiedBy>
  <cp:revision>165</cp:revision>
  <dcterms:created xsi:type="dcterms:W3CDTF">2015-04-08T08:42:22Z</dcterms:created>
  <dcterms:modified xsi:type="dcterms:W3CDTF">2016-05-03T13:03:07Z</dcterms:modified>
</cp:coreProperties>
</file>