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Lst>
  <p:notesMasterIdLst>
    <p:notesMasterId r:id="rId18"/>
  </p:notesMasterIdLst>
  <p:sldIdLst>
    <p:sldId id="263" r:id="rId2"/>
    <p:sldId id="264"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62" r:id="rId17"/>
  </p:sldIdLst>
  <p:sldSz cx="9144000" cy="6858000" type="screen4x3"/>
  <p:notesSz cx="6669088" cy="9928225"/>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orient="horz" pos="2341">
          <p15:clr>
            <a:srgbClr val="A4A3A4"/>
          </p15:clr>
        </p15:guide>
        <p15:guide id="3" orient="horz" pos="709">
          <p15:clr>
            <a:srgbClr val="A4A3A4"/>
          </p15:clr>
        </p15:guide>
        <p15:guide id="4" orient="horz" pos="3838">
          <p15:clr>
            <a:srgbClr val="A4A3A4"/>
          </p15:clr>
        </p15:guide>
        <p15:guide id="5" pos="2925">
          <p15:clr>
            <a:srgbClr val="A4A3A4"/>
          </p15:clr>
        </p15:guide>
        <p15:guide id="6" pos="2789">
          <p15:clr>
            <a:srgbClr val="A4A3A4"/>
          </p15:clr>
        </p15:guide>
        <p15:guide id="7" pos="1519">
          <p15:clr>
            <a:srgbClr val="A4A3A4"/>
          </p15:clr>
        </p15:guide>
        <p15:guide id="8" pos="1383">
          <p15:clr>
            <a:srgbClr val="A4A3A4"/>
          </p15:clr>
        </p15:guide>
        <p15:guide id="9" pos="113">
          <p15:clr>
            <a:srgbClr val="A4A3A4"/>
          </p15:clr>
        </p15:guide>
        <p15:guide id="10" pos="4195">
          <p15:clr>
            <a:srgbClr val="A4A3A4"/>
          </p15:clr>
        </p15:guide>
        <p15:guide id="11" pos="4332">
          <p15:clr>
            <a:srgbClr val="A4A3A4"/>
          </p15:clr>
        </p15:guide>
        <p15:guide id="12" pos="5602">
          <p15:clr>
            <a:srgbClr val="A4A3A4"/>
          </p15:clr>
        </p15:guide>
        <p15:guide id="13" orient="horz" pos="935" userDrawn="1">
          <p15:clr>
            <a:srgbClr val="A4A3A4"/>
          </p15:clr>
        </p15:guide>
        <p15:guide id="14" pos="1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737" autoAdjust="0"/>
  </p:normalViewPr>
  <p:slideViewPr>
    <p:cSldViewPr>
      <p:cViewPr varScale="1">
        <p:scale>
          <a:sx n="87" d="100"/>
          <a:sy n="87" d="100"/>
        </p:scale>
        <p:origin x="-749" y="-72"/>
      </p:cViewPr>
      <p:guideLst>
        <p:guide orient="horz" pos="2205"/>
        <p:guide orient="horz" pos="2341"/>
        <p:guide orient="horz" pos="709"/>
        <p:guide orient="horz" pos="3838"/>
        <p:guide orient="horz" pos="935"/>
        <p:guide pos="2925"/>
        <p:guide pos="2789"/>
        <p:guide pos="1519"/>
        <p:guide pos="1383"/>
        <p:guide pos="113"/>
        <p:guide pos="4195"/>
        <p:guide pos="4332"/>
        <p:guide pos="5602"/>
        <p:guide pos="15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atin typeface="Arial" pitchFamily="34" charset="0"/>
              </a:defRPr>
            </a:lvl1pPr>
          </a:lstStyle>
          <a:p>
            <a:fld id="{401ED0C7-3E32-4A75-9B3F-8FC951D18CE2}" type="datetimeFigureOut">
              <a:rPr lang="en-GB" smtClean="0"/>
              <a:pPr/>
              <a:t>19/05/2015</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atin typeface="Arial" pitchFamily="34" charset="0"/>
              </a:defRPr>
            </a:lvl1pPr>
          </a:lstStyle>
          <a:p>
            <a:fld id="{2BD81518-8AD5-49CC-B774-4D66F72228B3}" type="slidenum">
              <a:rPr lang="en-GB" smtClean="0"/>
              <a:pPr/>
              <a:t>‹Nr.›</a:t>
            </a:fld>
            <a:endParaRPr lang="en-GB" dirty="0"/>
          </a:p>
        </p:txBody>
      </p:sp>
    </p:spTree>
    <p:extLst>
      <p:ext uri="{BB962C8B-B14F-4D97-AF65-F5344CB8AC3E}">
        <p14:creationId xmlns:p14="http://schemas.microsoft.com/office/powerpoint/2010/main" val="275213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744538"/>
            <a:ext cx="4967288" cy="3724275"/>
          </a:xfrm>
        </p:spPr>
      </p:sp>
      <p:sp>
        <p:nvSpPr>
          <p:cNvPr id="3" name="Notes Placeholder 2"/>
          <p:cNvSpPr>
            <a:spLocks noGrp="1"/>
          </p:cNvSpPr>
          <p:nvPr>
            <p:ph type="body" idx="1"/>
          </p:nvPr>
        </p:nvSpPr>
        <p:spPr>
          <a:xfrm>
            <a:off x="679288" y="4714954"/>
            <a:ext cx="5439101" cy="4467386"/>
          </a:xfrm>
          <a:prstGeom prst="rect">
            <a:avLst/>
          </a:prstGeom>
        </p:spPr>
        <p:txBody>
          <a:bodyPr lIns="92097" tIns="46048" rIns="92097" bIns="46048">
            <a:normAutofit/>
          </a:bodyPr>
          <a:lstStyle/>
          <a:p>
            <a:endParaRPr lang="de-AT" dirty="0"/>
          </a:p>
        </p:txBody>
      </p:sp>
      <p:sp>
        <p:nvSpPr>
          <p:cNvPr id="4" name="Slide Number Placeholder 3"/>
          <p:cNvSpPr>
            <a:spLocks noGrp="1"/>
          </p:cNvSpPr>
          <p:nvPr>
            <p:ph type="sldNum" sz="quarter" idx="10"/>
          </p:nvPr>
        </p:nvSpPr>
        <p:spPr/>
        <p:txBody>
          <a:bodyPr/>
          <a:lstStyle/>
          <a:p>
            <a:pPr>
              <a:defRPr/>
            </a:pPr>
            <a:fld id="{CE013C75-2011-418A-B70B-BE83B2FBCECD}" type="slidenum">
              <a:rPr lang="en-GB" altLang="en-GB"/>
              <a:pPr>
                <a:defRPr/>
              </a:pPr>
              <a:t>0</a:t>
            </a:fld>
            <a:endParaRPr lang="en-GB" altLang="en-GB"/>
          </a:p>
        </p:txBody>
      </p:sp>
    </p:spTree>
    <p:extLst>
      <p:ext uri="{BB962C8B-B14F-4D97-AF65-F5344CB8AC3E}">
        <p14:creationId xmlns:p14="http://schemas.microsoft.com/office/powerpoint/2010/main" val="2876116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xfrm>
            <a:off x="679450" y="4714875"/>
            <a:ext cx="5438775" cy="4467225"/>
          </a:xfrm>
          <a:prstGeom prst="rect">
            <a:avLst/>
          </a:prstGeom>
          <a:noFill/>
        </p:spPr>
        <p:txBody>
          <a:bodyPr/>
          <a:lstStyle/>
          <a:p>
            <a:endParaRPr lang="de-AT" altLang="de-DE" smtClean="0"/>
          </a:p>
        </p:txBody>
      </p:sp>
      <p:sp>
        <p:nvSpPr>
          <p:cNvPr id="4198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C4E1AF6-7C60-456F-AECD-D7647B149445}" type="slidenum">
              <a:rPr lang="de-DE" altLang="de-DE" smtClean="0">
                <a:solidFill>
                  <a:srgbClr val="000000"/>
                </a:solidFill>
              </a:rPr>
              <a:pPr algn="r" eaLnBrk="1" hangingPunct="1">
                <a:spcBef>
                  <a:spcPct val="0"/>
                </a:spcBef>
              </a:pPr>
              <a:t>10</a:t>
            </a:fld>
            <a:endParaRPr lang="de-DE" altLang="de-DE" smtClean="0">
              <a:solidFill>
                <a:srgbClr val="000000"/>
              </a:solidFill>
            </a:endParaRPr>
          </a:p>
        </p:txBody>
      </p:sp>
    </p:spTree>
    <p:extLst>
      <p:ext uri="{BB962C8B-B14F-4D97-AF65-F5344CB8AC3E}">
        <p14:creationId xmlns:p14="http://schemas.microsoft.com/office/powerpoint/2010/main" val="4187272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pPr defTabSz="908616"/>
            <a:fld id="{2E971088-9631-4E58-B82B-3839A257F501}" type="slidenum">
              <a:rPr lang="en-GB" altLang="en-GB"/>
              <a:pPr defTabSz="908616"/>
              <a:t>14</a:t>
            </a:fld>
            <a:endParaRPr lang="en-GB" altLang="en-GB"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05302" y="4715788"/>
            <a:ext cx="4987079" cy="4466670"/>
          </a:xfrm>
          <a:prstGeom prst="rect">
            <a:avLst/>
          </a:prstGeom>
          <a:noFill/>
          <a:ln/>
        </p:spPr>
        <p:txBody>
          <a:bodyPr lIns="92081" tIns="46042" rIns="92081" bIns="46042"/>
          <a:lstStyle/>
          <a:p>
            <a:pPr eaLnBrk="1" hangingPunct="1"/>
            <a:endParaRPr lang="en-GB" altLang="en-GB" smtClean="0"/>
          </a:p>
        </p:txBody>
      </p:sp>
    </p:spTree>
    <p:extLst>
      <p:ext uri="{BB962C8B-B14F-4D97-AF65-F5344CB8AC3E}">
        <p14:creationId xmlns:p14="http://schemas.microsoft.com/office/powerpoint/2010/main" val="3116781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de-DE" noProof="0" smtClean="0"/>
              <a:t>Titelmasterformat durch Klicken bearbeiten</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de-DE" noProof="0" smtClean="0"/>
              <a:t>Formatvorlage des Untertitelmasters durch Klicken bearbeiten</a:t>
            </a:r>
            <a:endParaRPr lang="en-GB" noProof="0" dirty="0"/>
          </a:p>
        </p:txBody>
      </p:sp>
      <p:grpSp>
        <p:nvGrpSpPr>
          <p:cNvPr id="12" name="Group 11"/>
          <p:cNvGrpSpPr>
            <a:grpSpLocks noChangeAspect="1"/>
          </p:cNvGrpSpPr>
          <p:nvPr userDrawn="1"/>
        </p:nvGrpSpPr>
        <p:grpSpPr>
          <a:xfrm>
            <a:off x="128464" y="0"/>
            <a:ext cx="2592388" cy="1530350"/>
            <a:chOff x="-2592388" y="0"/>
            <a:chExt cx="2592388" cy="1530350"/>
          </a:xfrm>
          <a:solidFill>
            <a:schemeClr val="bg1"/>
          </a:solidFill>
        </p:grpSpPr>
        <p:sp>
          <p:nvSpPr>
            <p:cNvPr id="13"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5"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smtClean="0"/>
              <a:t>Titelmasterformat durch Klicken bearbeiten</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smtClean="0"/>
          </a:p>
        </p:txBody>
      </p:sp>
      <p:sp>
        <p:nvSpPr>
          <p:cNvPr id="6" name="Chart Placeholder 5"/>
          <p:cNvSpPr>
            <a:spLocks noGrp="1"/>
          </p:cNvSpPr>
          <p:nvPr>
            <p:ph type="chart" sz="quarter" idx="12"/>
          </p:nvPr>
        </p:nvSpPr>
        <p:spPr bwMode="gray">
          <a:xfrm>
            <a:off x="179388" y="1125538"/>
            <a:ext cx="4248150" cy="4967287"/>
          </a:xfrm>
        </p:spPr>
        <p:txBody>
          <a:bodyPr anchor="ctr"/>
          <a:lstStyle>
            <a:lvl1pPr algn="ctr">
              <a:defRPr/>
            </a:lvl1pPr>
          </a:lstStyle>
          <a:p>
            <a:r>
              <a:rPr lang="de-DE" smtClean="0"/>
              <a:t>Diagramm durch Klicken auf Symbol hinzufügen</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smtClean="0"/>
              <a:t>Titelmasterformat durch Klicken bearbeiten</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smtClean="0"/>
          </a:p>
        </p:txBody>
      </p:sp>
      <p:sp>
        <p:nvSpPr>
          <p:cNvPr id="7" name="Table Placeholder 6"/>
          <p:cNvSpPr>
            <a:spLocks noGrp="1"/>
          </p:cNvSpPr>
          <p:nvPr>
            <p:ph type="tbl" sz="quarter" idx="12"/>
          </p:nvPr>
        </p:nvSpPr>
        <p:spPr bwMode="gray">
          <a:xfrm>
            <a:off x="179388" y="1125538"/>
            <a:ext cx="4248150" cy="4967287"/>
          </a:xfrm>
        </p:spPr>
        <p:txBody>
          <a:bodyPr anchor="ctr"/>
          <a:lstStyle>
            <a:lvl1pPr algn="ctr">
              <a:defRPr/>
            </a:lvl1pPr>
          </a:lstStyle>
          <a:p>
            <a:r>
              <a:rPr lang="de-DE" smtClean="0"/>
              <a:t>Tabelle durch Klicken auf Symbol hinzufügen</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smtClean="0"/>
              <a:t>Titelmasterformat durch Klicken bearbeiten</a:t>
            </a:r>
            <a:endParaRPr lang="en-GB"/>
          </a:p>
        </p:txBody>
      </p:sp>
      <p:sp>
        <p:nvSpPr>
          <p:cNvPr id="6" name="Text Placeholder 4"/>
          <p:cNvSpPr>
            <a:spLocks noGrp="1"/>
          </p:cNvSpPr>
          <p:nvPr>
            <p:ph type="body" sz="quarter" idx="10"/>
          </p:nvPr>
        </p:nvSpPr>
        <p:spPr bwMode="gray">
          <a:xfrm>
            <a:off x="179512" y="1124745"/>
            <a:ext cx="8712968" cy="2375693"/>
          </a:xfrm>
        </p:spPr>
        <p:txBody>
          <a:bodyPr/>
          <a:lstStyle>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smtClean="0"/>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smtClean="0"/>
              <a:t>Titelmasterformat durch Klicken bearbeiten</a:t>
            </a:r>
            <a:endParaRPr lang="en-GB"/>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smtClean="0"/>
          </a:p>
        </p:txBody>
      </p:sp>
      <p:sp>
        <p:nvSpPr>
          <p:cNvPr id="8" name="Chart Placeholder 7"/>
          <p:cNvSpPr>
            <a:spLocks noGrp="1"/>
          </p:cNvSpPr>
          <p:nvPr>
            <p:ph type="chart" sz="quarter" idx="12"/>
          </p:nvPr>
        </p:nvSpPr>
        <p:spPr bwMode="gray">
          <a:xfrm>
            <a:off x="179388" y="1125538"/>
            <a:ext cx="8713787" cy="2374900"/>
          </a:xfrm>
        </p:spPr>
        <p:txBody>
          <a:bodyPr anchor="ctr"/>
          <a:lstStyle>
            <a:lvl1pPr algn="ctr">
              <a:defRPr/>
            </a:lvl1pPr>
          </a:lstStyle>
          <a:p>
            <a:r>
              <a:rPr lang="de-DE" smtClean="0"/>
              <a:t>Diagramm durch Klicken auf Symbol hinzufügen</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er">
    <p:bg bwMode="gray">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3"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12" name="Text Placeholder 20"/>
          <p:cNvSpPr>
            <a:spLocks noGrp="1"/>
          </p:cNvSpPr>
          <p:nvPr>
            <p:ph type="body" sz="quarter" idx="26"/>
          </p:nvPr>
        </p:nvSpPr>
        <p:spPr bwMode="gray">
          <a:xfrm>
            <a:off x="179388" y="1125538"/>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13" name="Text Placeholder 20"/>
          <p:cNvSpPr>
            <a:spLocks noGrp="1"/>
          </p:cNvSpPr>
          <p:nvPr>
            <p:ph type="body" sz="quarter" idx="28"/>
          </p:nvPr>
        </p:nvSpPr>
        <p:spPr bwMode="gray">
          <a:xfrm>
            <a:off x="4643438"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14" name="Text Placeholder 20"/>
          <p:cNvSpPr>
            <a:spLocks noGrp="1"/>
          </p:cNvSpPr>
          <p:nvPr>
            <p:ph type="body" sz="quarter" idx="29"/>
          </p:nvPr>
        </p:nvSpPr>
        <p:spPr bwMode="gray">
          <a:xfrm>
            <a:off x="6877049"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6" name="Title 5"/>
          <p:cNvSpPr>
            <a:spLocks noGrp="1"/>
          </p:cNvSpPr>
          <p:nvPr>
            <p:ph type="title"/>
          </p:nvPr>
        </p:nvSpPr>
        <p:spPr bwMode="gray"/>
        <p:txBody>
          <a:bodyPr/>
          <a:lstStyle/>
          <a:p>
            <a:pPr lvl="0"/>
            <a:r>
              <a:rPr lang="de-DE" smtClean="0"/>
              <a:t>Titelmasterformat durch Klicken bearbeiten</a:t>
            </a:r>
            <a:endParaRPr lang="en-GB" dirty="0"/>
          </a:p>
        </p:txBody>
      </p:sp>
      <p:sp>
        <p:nvSpPr>
          <p:cNvPr id="30" name="Text Placeholder 29"/>
          <p:cNvSpPr>
            <a:spLocks noGrp="1"/>
          </p:cNvSpPr>
          <p:nvPr>
            <p:ph type="body" sz="quarter" idx="13"/>
          </p:nvPr>
        </p:nvSpPr>
        <p:spPr bwMode="gray">
          <a:xfrm>
            <a:off x="179388" y="1916113"/>
            <a:ext cx="2016125" cy="41767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1" name="Text Placeholder 29"/>
          <p:cNvSpPr>
            <a:spLocks noGrp="1"/>
          </p:cNvSpPr>
          <p:nvPr>
            <p:ph type="body" sz="quarter" idx="14"/>
          </p:nvPr>
        </p:nvSpPr>
        <p:spPr bwMode="gray">
          <a:xfrm>
            <a:off x="2417276" y="1916113"/>
            <a:ext cx="2016125" cy="41767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2" name="Text Placeholder 29"/>
          <p:cNvSpPr>
            <a:spLocks noGrp="1"/>
          </p:cNvSpPr>
          <p:nvPr>
            <p:ph type="body" sz="quarter" idx="15"/>
          </p:nvPr>
        </p:nvSpPr>
        <p:spPr bwMode="gray">
          <a:xfrm>
            <a:off x="4609491" y="1916113"/>
            <a:ext cx="2016125" cy="41767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3" name="Text Placeholder 29"/>
          <p:cNvSpPr>
            <a:spLocks noGrp="1"/>
          </p:cNvSpPr>
          <p:nvPr>
            <p:ph type="body" sz="quarter" idx="16"/>
          </p:nvPr>
        </p:nvSpPr>
        <p:spPr bwMode="gray">
          <a:xfrm>
            <a:off x="6877050" y="1916113"/>
            <a:ext cx="2016125" cy="41767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de-DE" smtClean="0"/>
              <a:t>Titelmasterformat durch Klicken bearbeiten</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7" name="Text Placeholder 29"/>
          <p:cNvSpPr>
            <a:spLocks noGrp="1"/>
          </p:cNvSpPr>
          <p:nvPr>
            <p:ph type="body" sz="quarter" idx="14"/>
          </p:nvPr>
        </p:nvSpPr>
        <p:spPr bwMode="gray">
          <a:xfrm>
            <a:off x="1958941"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8" name="Text Placeholder 29"/>
          <p:cNvSpPr>
            <a:spLocks noGrp="1"/>
          </p:cNvSpPr>
          <p:nvPr>
            <p:ph type="body" sz="quarter" idx="15"/>
          </p:nvPr>
        </p:nvSpPr>
        <p:spPr bwMode="gray">
          <a:xfrm>
            <a:off x="3738494"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0" name="Text Placeholder 29"/>
          <p:cNvSpPr>
            <a:spLocks noGrp="1"/>
          </p:cNvSpPr>
          <p:nvPr>
            <p:ph type="body" sz="quarter" idx="16"/>
          </p:nvPr>
        </p:nvSpPr>
        <p:spPr bwMode="gray">
          <a:xfrm>
            <a:off x="5518047"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7" name="Text Placeholder 29"/>
          <p:cNvSpPr>
            <a:spLocks noGrp="1"/>
          </p:cNvSpPr>
          <p:nvPr>
            <p:ph type="body" sz="quarter" idx="17"/>
          </p:nvPr>
        </p:nvSpPr>
        <p:spPr bwMode="gray">
          <a:xfrm>
            <a:off x="7297600"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14" name="Text Placeholder 20"/>
          <p:cNvSpPr>
            <a:spLocks noGrp="1"/>
          </p:cNvSpPr>
          <p:nvPr>
            <p:ph type="body" sz="quarter" idx="27"/>
          </p:nvPr>
        </p:nvSpPr>
        <p:spPr bwMode="gray">
          <a:xfrm>
            <a:off x="1958941"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15" name="Text Placeholder 20"/>
          <p:cNvSpPr>
            <a:spLocks noGrp="1"/>
          </p:cNvSpPr>
          <p:nvPr>
            <p:ph type="body" sz="quarter" idx="26"/>
          </p:nvPr>
        </p:nvSpPr>
        <p:spPr bwMode="gray">
          <a:xfrm>
            <a:off x="179389" y="1125538"/>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16" name="Text Placeholder 20"/>
          <p:cNvSpPr>
            <a:spLocks noGrp="1"/>
          </p:cNvSpPr>
          <p:nvPr>
            <p:ph type="body" sz="quarter" idx="28"/>
          </p:nvPr>
        </p:nvSpPr>
        <p:spPr bwMode="gray">
          <a:xfrm>
            <a:off x="3738494"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17" name="Text Placeholder 20"/>
          <p:cNvSpPr>
            <a:spLocks noGrp="1"/>
          </p:cNvSpPr>
          <p:nvPr>
            <p:ph type="body" sz="quarter" idx="29"/>
          </p:nvPr>
        </p:nvSpPr>
        <p:spPr bwMode="gray">
          <a:xfrm>
            <a:off x="5518047"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19" name="Text Placeholder 20"/>
          <p:cNvSpPr>
            <a:spLocks noGrp="1"/>
          </p:cNvSpPr>
          <p:nvPr>
            <p:ph type="body" sz="quarter" idx="30"/>
          </p:nvPr>
        </p:nvSpPr>
        <p:spPr bwMode="gray">
          <a:xfrm>
            <a:off x="7297600"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1"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1"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de-DE" smtClean="0"/>
              <a:t>Titelmasterformat durch Klicken bearbeiten</a:t>
            </a:r>
            <a:endParaRPr lang="en-GB"/>
          </a:p>
        </p:txBody>
      </p:sp>
      <p:sp>
        <p:nvSpPr>
          <p:cNvPr id="22" name="AutoShape 20"/>
          <p:cNvSpPr>
            <a:spLocks noChangeArrowheads="1"/>
          </p:cNvSpPr>
          <p:nvPr userDrawn="1"/>
        </p:nvSpPr>
        <p:spPr bwMode="gray">
          <a:xfrm rot="2520000">
            <a:off x="2879158"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58"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pPr lvl="0"/>
            <a:r>
              <a:rPr lang="de-DE" smtClean="0"/>
              <a:t>Textmasterformat bearbeiten</a:t>
            </a:r>
          </a:p>
        </p:txBody>
      </p:sp>
      <p:sp>
        <p:nvSpPr>
          <p:cNvPr id="29" name="Text Placeholder 20"/>
          <p:cNvSpPr>
            <a:spLocks noGrp="1"/>
          </p:cNvSpPr>
          <p:nvPr>
            <p:ph type="body" sz="quarter" idx="22"/>
          </p:nvPr>
        </p:nvSpPr>
        <p:spPr bwMode="gray">
          <a:xfrm>
            <a:off x="179388"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0" name="Text Placeholder 20"/>
          <p:cNvSpPr>
            <a:spLocks noGrp="1"/>
          </p:cNvSpPr>
          <p:nvPr>
            <p:ph type="body" sz="quarter" idx="23"/>
          </p:nvPr>
        </p:nvSpPr>
        <p:spPr bwMode="gray">
          <a:xfrm>
            <a:off x="179388"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5" name="Text Placeholder 20"/>
          <p:cNvSpPr>
            <a:spLocks noGrp="1"/>
          </p:cNvSpPr>
          <p:nvPr>
            <p:ph type="body" sz="quarter" idx="26"/>
          </p:nvPr>
        </p:nvSpPr>
        <p:spPr bwMode="gray">
          <a:xfrm>
            <a:off x="179388"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36" name="Text Placeholder 20"/>
          <p:cNvSpPr>
            <a:spLocks noGrp="1"/>
          </p:cNvSpPr>
          <p:nvPr>
            <p:ph type="body" sz="quarter" idx="27"/>
          </p:nvPr>
        </p:nvSpPr>
        <p:spPr bwMode="gray">
          <a:xfrm>
            <a:off x="5570153"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37" name="Text Placeholder 20"/>
          <p:cNvSpPr>
            <a:spLocks noGrp="1"/>
          </p:cNvSpPr>
          <p:nvPr>
            <p:ph type="body" sz="quarter" idx="28"/>
          </p:nvPr>
        </p:nvSpPr>
        <p:spPr bwMode="gray">
          <a:xfrm>
            <a:off x="179388"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de-DE" smtClean="0"/>
              <a:t>Titelmasterformat durch Klicken bearbeiten</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3" name="Text Placeholder 20"/>
          <p:cNvSpPr>
            <a:spLocks noGrp="1"/>
          </p:cNvSpPr>
          <p:nvPr>
            <p:ph type="body" sz="quarter" idx="22"/>
          </p:nvPr>
        </p:nvSpPr>
        <p:spPr bwMode="gray">
          <a:xfrm>
            <a:off x="4639162"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de-DE" smtClean="0"/>
              <a:t>Titelmasterformat durch Klicken bearbeiten</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3" name="Text Placeholder 20"/>
          <p:cNvSpPr>
            <a:spLocks noGrp="1"/>
          </p:cNvSpPr>
          <p:nvPr>
            <p:ph type="body" sz="quarter" idx="22"/>
          </p:nvPr>
        </p:nvSpPr>
        <p:spPr bwMode="gray">
          <a:xfrm>
            <a:off x="4639162"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6" name="Text Placeholder 20"/>
          <p:cNvSpPr>
            <a:spLocks noGrp="1"/>
          </p:cNvSpPr>
          <p:nvPr>
            <p:ph type="body" sz="quarter" idx="24"/>
          </p:nvPr>
        </p:nvSpPr>
        <p:spPr bwMode="gray">
          <a:xfrm>
            <a:off x="4639162"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
        <p:nvSpPr>
          <p:cNvPr id="32" name="Text Placeholder 20"/>
          <p:cNvSpPr>
            <a:spLocks noGrp="1"/>
          </p:cNvSpPr>
          <p:nvPr>
            <p:ph type="body" sz="quarter" idx="29"/>
          </p:nvPr>
        </p:nvSpPr>
        <p:spPr bwMode="gray">
          <a:xfrm>
            <a:off x="4639163"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de-DE" smtClean="0"/>
              <a:t>Textmasterformat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0" y="1556792"/>
            <a:ext cx="3461923" cy="2016224"/>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de-DE" smtClean="0"/>
              <a:t>Titelmasterformat durch Klicken bearbeiten</a:t>
            </a:r>
            <a:endParaRPr lang="en-GB" dirty="0"/>
          </a:p>
        </p:txBody>
      </p:sp>
      <p:sp>
        <p:nvSpPr>
          <p:cNvPr id="7" name="Text Placeholder 16"/>
          <p:cNvSpPr>
            <a:spLocks noGrp="1"/>
          </p:cNvSpPr>
          <p:nvPr>
            <p:ph type="body" sz="quarter" idx="10"/>
          </p:nvPr>
        </p:nvSpPr>
        <p:spPr bwMode="gray">
          <a:xfrm>
            <a:off x="324000" y="3789040"/>
            <a:ext cx="3029875" cy="1079823"/>
          </a:xfrm>
          <a:noFill/>
          <a:ln w="9525">
            <a:noFill/>
            <a:miter lim="800000"/>
            <a:headEnd/>
            <a:tailEnd/>
          </a:ln>
        </p:spPr>
        <p:txBody>
          <a:bodyPr vert="horz" wrap="square" lIns="0" tIns="0" rIns="0" bIns="0" numCol="1" anchor="t" anchorCtr="0" compatLnSpc="1">
            <a:prstTxWarp prst="textNoShape">
              <a:avLst/>
            </a:prstTxWarp>
            <a:normAutofit/>
          </a:bodyPr>
          <a:lstStyle>
            <a:lvl1pPr marL="0" indent="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de-DE" smtClean="0"/>
              <a:t>Textmasterformat bearbeiten</a:t>
            </a:r>
          </a:p>
        </p:txBody>
      </p:sp>
      <p:grpSp>
        <p:nvGrpSpPr>
          <p:cNvPr id="10" name="Group 11"/>
          <p:cNvGrpSpPr>
            <a:grpSpLocks noChangeAspect="1"/>
          </p:cNvGrpSpPr>
          <p:nvPr userDrawn="1"/>
        </p:nvGrpSpPr>
        <p:grpSpPr>
          <a:xfrm>
            <a:off x="128464" y="0"/>
            <a:ext cx="2592388" cy="1530350"/>
            <a:chOff x="-2592388" y="0"/>
            <a:chExt cx="2592388" cy="1530350"/>
          </a:xfrm>
          <a:solidFill>
            <a:schemeClr val="bg1"/>
          </a:solidFill>
        </p:grpSpPr>
        <p:sp>
          <p:nvSpPr>
            <p:cNvPr id="13"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4"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r>
              <a:rPr lang="de-DE" smtClean="0"/>
              <a:t>Diagramm durch Klicken auf Symbol hinzufügen</a:t>
            </a:r>
            <a:endParaRPr lang="en-GB" dirty="0"/>
          </a:p>
        </p:txBody>
      </p:sp>
      <p:sp>
        <p:nvSpPr>
          <p:cNvPr id="28" name="Text Placeholder 17"/>
          <p:cNvSpPr>
            <a:spLocks noGrp="1"/>
          </p:cNvSpPr>
          <p:nvPr>
            <p:ph type="body" sz="quarter" idx="20"/>
          </p:nvPr>
        </p:nvSpPr>
        <p:spPr bwMode="gray">
          <a:xfrm>
            <a:off x="6168751" y="3716338"/>
            <a:ext cx="2723204" cy="23764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32" name="Chart Placeholder 31"/>
          <p:cNvSpPr>
            <a:spLocks noGrp="1"/>
          </p:cNvSpPr>
          <p:nvPr>
            <p:ph type="chart" sz="quarter" idx="21"/>
          </p:nvPr>
        </p:nvSpPr>
        <p:spPr bwMode="gray">
          <a:xfrm>
            <a:off x="6167254" y="1125538"/>
            <a:ext cx="2724700" cy="2376488"/>
          </a:xfrm>
        </p:spPr>
        <p:txBody>
          <a:bodyPr/>
          <a:lstStyle/>
          <a:p>
            <a:r>
              <a:rPr lang="de-DE" smtClean="0"/>
              <a:t>Diagramm durch Klicken auf Symbol hinzufügen</a:t>
            </a:r>
            <a:endParaRPr lang="en-GB" dirty="0"/>
          </a:p>
        </p:txBody>
      </p:sp>
      <p:sp>
        <p:nvSpPr>
          <p:cNvPr id="10" name="Title 9"/>
          <p:cNvSpPr>
            <a:spLocks noGrp="1"/>
          </p:cNvSpPr>
          <p:nvPr>
            <p:ph type="title"/>
          </p:nvPr>
        </p:nvSpPr>
        <p:spPr bwMode="gray"/>
        <p:txBody>
          <a:bodyPr/>
          <a:lstStyle/>
          <a:p>
            <a:r>
              <a:rPr lang="de-DE" smtClean="0"/>
              <a:t>Titelmasterformat durch Klicken bearbeiten</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r>
              <a:rPr lang="de-DE" smtClean="0"/>
              <a:t>Tabelle durch Klicken auf Symbol hinzufügen</a:t>
            </a:r>
            <a:endParaRPr lang="en-GB" dirty="0"/>
          </a:p>
        </p:txBody>
      </p:sp>
      <p:sp>
        <p:nvSpPr>
          <p:cNvPr id="18" name="Text Placeholder 17"/>
          <p:cNvSpPr>
            <a:spLocks noGrp="1"/>
          </p:cNvSpPr>
          <p:nvPr>
            <p:ph type="body" sz="quarter" idx="16"/>
          </p:nvPr>
        </p:nvSpPr>
        <p:spPr bwMode="gray">
          <a:xfrm>
            <a:off x="179388" y="3716338"/>
            <a:ext cx="2723204" cy="23764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6" name="Text Placeholder 17"/>
          <p:cNvSpPr>
            <a:spLocks noGrp="1"/>
          </p:cNvSpPr>
          <p:nvPr>
            <p:ph type="body" sz="quarter" idx="18"/>
          </p:nvPr>
        </p:nvSpPr>
        <p:spPr bwMode="gray">
          <a:xfrm>
            <a:off x="3172573" y="3716338"/>
            <a:ext cx="2723204" cy="23764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3"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0"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de-DE" smtClean="0"/>
              <a:t>Titelmasterformat durch Klicken bearbeiten</a:t>
            </a:r>
            <a:endParaRPr lang="en-GB" dirty="0"/>
          </a:p>
        </p:txBody>
      </p:sp>
      <p:sp>
        <p:nvSpPr>
          <p:cNvPr id="12" name="Text Placeholder 11"/>
          <p:cNvSpPr>
            <a:spLocks noGrp="1"/>
          </p:cNvSpPr>
          <p:nvPr userDrawn="1">
            <p:ph type="body" sz="quarter" idx="10"/>
          </p:nvPr>
        </p:nvSpPr>
        <p:spPr bwMode="gray">
          <a:xfrm>
            <a:off x="4932362" y="4509120"/>
            <a:ext cx="2807989" cy="1080119"/>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de-DE" smtClean="0"/>
              <a:t>Textmasterformat bearbeiten</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de-DE" smtClean="0"/>
              <a:t>Titelmasterformat durch Klicken bearbeiten</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de-DE" smtClean="0"/>
              <a:t>Textmasterformat bearbeiten</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ivider 3">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de-DE" smtClean="0"/>
              <a:t>Titelmasterformat durch Klicken bearbeiten</a:t>
            </a:r>
            <a:endParaRPr lang="en-GB" dirty="0"/>
          </a:p>
        </p:txBody>
      </p:sp>
      <p:sp>
        <p:nvSpPr>
          <p:cNvPr id="13" name="Text Placeholder 12"/>
          <p:cNvSpPr>
            <a:spLocks noGrp="1"/>
          </p:cNvSpPr>
          <p:nvPr>
            <p:ph type="body" sz="quarter" idx="10"/>
          </p:nvPr>
        </p:nvSpPr>
        <p:spPr bwMode="gray">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de-DE" smtClean="0"/>
              <a:t>Textmasterformat bearbeiten</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hoto divider 1">
    <p:spTree>
      <p:nvGrpSpPr>
        <p:cNvPr id="1" name=""/>
        <p:cNvGrpSpPr/>
        <p:nvPr/>
      </p:nvGrpSpPr>
      <p:grpSpPr>
        <a:xfrm>
          <a:off x="0" y="0"/>
          <a:ext cx="0" cy="0"/>
          <a:chOff x="0" y="0"/>
          <a:chExt cx="0" cy="0"/>
        </a:xfrm>
      </p:grpSpPr>
      <p:sp>
        <p:nvSpPr>
          <p:cNvPr id="6" name="Freeform 5"/>
          <p:cNvSpPr>
            <a:spLocks noChangeAspect="1"/>
          </p:cNvSpPr>
          <p:nvPr userDrawn="1"/>
        </p:nvSpPr>
        <p:spPr bwMode="gray">
          <a:xfrm>
            <a:off x="0"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28"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de-DE" smtClean="0"/>
              <a:t>Titelmasterformat durch Klicken bearbeiten</a:t>
            </a:r>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Photo divider 2">
    <p:spTree>
      <p:nvGrpSpPr>
        <p:cNvPr id="1" name=""/>
        <p:cNvGrpSpPr/>
        <p:nvPr/>
      </p:nvGrpSpPr>
      <p:grpSpPr>
        <a:xfrm>
          <a:off x="0" y="0"/>
          <a:ext cx="0" cy="0"/>
          <a:chOff x="0" y="0"/>
          <a:chExt cx="0" cy="0"/>
        </a:xfrm>
      </p:grpSpPr>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de-DE" smtClean="0"/>
              <a:t>Titelmasterformat durch Klicken bearbeiten</a:t>
            </a:r>
            <a:endParaRPr lang="en-GB" dirty="0"/>
          </a:p>
        </p:txBody>
      </p:sp>
      <p:sp>
        <p:nvSpPr>
          <p:cNvPr id="13" name="Text Placeholder 12"/>
          <p:cNvSpPr>
            <a:spLocks noGrp="1"/>
          </p:cNvSpPr>
          <p:nvPr>
            <p:ph type="body" sz="quarter" idx="10"/>
          </p:nvPr>
        </p:nvSpPr>
        <p:spPr>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de-DE" smtClean="0"/>
              <a:t>Textmasterformat bearbeiten</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ademark statement">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0"/>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8"/>
            <a:ext cx="3528392" cy="2376487"/>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de-DE" smtClean="0"/>
              <a:t>Textmasterformat bearbeiten</a:t>
            </a:r>
          </a:p>
        </p:txBody>
      </p:sp>
      <p:grpSp>
        <p:nvGrpSpPr>
          <p:cNvPr id="10" name="Group 11"/>
          <p:cNvGrpSpPr>
            <a:grpSpLocks noChangeAspect="1"/>
          </p:cNvGrpSpPr>
          <p:nvPr userDrawn="1"/>
        </p:nvGrpSpPr>
        <p:grpSpPr>
          <a:xfrm>
            <a:off x="128464" y="0"/>
            <a:ext cx="2592388" cy="1530350"/>
            <a:chOff x="-2592388" y="0"/>
            <a:chExt cx="2592388" cy="1530350"/>
          </a:xfrm>
          <a:solidFill>
            <a:schemeClr val="bg1"/>
          </a:solidFill>
        </p:grpSpPr>
        <p:sp>
          <p:nvSpPr>
            <p:cNvPr id="11"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2"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0"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de-DE" smtClean="0"/>
              <a:t>Titelmasterformat durch Klicken bearbeiten</a:t>
            </a:r>
            <a:endParaRPr lang="en-GB" dirty="0"/>
          </a:p>
        </p:txBody>
      </p:sp>
      <p:sp>
        <p:nvSpPr>
          <p:cNvPr id="16" name="Text Placeholder 16"/>
          <p:cNvSpPr>
            <a:spLocks noGrp="1"/>
          </p:cNvSpPr>
          <p:nvPr>
            <p:ph type="body" sz="quarter" idx="10"/>
          </p:nvPr>
        </p:nvSpPr>
        <p:spPr bwMode="gray">
          <a:xfrm>
            <a:off x="827088" y="4005064"/>
            <a:ext cx="2520776" cy="1079500"/>
          </a:xfrm>
          <a:noFill/>
          <a:ln w="9525">
            <a:noFill/>
            <a:miter lim="800000"/>
            <a:headEnd/>
            <a:tailEnd/>
          </a:ln>
        </p:spPr>
        <p:txBody>
          <a:bodyPr vert="horz" wrap="square" lIns="0" tIns="0" rIns="0" bIns="0" numCol="1" anchor="t" anchorCtr="0" compatLnSpc="1">
            <a:prstTxWarp prst="textNoShape">
              <a:avLst/>
            </a:prstTxWarp>
            <a:normAutofit/>
          </a:bodyPr>
          <a:lstStyle>
            <a:lvl1pPr marL="0" indent="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de-DE" smtClean="0"/>
              <a:t>Textmasterformat bearbeiten</a:t>
            </a:r>
          </a:p>
        </p:txBody>
      </p:sp>
      <p:grpSp>
        <p:nvGrpSpPr>
          <p:cNvPr id="8" name="Group 7"/>
          <p:cNvGrpSpPr>
            <a:grpSpLocks noChangeAspect="1"/>
          </p:cNvGrpSpPr>
          <p:nvPr userDrawn="1"/>
        </p:nvGrpSpPr>
        <p:grpSpPr>
          <a:xfrm>
            <a:off x="683568" y="548680"/>
            <a:ext cx="1829504" cy="1080000"/>
            <a:chOff x="-2592388" y="0"/>
            <a:chExt cx="2592388" cy="1530350"/>
          </a:xfrm>
          <a:solidFill>
            <a:schemeClr val="bg1"/>
          </a:solidFill>
        </p:grpSpPr>
        <p:sp>
          <p:nvSpPr>
            <p:cNvPr id="9"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0"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10"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de-DE" smtClean="0"/>
              <a:t>Titelmasterformat durch Klicken bearbeiten</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grpSp>
        <p:nvGrpSpPr>
          <p:cNvPr id="12" name="Group 11"/>
          <p:cNvGrpSpPr>
            <a:grpSpLocks noChangeAspect="1"/>
          </p:cNvGrpSpPr>
          <p:nvPr userDrawn="1"/>
        </p:nvGrpSpPr>
        <p:grpSpPr>
          <a:xfrm>
            <a:off x="128464" y="0"/>
            <a:ext cx="2592388" cy="1530350"/>
            <a:chOff x="-2592388" y="0"/>
            <a:chExt cx="2592388" cy="1530350"/>
          </a:xfrm>
          <a:solidFill>
            <a:schemeClr val="bg1"/>
          </a:solidFill>
        </p:grpSpPr>
        <p:sp>
          <p:nvSpPr>
            <p:cNvPr id="18"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9"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de-DE" smtClean="0"/>
              <a:t>Titelmasterformat durch Klicken bearbeiten</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smtClean="0"/>
              <a:t>Titelmasterformat durch Klicken bearbeiten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de-DE" smtClean="0"/>
              <a:t>Titelmasterformat durch Klicken bearbeiten</a:t>
            </a:r>
            <a:endParaRPr lang="en-GB" dirty="0"/>
          </a:p>
        </p:txBody>
      </p:sp>
      <p:sp>
        <p:nvSpPr>
          <p:cNvPr id="6" name="Text Placeholder 5"/>
          <p:cNvSpPr>
            <a:spLocks noGrp="1"/>
          </p:cNvSpPr>
          <p:nvPr>
            <p:ph type="body" sz="quarter" idx="10"/>
          </p:nvPr>
        </p:nvSpPr>
        <p:spPr bwMode="gray"/>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smtClean="0"/>
              <a:t>Titelmasterformat durch Klicken bearbeiten</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smtClean="0"/>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de-DE" smtClean="0"/>
              <a:t>Titelmasterformat durch Klicken bearbeiten</a:t>
            </a:r>
            <a:endParaRPr lang="en-GB"/>
          </a:p>
        </p:txBody>
      </p:sp>
      <p:sp>
        <p:nvSpPr>
          <p:cNvPr id="10" name="Text Placeholder 9"/>
          <p:cNvSpPr>
            <a:spLocks noGrp="1"/>
          </p:cNvSpPr>
          <p:nvPr>
            <p:ph type="body" sz="quarter" idx="10"/>
          </p:nvPr>
        </p:nvSpPr>
        <p:spPr bwMode="gray">
          <a:xfrm>
            <a:off x="179388" y="1125538"/>
            <a:ext cx="4248150" cy="2374900"/>
          </a:xfrm>
        </p:spPr>
        <p:txBody>
          <a:bodyPr/>
          <a:lstStyle>
            <a:lvl5pPr>
              <a:defRPr/>
            </a:lvl5pPr>
            <a:lvl6pPr>
              <a:defRPr baseline="0"/>
            </a:lvl6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a:p>
        </p:txBody>
      </p:sp>
      <p:sp>
        <p:nvSpPr>
          <p:cNvPr id="12" name="Text Placeholder 11"/>
          <p:cNvSpPr>
            <a:spLocks noGrp="1"/>
          </p:cNvSpPr>
          <p:nvPr>
            <p:ph type="body" sz="quarter" idx="11"/>
          </p:nvPr>
        </p:nvSpPr>
        <p:spPr bwMode="gray">
          <a:xfrm>
            <a:off x="4643438" y="1125538"/>
            <a:ext cx="4249737" cy="23749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14" name="Text Placeholder 13"/>
          <p:cNvSpPr>
            <a:spLocks noGrp="1"/>
          </p:cNvSpPr>
          <p:nvPr>
            <p:ph type="body" sz="quarter" idx="12"/>
          </p:nvPr>
        </p:nvSpPr>
        <p:spPr bwMode="gray">
          <a:xfrm>
            <a:off x="179388" y="3716338"/>
            <a:ext cx="4248150" cy="23764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16" name="Text Placeholder 15"/>
          <p:cNvSpPr>
            <a:spLocks noGrp="1"/>
          </p:cNvSpPr>
          <p:nvPr>
            <p:ph type="body" sz="quarter" idx="13"/>
          </p:nvPr>
        </p:nvSpPr>
        <p:spPr bwMode="gray">
          <a:xfrm>
            <a:off x="4643438" y="3716338"/>
            <a:ext cx="4249737" cy="23764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smtClean="0"/>
          </a:p>
        </p:txBody>
      </p:sp>
      <p:grpSp>
        <p:nvGrpSpPr>
          <p:cNvPr id="18"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48"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0" y="0"/>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381332"/>
            <a:ext cx="8712968" cy="0"/>
          </a:xfrm>
          <a:prstGeom prst="line">
            <a:avLst/>
          </a:prstGeom>
          <a:noFill/>
          <a:ln w="3175">
            <a:solidFill>
              <a:srgbClr val="97989A"/>
            </a:solidFill>
            <a:round/>
            <a:headEnd/>
            <a:tailEnd/>
          </a:ln>
        </p:spPr>
        <p:txBody>
          <a:bodyPr/>
          <a:lstStyle/>
          <a:p>
            <a:endParaRPr lang="en-GB" dirty="0"/>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900" kern="1200" noProof="0" smtClean="0">
                <a:solidFill>
                  <a:srgbClr val="00338D"/>
                </a:solidFill>
                <a:latin typeface="Arial"/>
                <a:ea typeface="+mn-ea"/>
                <a:cs typeface="Arial" charset="0"/>
              </a:rPr>
              <a:pPr algn="r" rtl="0" fontAlgn="base">
                <a:spcBef>
                  <a:spcPct val="40000"/>
                </a:spcBef>
                <a:spcAft>
                  <a:spcPct val="0"/>
                </a:spcAft>
              </a:pPr>
              <a:t>‹Nr.›</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de-DE" smtClean="0"/>
              <a:t>Titelmasterformat durch Klicken bearbeiten</a:t>
            </a:r>
            <a:endParaRPr lang="en-GB" dirty="0"/>
          </a:p>
        </p:txBody>
      </p:sp>
      <p:sp>
        <p:nvSpPr>
          <p:cNvPr id="19" name="Text Box 8"/>
          <p:cNvSpPr txBox="1">
            <a:spLocks noChangeArrowheads="1"/>
          </p:cNvSpPr>
          <p:nvPr userDrawn="1">
            <p:custDataLst>
              <p:tags r:id="rId28"/>
            </p:custDataLst>
          </p:nvPr>
        </p:nvSpPr>
        <p:spPr bwMode="auto">
          <a:xfrm>
            <a:off x="273393" y="6373813"/>
            <a:ext cx="3815511" cy="300082"/>
          </a:xfrm>
          <a:prstGeom prst="rect">
            <a:avLst/>
          </a:prstGeom>
          <a:noFill/>
          <a:ln w="9525">
            <a:noFill/>
            <a:miter lim="800000"/>
            <a:headEnd/>
            <a:tailEnd/>
          </a:ln>
          <a:effectLst/>
        </p:spPr>
        <p:txBody>
          <a:bodyPr wrap="square" lIns="0" rIns="0">
            <a:noAutofit/>
          </a:bodyPr>
          <a:lstStyle/>
          <a:p>
            <a:pPr algn="l"/>
            <a:r>
              <a:rPr lang="de-DE" sz="450" kern="1200" dirty="0" smtClean="0">
                <a:solidFill>
                  <a:srgbClr val="00338D"/>
                </a:solidFill>
                <a:latin typeface="Arial"/>
                <a:ea typeface="+mn-ea"/>
                <a:cs typeface="Arial" charset="0"/>
              </a:rPr>
              <a:t>© 2015 KPMG Advisory GmbH, österreichisches Mitglied von KPMG International, einer Genossenschaft schweizerischen Rechts. Alle Rechte vorbehalten. Der Name KPMG, das Logo und "cutting through complexity" sind eingetragene Markenzeichen von KPMG International.</a:t>
            </a:r>
          </a:p>
          <a:p>
            <a:pPr algn="l"/>
            <a:endParaRPr lang="de-DE" sz="450" kern="1200" dirty="0" smtClean="0">
              <a:solidFill>
                <a:srgbClr val="00338D"/>
              </a:solidFill>
              <a:latin typeface="Arial"/>
              <a:ea typeface="+mn-ea"/>
              <a:cs typeface="Arial" charset="0"/>
            </a:endParaRPr>
          </a:p>
        </p:txBody>
      </p:sp>
    </p:spTree>
  </p:cSld>
  <p:clrMap bg1="lt1" tx1="dk1" bg2="lt2" tx2="dk2" accent1="accent1" accent2="accent2" accent3="accent3" accent4="accent4" accent5="accent5" accent6="accent6" hlink="hlink" folHlink="folHlink"/>
  <p:sldLayoutIdLst>
    <p:sldLayoutId id="2147483769" r:id="rId1"/>
    <p:sldLayoutId id="2147483787" r:id="rId2"/>
    <p:sldLayoutId id="2147483788" r:id="rId3"/>
    <p:sldLayoutId id="2147483786" r:id="rId4"/>
    <p:sldLayoutId id="2147483799" r:id="rId5"/>
    <p:sldLayoutId id="2147483777" r:id="rId6"/>
    <p:sldLayoutId id="2147483775" r:id="rId7"/>
    <p:sldLayoutId id="2147483776" r:id="rId8"/>
    <p:sldLayoutId id="2147483789" r:id="rId9"/>
    <p:sldLayoutId id="2147483790" r:id="rId10"/>
    <p:sldLayoutId id="2147483791" r:id="rId11"/>
    <p:sldLayoutId id="2147483785" r:id="rId12"/>
    <p:sldLayoutId id="2147483792" r:id="rId13"/>
    <p:sldLayoutId id="2147483778" r:id="rId14"/>
    <p:sldLayoutId id="2147483793" r:id="rId15"/>
    <p:sldLayoutId id="2147483794" r:id="rId16"/>
    <p:sldLayoutId id="2147483795" r:id="rId17"/>
    <p:sldLayoutId id="2147483798" r:id="rId18"/>
    <p:sldLayoutId id="2147483796" r:id="rId19"/>
    <p:sldLayoutId id="2147483797" r:id="rId20"/>
    <p:sldLayoutId id="2147483800" r:id="rId21"/>
    <p:sldLayoutId id="2147483780" r:id="rId22"/>
    <p:sldLayoutId id="2147483783" r:id="rId23"/>
    <p:sldLayoutId id="2147483781" r:id="rId24"/>
    <p:sldLayoutId id="2147483782" r:id="rId25"/>
    <p:sldLayoutId id="2147483784" r:id="rId26"/>
  </p:sldLayoutIdLst>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5.xml"/><Relationship Id="rId1" Type="http://schemas.openxmlformats.org/officeDocument/2006/relationships/tags" Target="../tags/tag3.x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file:///\\atvie0109.atrema.deloitte.com\T_Laufwerk\Financial-Advisory\CF\00-Allgemein\Unternehmensbewertung\Schulungen%20&amp;%20Trainings\D&amp;T%20Unternehmensbewertungsseminar\DT%20UntBew_Schulung_131010\Case%20Study%20v0.3.xlsx!APV!%5bCase%20Study%20v0.3.xlsx%5dAPV%20Chart%202" TargetMode="Externa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ct val="100000"/>
              </a:lnSpc>
              <a:spcAft>
                <a:spcPts val="1108"/>
              </a:spcAft>
            </a:pPr>
            <a:r>
              <a:rPr lang="en-GB" sz="2800" b="1" dirty="0" err="1" smtClean="0"/>
              <a:t>Unternehmens-bewertung</a:t>
            </a:r>
            <a:r>
              <a:rPr lang="en-GB" b="1" dirty="0" smtClean="0"/>
              <a:t/>
            </a:r>
            <a:br>
              <a:rPr lang="en-GB" b="1" dirty="0" smtClean="0"/>
            </a:br>
            <a:r>
              <a:rPr lang="en-GB" sz="1108" b="1" dirty="0"/>
              <a:t/>
            </a:r>
            <a:br>
              <a:rPr lang="en-GB" sz="1108" b="1" dirty="0"/>
            </a:br>
            <a:r>
              <a:rPr lang="en-GB" sz="2000" dirty="0" err="1"/>
              <a:t>Fragen</a:t>
            </a:r>
            <a:r>
              <a:rPr lang="en-GB" sz="2000" dirty="0"/>
              <a:t> </a:t>
            </a:r>
            <a:r>
              <a:rPr lang="en-GB" sz="2000" dirty="0" err="1"/>
              <a:t>zum</a:t>
            </a:r>
            <a:r>
              <a:rPr lang="en-GB" sz="2000" dirty="0"/>
              <a:t> </a:t>
            </a:r>
            <a:r>
              <a:rPr lang="en-GB" sz="2000" dirty="0" err="1"/>
              <a:t>neuen</a:t>
            </a:r>
            <a:r>
              <a:rPr lang="en-GB" sz="2000" dirty="0"/>
              <a:t> </a:t>
            </a:r>
            <a:r>
              <a:rPr lang="en-GB" sz="2000" dirty="0" err="1"/>
              <a:t>Fachgutachtens</a:t>
            </a:r>
            <a:r>
              <a:rPr lang="en-GB" sz="2000" dirty="0"/>
              <a:t> KFS/BW 1</a:t>
            </a:r>
            <a:endParaRPr lang="en-GB" sz="1662" dirty="0"/>
          </a:p>
        </p:txBody>
      </p:sp>
      <p:sp>
        <p:nvSpPr>
          <p:cNvPr id="3" name="Subtitle 2"/>
          <p:cNvSpPr>
            <a:spLocks noGrp="1"/>
          </p:cNvSpPr>
          <p:nvPr>
            <p:ph type="subTitle" idx="1"/>
          </p:nvPr>
        </p:nvSpPr>
        <p:spPr/>
        <p:txBody>
          <a:bodyPr>
            <a:normAutofit fontScale="77500" lnSpcReduction="20000"/>
          </a:bodyPr>
          <a:lstStyle/>
          <a:p>
            <a:r>
              <a:rPr lang="de-AT" sz="1846" dirty="0"/>
              <a:t>Univ.-Prof. Dr. Ewald Aschauer, JKU</a:t>
            </a:r>
          </a:p>
          <a:p>
            <a:r>
              <a:rPr lang="de-AT" sz="1846" dirty="0"/>
              <a:t>Dr. Victor Purtscher, KPMG</a:t>
            </a:r>
          </a:p>
          <a:p>
            <a:r>
              <a:rPr lang="de-DE" sz="1846" dirty="0"/>
              <a:t>Wien, 19. Mai 2015</a:t>
            </a:r>
            <a:endParaRPr lang="de-AT" sz="1846" dirty="0"/>
          </a:p>
        </p:txBody>
      </p:sp>
    </p:spTree>
    <p:extLst>
      <p:ext uri="{BB962C8B-B14F-4D97-AF65-F5344CB8AC3E}">
        <p14:creationId xmlns:p14="http://schemas.microsoft.com/office/powerpoint/2010/main" val="2163271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chor="ctr"/>
          <a:lstStyle/>
          <a:p>
            <a:r>
              <a:rPr lang="de-DE" altLang="de-DE" dirty="0" smtClean="0"/>
              <a:t>Synergieeffekte</a:t>
            </a:r>
            <a:endParaRPr lang="de-AT" altLang="de-DE" dirty="0" smtClean="0"/>
          </a:p>
        </p:txBody>
      </p:sp>
      <p:pic>
        <p:nvPicPr>
          <p:cNvPr id="3440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88" y="1484784"/>
            <a:ext cx="8768800" cy="3526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2668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chor="ctr"/>
          <a:lstStyle/>
          <a:p>
            <a:r>
              <a:rPr lang="de-DE" altLang="de-DE" dirty="0" smtClean="0"/>
              <a:t>Beim Zinssatz ist CAPM (unverändert) das vorherrschende Modell</a:t>
            </a:r>
            <a:endParaRPr lang="de-AT" altLang="de-DE" dirty="0" smtClean="0"/>
          </a:p>
        </p:txBody>
      </p:sp>
      <p:sp>
        <p:nvSpPr>
          <p:cNvPr id="23556" name="TextBox 14"/>
          <p:cNvSpPr txBox="1">
            <a:spLocks noChangeArrowheads="1"/>
          </p:cNvSpPr>
          <p:nvPr/>
        </p:nvSpPr>
        <p:spPr bwMode="auto">
          <a:xfrm>
            <a:off x="1525563" y="3501008"/>
            <a:ext cx="6661888" cy="1005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lnSpc>
                <a:spcPct val="110000"/>
              </a:lnSpc>
              <a:spcBef>
                <a:spcPct val="0"/>
              </a:spcBef>
              <a:spcAft>
                <a:spcPct val="0"/>
              </a:spcAft>
            </a:pPr>
            <a:r>
              <a:rPr lang="de-DE" altLang="de-DE" sz="1800" dirty="0">
                <a:solidFill>
                  <a:srgbClr val="00A1DE"/>
                </a:solidFill>
                <a:latin typeface="+mn-lt"/>
              </a:rPr>
              <a:t>Nur übernommenes Marktrisiko relevant!</a:t>
            </a:r>
          </a:p>
          <a:p>
            <a:pPr eaLnBrk="1" fontAlgn="base" hangingPunct="1">
              <a:lnSpc>
                <a:spcPct val="110000"/>
              </a:lnSpc>
              <a:spcBef>
                <a:spcPct val="0"/>
              </a:spcBef>
              <a:spcAft>
                <a:spcPct val="0"/>
              </a:spcAft>
            </a:pPr>
            <a:r>
              <a:rPr lang="de-DE" altLang="de-DE" sz="1800" dirty="0">
                <a:solidFill>
                  <a:srgbClr val="00A1DE"/>
                </a:solidFill>
                <a:latin typeface="+mn-lt"/>
              </a:rPr>
              <a:t>Zugrunde liegende Annahme: Vollständige Diversifizierung</a:t>
            </a:r>
          </a:p>
          <a:p>
            <a:pPr eaLnBrk="1" fontAlgn="base" hangingPunct="1">
              <a:lnSpc>
                <a:spcPct val="110000"/>
              </a:lnSpc>
              <a:spcBef>
                <a:spcPct val="0"/>
              </a:spcBef>
              <a:spcAft>
                <a:spcPct val="0"/>
              </a:spcAft>
            </a:pPr>
            <a:r>
              <a:rPr lang="de-DE" altLang="de-DE" sz="1800" dirty="0">
                <a:solidFill>
                  <a:srgbClr val="00A1DE"/>
                </a:solidFill>
                <a:latin typeface="+mn-lt"/>
              </a:rPr>
              <a:t>Kapitalmarkt ist immer eine Alternative !</a:t>
            </a:r>
            <a:endParaRPr lang="de-AT" altLang="de-DE" sz="1800" dirty="0">
              <a:solidFill>
                <a:srgbClr val="00A1DE"/>
              </a:solidFill>
              <a:latin typeface="+mn-lt"/>
            </a:endParaRPr>
          </a:p>
        </p:txBody>
      </p:sp>
      <p:pic>
        <p:nvPicPr>
          <p:cNvPr id="2355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051" y="1502020"/>
            <a:ext cx="7883525" cy="1850780"/>
          </a:xfrm>
          <a:prstGeom prst="rect">
            <a:avLst/>
          </a:prstGeom>
          <a:noFill/>
          <a:ln>
            <a:noFill/>
          </a:ln>
          <a:effectLst/>
          <a:extLst>
            <a:ext uri="{909E8E84-426E-40DD-AFC4-6F175D3DCCD1}">
              <a14:hiddenFill xmlns:a14="http://schemas.microsoft.com/office/drawing/2010/main">
                <a:solidFill>
                  <a:srgbClr val="ABCBD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9" y="4581128"/>
            <a:ext cx="7735887" cy="1800957"/>
          </a:xfrm>
          <a:prstGeom prst="rect">
            <a:avLst/>
          </a:prstGeom>
          <a:noFill/>
          <a:ln>
            <a:noFill/>
          </a:ln>
          <a:effectLst/>
          <a:extLst>
            <a:ext uri="{909E8E84-426E-40DD-AFC4-6F175D3DCCD1}">
              <a14:hiddenFill xmlns:a14="http://schemas.microsoft.com/office/drawing/2010/main">
                <a:solidFill>
                  <a:srgbClr val="ABCBD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7469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chor="ctr"/>
          <a:lstStyle/>
          <a:p>
            <a:r>
              <a:rPr lang="de-DE" altLang="de-DE" dirty="0" smtClean="0"/>
              <a:t>CAPM - Anpassungen</a:t>
            </a:r>
            <a:endParaRPr lang="de-AT" altLang="de-DE" dirty="0" smtClean="0"/>
          </a:p>
        </p:txBody>
      </p:sp>
      <p:pic>
        <p:nvPicPr>
          <p:cNvPr id="3584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573016"/>
            <a:ext cx="7759512" cy="103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846" name="TextBox 12"/>
          <p:cNvSpPr txBox="1">
            <a:spLocks noChangeArrowheads="1"/>
          </p:cNvSpPr>
          <p:nvPr/>
        </p:nvSpPr>
        <p:spPr bwMode="auto">
          <a:xfrm>
            <a:off x="467544" y="5025198"/>
            <a:ext cx="8473795" cy="71724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lnSpc>
                <a:spcPct val="110000"/>
              </a:lnSpc>
              <a:spcBef>
                <a:spcPct val="0"/>
              </a:spcBef>
              <a:spcAft>
                <a:spcPct val="0"/>
              </a:spcAft>
              <a:buFontTx/>
              <a:buNone/>
            </a:pPr>
            <a:r>
              <a:rPr lang="de-DE" altLang="de-DE" sz="1846" dirty="0">
                <a:solidFill>
                  <a:srgbClr val="00A1DE"/>
                </a:solidFill>
                <a:latin typeface="+mn-lt"/>
              </a:rPr>
              <a:t>Bevor Besonderheiten des Bewertungsobjekts Eingang in den Zinssatz finden, </a:t>
            </a:r>
          </a:p>
          <a:p>
            <a:pPr eaLnBrk="1" fontAlgn="base" hangingPunct="1">
              <a:lnSpc>
                <a:spcPct val="110000"/>
              </a:lnSpc>
              <a:spcBef>
                <a:spcPct val="0"/>
              </a:spcBef>
              <a:spcAft>
                <a:spcPct val="0"/>
              </a:spcAft>
              <a:buFontTx/>
              <a:buNone/>
            </a:pPr>
            <a:r>
              <a:rPr lang="de-DE" altLang="de-DE" sz="1846" dirty="0">
                <a:solidFill>
                  <a:srgbClr val="00A1DE"/>
                </a:solidFill>
                <a:latin typeface="+mn-lt"/>
              </a:rPr>
              <a:t>sollten sie vorrangig in den finanziellen Überschüssen abgebildet werden!</a:t>
            </a:r>
            <a:endParaRPr lang="de-AT" altLang="de-DE" sz="1846" dirty="0">
              <a:solidFill>
                <a:srgbClr val="00A1DE"/>
              </a:solidFill>
              <a:latin typeface="+mn-lt"/>
            </a:endParaRPr>
          </a:p>
        </p:txBody>
      </p:sp>
      <p:cxnSp>
        <p:nvCxnSpPr>
          <p:cNvPr id="3" name="Straight Connector 2"/>
          <p:cNvCxnSpPr/>
          <p:nvPr/>
        </p:nvCxnSpPr>
        <p:spPr bwMode="auto">
          <a:xfrm>
            <a:off x="467545" y="4941168"/>
            <a:ext cx="3379279" cy="8792"/>
          </a:xfrm>
          <a:prstGeom prst="line">
            <a:avLst/>
          </a:prstGeom>
          <a:solidFill>
            <a:schemeClr val="bg1"/>
          </a:solidFill>
          <a:ln w="9525" cap="flat" cmpd="sng" algn="ctr">
            <a:solidFill>
              <a:srgbClr val="00A1DE"/>
            </a:solidFill>
            <a:prstDash val="solid"/>
            <a:round/>
            <a:headEnd type="none" w="med" len="med"/>
            <a:tailEnd type="none" w="med" len="med"/>
          </a:ln>
          <a:effectLst/>
        </p:spPr>
      </p:cxnSp>
      <p:pic>
        <p:nvPicPr>
          <p:cNvPr id="34509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44221"/>
          <a:stretch/>
        </p:blipFill>
        <p:spPr bwMode="auto">
          <a:xfrm>
            <a:off x="171354" y="1700808"/>
            <a:ext cx="8721126" cy="1523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961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ctr"/>
          <a:lstStyle/>
          <a:p>
            <a:r>
              <a:rPr lang="de-DE" altLang="de-DE" dirty="0" smtClean="0"/>
              <a:t>Sonstige ausgewählte Neuerungen</a:t>
            </a:r>
            <a:endParaRPr lang="de-AT" altLang="de-DE" dirty="0" smtClean="0"/>
          </a:p>
        </p:txBody>
      </p:sp>
      <p:sp>
        <p:nvSpPr>
          <p:cNvPr id="20483" name="Content Placeholder 2"/>
          <p:cNvSpPr>
            <a:spLocks noGrp="1"/>
          </p:cNvSpPr>
          <p:nvPr>
            <p:ph idx="4294967295"/>
          </p:nvPr>
        </p:nvSpPr>
        <p:spPr>
          <a:xfrm>
            <a:off x="282599" y="1484784"/>
            <a:ext cx="7745785" cy="4464050"/>
          </a:xfrm>
        </p:spPr>
        <p:txBody>
          <a:bodyPr/>
          <a:lstStyle/>
          <a:p>
            <a:pPr marL="830894" indent="-830894">
              <a:spcBef>
                <a:spcPts val="554"/>
              </a:spcBef>
              <a:spcAft>
                <a:spcPts val="554"/>
              </a:spcAft>
            </a:pPr>
            <a:r>
              <a:rPr lang="de-DE" altLang="de-DE" sz="1662" b="0" dirty="0">
                <a:solidFill>
                  <a:schemeClr val="tx1"/>
                </a:solidFill>
              </a:rPr>
              <a:t>Tz  86:	Steuerliche Behandlung von Personengesellschaften wie Kapitalgesellschaft</a:t>
            </a:r>
          </a:p>
          <a:p>
            <a:pPr marL="830894" indent="-830894">
              <a:spcBef>
                <a:spcPts val="554"/>
              </a:spcBef>
              <a:spcAft>
                <a:spcPts val="554"/>
              </a:spcAft>
            </a:pPr>
            <a:r>
              <a:rPr lang="de-DE" altLang="de-DE" sz="1662" b="0" dirty="0">
                <a:solidFill>
                  <a:schemeClr val="tx1"/>
                </a:solidFill>
              </a:rPr>
              <a:t>Tz 114: 	Renditeforderung der Fremdkapitalgeber (</a:t>
            </a:r>
            <a:r>
              <a:rPr lang="de-DE" altLang="de-DE" sz="1662" dirty="0" err="1">
                <a:solidFill>
                  <a:schemeClr val="tx1"/>
                </a:solidFill>
              </a:rPr>
              <a:t>Debt</a:t>
            </a:r>
            <a:r>
              <a:rPr lang="de-DE" altLang="de-DE" sz="1662" dirty="0">
                <a:solidFill>
                  <a:schemeClr val="tx1"/>
                </a:solidFill>
              </a:rPr>
              <a:t> Beta</a:t>
            </a:r>
            <a:r>
              <a:rPr lang="de-DE" altLang="de-DE" sz="1662" b="0" dirty="0">
                <a:solidFill>
                  <a:schemeClr val="tx1"/>
                </a:solidFill>
              </a:rPr>
              <a:t>)</a:t>
            </a:r>
          </a:p>
          <a:p>
            <a:pPr marL="830894" indent="-830894">
              <a:spcBef>
                <a:spcPts val="554"/>
              </a:spcBef>
              <a:spcAft>
                <a:spcPts val="554"/>
              </a:spcAft>
            </a:pPr>
            <a:r>
              <a:rPr lang="de-DE" altLang="de-DE" sz="1662" b="0" dirty="0">
                <a:solidFill>
                  <a:schemeClr val="tx1"/>
                </a:solidFill>
              </a:rPr>
              <a:t>Tz 116f.: Anwendung unterschiedlicher Verfahren -&gt; Konsistenz der Ergebnisse</a:t>
            </a:r>
          </a:p>
          <a:p>
            <a:pPr marL="830894" indent="-830894">
              <a:spcBef>
                <a:spcPts val="554"/>
              </a:spcBef>
              <a:spcAft>
                <a:spcPts val="554"/>
              </a:spcAft>
            </a:pPr>
            <a:r>
              <a:rPr lang="de-DE" altLang="de-DE" sz="1662" dirty="0">
                <a:solidFill>
                  <a:schemeClr val="tx1"/>
                </a:solidFill>
              </a:rPr>
              <a:t>Kap.5: 	</a:t>
            </a:r>
            <a:r>
              <a:rPr lang="de-DE" altLang="de-DE" sz="1662" dirty="0" err="1">
                <a:solidFill>
                  <a:schemeClr val="tx1"/>
                </a:solidFill>
              </a:rPr>
              <a:t>Multiplikatorverfahren</a:t>
            </a:r>
            <a:r>
              <a:rPr lang="de-DE" altLang="de-DE" sz="1662" dirty="0">
                <a:solidFill>
                  <a:schemeClr val="tx1"/>
                </a:solidFill>
              </a:rPr>
              <a:t> (Tz  124 – 137) (Zu- und Abschläge)</a:t>
            </a:r>
          </a:p>
          <a:p>
            <a:pPr marL="830894" indent="-830894">
              <a:spcBef>
                <a:spcPts val="554"/>
              </a:spcBef>
              <a:spcAft>
                <a:spcPts val="554"/>
              </a:spcAft>
            </a:pPr>
            <a:r>
              <a:rPr lang="de-DE" altLang="de-DE" sz="1662" b="0" dirty="0">
                <a:solidFill>
                  <a:schemeClr val="tx1"/>
                </a:solidFill>
              </a:rPr>
              <a:t>Tz 133: 	Abhängigkeit Liquidationswert von Zerschlagungsintensität und –</a:t>
            </a:r>
            <a:r>
              <a:rPr lang="de-DE" altLang="de-DE" sz="1662" b="0" dirty="0" err="1">
                <a:solidFill>
                  <a:schemeClr val="tx1"/>
                </a:solidFill>
              </a:rPr>
              <a:t>dauer</a:t>
            </a:r>
            <a:endParaRPr lang="de-DE" altLang="de-DE" sz="1662" b="0" dirty="0">
              <a:solidFill>
                <a:schemeClr val="tx1"/>
              </a:solidFill>
            </a:endParaRPr>
          </a:p>
          <a:p>
            <a:pPr marL="830894" indent="-830894">
              <a:spcBef>
                <a:spcPts val="554"/>
              </a:spcBef>
              <a:spcAft>
                <a:spcPts val="554"/>
              </a:spcAft>
            </a:pPr>
            <a:r>
              <a:rPr lang="de-DE" altLang="de-DE" sz="1662" b="0" dirty="0">
                <a:solidFill>
                  <a:schemeClr val="tx1"/>
                </a:solidFill>
              </a:rPr>
              <a:t>Tz 136: 	</a:t>
            </a:r>
            <a:r>
              <a:rPr lang="de-DE" altLang="de-DE" sz="1662" b="0" dirty="0" err="1">
                <a:solidFill>
                  <a:schemeClr val="tx1"/>
                </a:solidFill>
              </a:rPr>
              <a:t>Szenarioanalysen</a:t>
            </a:r>
            <a:r>
              <a:rPr lang="de-DE" altLang="de-DE" sz="1662" b="0" dirty="0">
                <a:solidFill>
                  <a:schemeClr val="tx1"/>
                </a:solidFill>
              </a:rPr>
              <a:t> mit </a:t>
            </a:r>
            <a:r>
              <a:rPr lang="de-DE" altLang="de-DE" sz="1662" dirty="0">
                <a:solidFill>
                  <a:schemeClr val="tx1"/>
                </a:solidFill>
              </a:rPr>
              <a:t>Insolvenz</a:t>
            </a:r>
            <a:r>
              <a:rPr lang="de-DE" altLang="de-DE" sz="1662" b="0" dirty="0">
                <a:solidFill>
                  <a:schemeClr val="tx1"/>
                </a:solidFill>
              </a:rPr>
              <a:t> bei Wachstumsunternehmen</a:t>
            </a:r>
          </a:p>
          <a:p>
            <a:pPr marL="830894" indent="-830894">
              <a:spcBef>
                <a:spcPts val="554"/>
              </a:spcBef>
              <a:spcAft>
                <a:spcPts val="554"/>
              </a:spcAft>
            </a:pPr>
            <a:r>
              <a:rPr lang="de-DE" altLang="de-DE" sz="1662" b="0" dirty="0">
                <a:solidFill>
                  <a:schemeClr val="tx1"/>
                </a:solidFill>
              </a:rPr>
              <a:t>Tz 146: 	objektive Bestimmung des kalk. Unternehmerlohns</a:t>
            </a:r>
          </a:p>
          <a:p>
            <a:pPr marL="830894" indent="-830894">
              <a:spcBef>
                <a:spcPts val="554"/>
              </a:spcBef>
              <a:spcAft>
                <a:spcPts val="554"/>
              </a:spcAft>
            </a:pPr>
            <a:r>
              <a:rPr lang="de-DE" altLang="de-DE" sz="1662" b="0" dirty="0">
                <a:solidFill>
                  <a:schemeClr val="tx1"/>
                </a:solidFill>
              </a:rPr>
              <a:t>Tz 152: 	Bewertungssubjekt</a:t>
            </a:r>
          </a:p>
          <a:p>
            <a:pPr marL="830894" indent="-830894">
              <a:spcBef>
                <a:spcPts val="554"/>
              </a:spcBef>
              <a:spcAft>
                <a:spcPts val="554"/>
              </a:spcAft>
            </a:pPr>
            <a:r>
              <a:rPr lang="de-DE" altLang="de-DE" sz="1662" b="0" dirty="0">
                <a:solidFill>
                  <a:schemeClr val="tx1"/>
                </a:solidFill>
              </a:rPr>
              <a:t>Tz 155: 	Plausibilisierung des Bewertungsergebnisses</a:t>
            </a:r>
            <a:endParaRPr lang="de-AT" altLang="de-DE" sz="1662" b="0" dirty="0">
              <a:solidFill>
                <a:schemeClr val="tx1"/>
              </a:solidFill>
            </a:endParaRPr>
          </a:p>
        </p:txBody>
      </p:sp>
    </p:spTree>
    <p:extLst>
      <p:ext uri="{BB962C8B-B14F-4D97-AF65-F5344CB8AC3E}">
        <p14:creationId xmlns:p14="http://schemas.microsoft.com/office/powerpoint/2010/main" val="370393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chor="ctr"/>
          <a:lstStyle/>
          <a:p>
            <a:r>
              <a:rPr lang="de-DE" altLang="de-DE" dirty="0" smtClean="0"/>
              <a:t>Würdigung</a:t>
            </a:r>
            <a:endParaRPr lang="de-AT" altLang="de-DE" dirty="0" smtClean="0"/>
          </a:p>
        </p:txBody>
      </p:sp>
      <p:sp>
        <p:nvSpPr>
          <p:cNvPr id="4" name="Content Placeholder 3"/>
          <p:cNvSpPr>
            <a:spLocks noGrp="1"/>
          </p:cNvSpPr>
          <p:nvPr>
            <p:ph sz="half" idx="4294967295"/>
          </p:nvPr>
        </p:nvSpPr>
        <p:spPr>
          <a:xfrm>
            <a:off x="603820" y="1798737"/>
            <a:ext cx="4040188" cy="3646487"/>
          </a:xfrm>
        </p:spPr>
        <p:txBody>
          <a:bodyPr/>
          <a:lstStyle/>
          <a:p>
            <a:pPr marL="334116" indent="-334116">
              <a:buFont typeface="Arial" panose="020B0604020202020204" pitchFamily="34" charset="0"/>
              <a:buChar char="+"/>
              <a:defRPr/>
            </a:pPr>
            <a:r>
              <a:rPr lang="de-DE" sz="1662" b="0" dirty="0">
                <a:solidFill>
                  <a:schemeClr val="tx1"/>
                </a:solidFill>
              </a:rPr>
              <a:t>Praxisnäher</a:t>
            </a:r>
            <a:br>
              <a:rPr lang="de-DE" sz="1662" b="0" dirty="0">
                <a:solidFill>
                  <a:schemeClr val="tx1"/>
                </a:solidFill>
              </a:rPr>
            </a:br>
            <a:r>
              <a:rPr lang="de-DE" sz="1662" b="0" dirty="0">
                <a:solidFill>
                  <a:schemeClr val="tx1"/>
                </a:solidFill>
              </a:rPr>
              <a:t>(fehlende /mangelhafte Planung)</a:t>
            </a:r>
          </a:p>
          <a:p>
            <a:pPr marL="334116" lvl="1" indent="-334116">
              <a:defRPr/>
            </a:pPr>
            <a:endParaRPr lang="de-DE" sz="1662" dirty="0"/>
          </a:p>
          <a:p>
            <a:pPr marL="334116" indent="-334116">
              <a:buFont typeface="Arial" panose="020B0604020202020204" pitchFamily="34" charset="0"/>
              <a:buChar char="+"/>
              <a:defRPr/>
            </a:pPr>
            <a:r>
              <a:rPr lang="de-DE" sz="1662" b="0" dirty="0">
                <a:solidFill>
                  <a:schemeClr val="tx1"/>
                </a:solidFill>
              </a:rPr>
              <a:t>KMU-gerechter</a:t>
            </a:r>
          </a:p>
          <a:p>
            <a:pPr marL="334116" indent="-334116">
              <a:defRPr/>
            </a:pPr>
            <a:r>
              <a:rPr lang="de-DE" sz="1662" b="0" dirty="0">
                <a:solidFill>
                  <a:schemeClr val="tx1"/>
                </a:solidFill>
              </a:rPr>
              <a:t>      (Multiples, pers.   Steuern, …)</a:t>
            </a:r>
          </a:p>
          <a:p>
            <a:pPr marL="334116" indent="-334116">
              <a:defRPr/>
            </a:pPr>
            <a:endParaRPr lang="de-DE" sz="1662" b="0" dirty="0">
              <a:solidFill>
                <a:schemeClr val="tx1"/>
              </a:solidFill>
            </a:endParaRPr>
          </a:p>
          <a:p>
            <a:pPr marL="334116" indent="-334116">
              <a:buFont typeface="Arial" panose="020B0604020202020204" pitchFamily="34" charset="0"/>
              <a:buChar char="+"/>
              <a:defRPr/>
            </a:pPr>
            <a:r>
              <a:rPr lang="de-DE" sz="1662" b="0" dirty="0">
                <a:solidFill>
                  <a:schemeClr val="tx1"/>
                </a:solidFill>
              </a:rPr>
              <a:t>Logischere Gliederung</a:t>
            </a:r>
            <a:endParaRPr lang="de-AT" sz="1662" b="0" dirty="0">
              <a:solidFill>
                <a:schemeClr val="tx1"/>
              </a:solidFill>
            </a:endParaRPr>
          </a:p>
        </p:txBody>
      </p:sp>
      <p:sp>
        <p:nvSpPr>
          <p:cNvPr id="21508" name="Content Placeholder 5"/>
          <p:cNvSpPr>
            <a:spLocks noGrp="1"/>
          </p:cNvSpPr>
          <p:nvPr>
            <p:ph sz="quarter" idx="4294967295"/>
          </p:nvPr>
        </p:nvSpPr>
        <p:spPr>
          <a:xfrm>
            <a:off x="4788024" y="1833563"/>
            <a:ext cx="4248150" cy="3646487"/>
          </a:xfrm>
        </p:spPr>
        <p:txBody>
          <a:bodyPr/>
          <a:lstStyle/>
          <a:p>
            <a:pPr marL="334116" indent="-334116">
              <a:buFont typeface="Symbol" pitchFamily="18" charset="2"/>
              <a:buChar char="-"/>
            </a:pPr>
            <a:r>
              <a:rPr lang="de-DE" altLang="de-DE" sz="1800" b="0" dirty="0">
                <a:solidFill>
                  <a:schemeClr val="tx1"/>
                </a:solidFill>
              </a:rPr>
              <a:t>„theoretischer“</a:t>
            </a:r>
            <a:br>
              <a:rPr lang="de-DE" altLang="de-DE" sz="1800" b="0" dirty="0">
                <a:solidFill>
                  <a:schemeClr val="tx1"/>
                </a:solidFill>
              </a:rPr>
            </a:br>
            <a:r>
              <a:rPr lang="de-DE" altLang="de-DE" sz="1400" b="0" dirty="0">
                <a:solidFill>
                  <a:schemeClr val="tx1"/>
                </a:solidFill>
              </a:rPr>
              <a:t>(aktuelle Weiterentwicklungen – </a:t>
            </a:r>
            <a:r>
              <a:rPr lang="de-DE" altLang="de-DE" sz="1400" b="0" dirty="0" err="1">
                <a:solidFill>
                  <a:schemeClr val="tx1"/>
                </a:solidFill>
              </a:rPr>
              <a:t>debt</a:t>
            </a:r>
            <a:r>
              <a:rPr lang="de-DE" altLang="de-DE" sz="1400" b="0" dirty="0">
                <a:solidFill>
                  <a:schemeClr val="tx1"/>
                </a:solidFill>
              </a:rPr>
              <a:t> </a:t>
            </a:r>
            <a:r>
              <a:rPr lang="de-DE" altLang="de-DE" sz="1400" b="0" dirty="0" err="1">
                <a:solidFill>
                  <a:schemeClr val="tx1"/>
                </a:solidFill>
              </a:rPr>
              <a:t>beta</a:t>
            </a:r>
            <a:r>
              <a:rPr lang="de-DE" altLang="de-DE" sz="1400" b="0" dirty="0">
                <a:solidFill>
                  <a:schemeClr val="tx1"/>
                </a:solidFill>
              </a:rPr>
              <a:t>, Insolvenzrisiken – waren zu berücksichtigen)</a:t>
            </a:r>
          </a:p>
          <a:p>
            <a:pPr marL="334116" indent="-334116"/>
            <a:endParaRPr lang="de-DE" altLang="de-DE" sz="800" b="0" dirty="0">
              <a:solidFill>
                <a:schemeClr val="tx1"/>
              </a:solidFill>
            </a:endParaRPr>
          </a:p>
          <a:p>
            <a:pPr marL="334116" indent="-334116">
              <a:buFont typeface="Symbol" pitchFamily="18" charset="2"/>
              <a:buChar char="-"/>
            </a:pPr>
            <a:r>
              <a:rPr lang="de-DE" altLang="de-DE" sz="1800" b="0" dirty="0">
                <a:solidFill>
                  <a:schemeClr val="tx1"/>
                </a:solidFill>
              </a:rPr>
              <a:t>Kein Kochrezept</a:t>
            </a:r>
            <a:br>
              <a:rPr lang="de-DE" altLang="de-DE" sz="1800" b="0" dirty="0">
                <a:solidFill>
                  <a:schemeClr val="tx1"/>
                </a:solidFill>
              </a:rPr>
            </a:br>
            <a:r>
              <a:rPr lang="de-DE" altLang="de-DE" sz="1400" b="0" dirty="0">
                <a:solidFill>
                  <a:schemeClr val="tx1"/>
                </a:solidFill>
              </a:rPr>
              <a:t>(kann es nie geben)</a:t>
            </a:r>
          </a:p>
          <a:p>
            <a:pPr marL="334116" indent="-334116"/>
            <a:endParaRPr lang="de-DE" altLang="de-DE" sz="1000" b="0" dirty="0">
              <a:solidFill>
                <a:schemeClr val="tx1"/>
              </a:solidFill>
            </a:endParaRPr>
          </a:p>
          <a:p>
            <a:pPr marL="334116" indent="-334116">
              <a:buFont typeface="Symbol" pitchFamily="18" charset="2"/>
              <a:buChar char="-"/>
            </a:pPr>
            <a:r>
              <a:rPr lang="de-DE" altLang="de-DE" sz="1800" b="0" dirty="0">
                <a:solidFill>
                  <a:schemeClr val="tx1"/>
                </a:solidFill>
              </a:rPr>
              <a:t>Vergleichbarkeit alt/neu</a:t>
            </a:r>
            <a:endParaRPr lang="de-AT" altLang="de-DE" sz="1800" b="0" dirty="0">
              <a:solidFill>
                <a:schemeClr val="tx1"/>
              </a:solidFill>
            </a:endParaRPr>
          </a:p>
        </p:txBody>
      </p:sp>
      <p:cxnSp>
        <p:nvCxnSpPr>
          <p:cNvPr id="21510" name="Straight Connector 8"/>
          <p:cNvCxnSpPr>
            <a:cxnSpLocks noChangeShapeType="1"/>
          </p:cNvCxnSpPr>
          <p:nvPr/>
        </p:nvCxnSpPr>
        <p:spPr bwMode="auto">
          <a:xfrm>
            <a:off x="539750" y="1633904"/>
            <a:ext cx="80645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511" name="Straight Connector 11"/>
          <p:cNvCxnSpPr>
            <a:cxnSpLocks noChangeShapeType="1"/>
          </p:cNvCxnSpPr>
          <p:nvPr/>
        </p:nvCxnSpPr>
        <p:spPr bwMode="auto">
          <a:xfrm>
            <a:off x="4356100" y="1633906"/>
            <a:ext cx="0" cy="319160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512" name="Right Arrow 13"/>
          <p:cNvSpPr>
            <a:spLocks noChangeArrowheads="1"/>
          </p:cNvSpPr>
          <p:nvPr/>
        </p:nvSpPr>
        <p:spPr bwMode="auto">
          <a:xfrm>
            <a:off x="684214" y="5156689"/>
            <a:ext cx="935037" cy="731226"/>
          </a:xfrm>
          <a:prstGeom prst="rightArrow">
            <a:avLst>
              <a:gd name="adj1" fmla="val 50000"/>
              <a:gd name="adj2" fmla="val 49936"/>
            </a:avLst>
          </a:prstGeom>
          <a:solidFill>
            <a:srgbClr val="ABCBD9"/>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endParaRPr lang="de-AT" altLang="de-DE" sz="2215">
              <a:solidFill>
                <a:srgbClr val="000000"/>
              </a:solidFill>
            </a:endParaRPr>
          </a:p>
        </p:txBody>
      </p:sp>
      <p:sp>
        <p:nvSpPr>
          <p:cNvPr id="21513" name="TextBox 14"/>
          <p:cNvSpPr txBox="1">
            <a:spLocks noChangeArrowheads="1"/>
          </p:cNvSpPr>
          <p:nvPr/>
        </p:nvSpPr>
        <p:spPr bwMode="auto">
          <a:xfrm>
            <a:off x="1619251" y="5178670"/>
            <a:ext cx="6555064" cy="84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lnSpc>
                <a:spcPct val="110000"/>
              </a:lnSpc>
              <a:spcBef>
                <a:spcPct val="0"/>
              </a:spcBef>
              <a:spcAft>
                <a:spcPct val="0"/>
              </a:spcAft>
              <a:buFontTx/>
              <a:buNone/>
            </a:pPr>
            <a:r>
              <a:rPr lang="de-DE" altLang="de-DE" sz="2215" dirty="0">
                <a:solidFill>
                  <a:srgbClr val="000000"/>
                </a:solidFill>
              </a:rPr>
              <a:t>Zeitgemäße Weiterentwicklung und Verbesserung,</a:t>
            </a:r>
          </a:p>
          <a:p>
            <a:pPr eaLnBrk="1" fontAlgn="base" hangingPunct="1">
              <a:lnSpc>
                <a:spcPct val="110000"/>
              </a:lnSpc>
              <a:spcBef>
                <a:spcPct val="0"/>
              </a:spcBef>
              <a:spcAft>
                <a:spcPct val="0"/>
              </a:spcAft>
              <a:buFontTx/>
              <a:buNone/>
            </a:pPr>
            <a:r>
              <a:rPr lang="de-DE" altLang="de-DE" sz="2215" dirty="0">
                <a:solidFill>
                  <a:srgbClr val="000000"/>
                </a:solidFill>
              </a:rPr>
              <a:t>auch international beachtet und gelobt!</a:t>
            </a:r>
            <a:endParaRPr lang="de-AT" altLang="de-DE" sz="2215" dirty="0">
              <a:solidFill>
                <a:srgbClr val="000000"/>
              </a:solidFill>
            </a:endParaRPr>
          </a:p>
        </p:txBody>
      </p:sp>
    </p:spTree>
    <p:extLst>
      <p:ext uri="{BB962C8B-B14F-4D97-AF65-F5344CB8AC3E}">
        <p14:creationId xmlns:p14="http://schemas.microsoft.com/office/powerpoint/2010/main" val="34065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ChangeArrowheads="1"/>
          </p:cNvSpPr>
          <p:nvPr/>
        </p:nvSpPr>
        <p:spPr bwMode="auto">
          <a:xfrm>
            <a:off x="120161" y="4434254"/>
            <a:ext cx="8905143" cy="1278308"/>
          </a:xfrm>
          <a:prstGeom prst="rect">
            <a:avLst/>
          </a:prstGeom>
          <a:noFill/>
          <a:ln w="9525">
            <a:noFill/>
            <a:miter lim="800000"/>
            <a:headEnd/>
            <a:tailEnd/>
          </a:ln>
        </p:spPr>
        <p:txBody>
          <a:bodyPr lIns="33231" tIns="33231" rIns="0" bIns="0" anchor="b"/>
          <a:lstStyle/>
          <a:p>
            <a:pPr algn="ctr" eaLnBrk="0" fontAlgn="base" hangingPunct="0">
              <a:lnSpc>
                <a:spcPct val="110000"/>
              </a:lnSpc>
              <a:spcBef>
                <a:spcPct val="0"/>
              </a:spcBef>
              <a:spcAft>
                <a:spcPct val="0"/>
              </a:spcAft>
              <a:defRPr/>
            </a:pPr>
            <a:endParaRPr lang="de-AT" sz="738" dirty="0">
              <a:solidFill>
                <a:srgbClr val="000000"/>
              </a:solidFill>
              <a:latin typeface="Arial" charset="0"/>
            </a:endParaRPr>
          </a:p>
          <a:p>
            <a:pPr marL="1466" indent="-1466" algn="just" eaLnBrk="0" fontAlgn="base" hangingPunct="0">
              <a:lnSpc>
                <a:spcPct val="120000"/>
              </a:lnSpc>
              <a:spcBef>
                <a:spcPct val="45000"/>
              </a:spcBef>
              <a:spcAft>
                <a:spcPct val="35000"/>
              </a:spcAft>
              <a:tabLst>
                <a:tab pos="574445" algn="l"/>
              </a:tabLst>
              <a:defRPr/>
            </a:pPr>
            <a:r>
              <a:rPr lang="en-GB" sz="738" dirty="0">
                <a:solidFill>
                  <a:srgbClr val="FFFFFF"/>
                </a:solidFill>
                <a:latin typeface="Arial" charset="0"/>
              </a:rPr>
              <a:t>© Deloitte 2009. All rights reserved.</a:t>
            </a:r>
          </a:p>
        </p:txBody>
      </p:sp>
      <p:sp>
        <p:nvSpPr>
          <p:cNvPr id="2" name="Titel 1"/>
          <p:cNvSpPr>
            <a:spLocks noGrp="1"/>
          </p:cNvSpPr>
          <p:nvPr>
            <p:ph type="title"/>
          </p:nvPr>
        </p:nvSpPr>
        <p:spPr/>
        <p:txBody>
          <a:bodyPr/>
          <a:lstStyle/>
          <a:p>
            <a:r>
              <a:rPr lang="de-AT" dirty="0" smtClean="0"/>
              <a:t>Diskussion, Fragen?</a:t>
            </a:r>
            <a:endParaRPr lang="de-AT" dirty="0"/>
          </a:p>
        </p:txBody>
      </p:sp>
      <p:grpSp>
        <p:nvGrpSpPr>
          <p:cNvPr id="14" name="Gruppieren 50"/>
          <p:cNvGrpSpPr/>
          <p:nvPr/>
        </p:nvGrpSpPr>
        <p:grpSpPr>
          <a:xfrm>
            <a:off x="4428464" y="2554386"/>
            <a:ext cx="4320000" cy="2098750"/>
            <a:chOff x="2793000" y="1412875"/>
            <a:chExt cx="4320000" cy="2000053"/>
          </a:xfrm>
        </p:grpSpPr>
        <p:sp>
          <p:nvSpPr>
            <p:cNvPr id="15" name="Rectangle 11"/>
            <p:cNvSpPr>
              <a:spLocks noChangeAspect="1" noChangeArrowheads="1"/>
            </p:cNvSpPr>
            <p:nvPr/>
          </p:nvSpPr>
          <p:spPr bwMode="auto">
            <a:xfrm>
              <a:off x="2793000" y="1412875"/>
              <a:ext cx="4320000" cy="2000053"/>
            </a:xfrm>
            <a:prstGeom prst="rect">
              <a:avLst/>
            </a:prstGeom>
            <a:solidFill>
              <a:srgbClr val="FFFFFF"/>
            </a:solidFill>
            <a:ln w="9525">
              <a:solidFill>
                <a:srgbClr val="00338D"/>
              </a:solidFill>
              <a:miter lim="800000"/>
              <a:headEnd/>
              <a:tailEnd/>
            </a:ln>
          </p:spPr>
          <p:txBody>
            <a:bodyPr wrap="none" anchor="ctr"/>
            <a:lstStyle/>
            <a:p>
              <a:endParaRPr lang="de-DE">
                <a:solidFill>
                  <a:srgbClr val="000000"/>
                </a:solidFill>
                <a:latin typeface="+mj-lt"/>
              </a:endParaRPr>
            </a:p>
          </p:txBody>
        </p:sp>
        <p:pic>
          <p:nvPicPr>
            <p:cNvPr id="16" name="Picture 16" descr="Blue logo"/>
            <p:cNvPicPr>
              <a:picLocks noChangeAspect="1" noChangeArrowheads="1"/>
            </p:cNvPicPr>
            <p:nvPr/>
          </p:nvPicPr>
          <p:blipFill>
            <a:blip r:embed="rId4" cstate="print"/>
            <a:srcRect/>
            <a:stretch>
              <a:fillRect/>
            </a:stretch>
          </p:blipFill>
          <p:spPr bwMode="auto">
            <a:xfrm>
              <a:off x="2863125" y="1573382"/>
              <a:ext cx="797539" cy="288000"/>
            </a:xfrm>
            <a:prstGeom prst="rect">
              <a:avLst/>
            </a:prstGeom>
            <a:noFill/>
            <a:ln w="9525" algn="ctr">
              <a:noFill/>
              <a:miter lim="800000"/>
              <a:headEnd/>
              <a:tailEnd/>
            </a:ln>
          </p:spPr>
        </p:pic>
        <p:sp>
          <p:nvSpPr>
            <p:cNvPr id="17" name="Text Box 15"/>
            <p:cNvSpPr txBox="1">
              <a:spLocks noChangeAspect="1" noChangeArrowheads="1"/>
            </p:cNvSpPr>
            <p:nvPr>
              <p:custDataLst>
                <p:tags r:id="rId1"/>
              </p:custDataLst>
            </p:nvPr>
          </p:nvSpPr>
          <p:spPr bwMode="auto">
            <a:xfrm>
              <a:off x="3657600" y="3292701"/>
              <a:ext cx="2875175" cy="87991"/>
            </a:xfrm>
            <a:prstGeom prst="rect">
              <a:avLst/>
            </a:prstGeom>
            <a:noFill/>
            <a:ln w="9525">
              <a:solidFill>
                <a:schemeClr val="bg1"/>
              </a:solidFill>
              <a:miter lim="800000"/>
              <a:headEnd/>
              <a:tailEnd/>
            </a:ln>
          </p:spPr>
          <p:txBody>
            <a:bodyPr wrap="square" lIns="0" tIns="0" rIns="0" bIns="0">
              <a:spAutoFit/>
            </a:bodyPr>
            <a:lstStyle/>
            <a:p>
              <a:r>
                <a:rPr lang="de-DE" sz="600" dirty="0">
                  <a:solidFill>
                    <a:srgbClr val="000000"/>
                  </a:solidFill>
                  <a:latin typeface="+mn-lt"/>
                </a:rPr>
                <a:t>KPMG </a:t>
              </a:r>
              <a:r>
                <a:rPr lang="de-DE" sz="600" dirty="0" smtClean="0">
                  <a:solidFill>
                    <a:srgbClr val="000000"/>
                  </a:solidFill>
                  <a:latin typeface="+mn-lt"/>
                </a:rPr>
                <a:t>Advisory GmbH is an </a:t>
              </a:r>
              <a:r>
                <a:rPr lang="de-DE" sz="600" dirty="0">
                  <a:solidFill>
                    <a:srgbClr val="000000"/>
                  </a:solidFill>
                  <a:latin typeface="+mn-lt"/>
                </a:rPr>
                <a:t>Austrian </a:t>
              </a:r>
              <a:r>
                <a:rPr lang="de-DE" sz="600" dirty="0" smtClean="0">
                  <a:solidFill>
                    <a:srgbClr val="000000"/>
                  </a:solidFill>
                  <a:latin typeface="+mn-lt"/>
                </a:rPr>
                <a:t>corporation.</a:t>
              </a:r>
              <a:endParaRPr lang="de-DE" sz="600" dirty="0">
                <a:solidFill>
                  <a:srgbClr val="000000"/>
                </a:solidFill>
                <a:latin typeface="+mn-lt"/>
              </a:endParaRPr>
            </a:p>
          </p:txBody>
        </p:sp>
      </p:grpSp>
      <p:graphicFrame>
        <p:nvGraphicFramePr>
          <p:cNvPr id="18" name="Tabelle 17"/>
          <p:cNvGraphicFramePr>
            <a:graphicFrameLocks noGrp="1"/>
          </p:cNvGraphicFramePr>
          <p:nvPr>
            <p:extLst>
              <p:ext uri="{D42A27DB-BD31-4B8C-83A1-F6EECF244321}">
                <p14:modId xmlns:p14="http://schemas.microsoft.com/office/powerpoint/2010/main" val="3102071164"/>
              </p:ext>
            </p:extLst>
          </p:nvPr>
        </p:nvGraphicFramePr>
        <p:xfrm>
          <a:off x="5290678" y="3074933"/>
          <a:ext cx="3312369" cy="1175660"/>
        </p:xfrm>
        <a:graphic>
          <a:graphicData uri="http://schemas.openxmlformats.org/drawingml/2006/table">
            <a:tbl>
              <a:tblPr firstRow="1" bandRow="1">
                <a:tableStyleId>{5C22544A-7EE6-4342-B048-85BDC9FD1C3A}</a:tableStyleId>
              </a:tblPr>
              <a:tblGrid>
                <a:gridCol w="1440159"/>
                <a:gridCol w="288032"/>
                <a:gridCol w="1584178"/>
              </a:tblGrid>
              <a:tr h="221540">
                <a:tc gridSpan="3">
                  <a:txBody>
                    <a:bodyPr/>
                    <a:lstStyle/>
                    <a:p>
                      <a:r>
                        <a:rPr lang="de-AT" sz="1000" dirty="0" smtClean="0">
                          <a:solidFill>
                            <a:schemeClr val="tx1"/>
                          </a:solidFill>
                        </a:rPr>
                        <a:t>Dr.</a:t>
                      </a:r>
                      <a:r>
                        <a:rPr lang="de-AT" sz="1000" baseline="0" dirty="0" smtClean="0">
                          <a:solidFill>
                            <a:schemeClr val="tx1"/>
                          </a:solidFill>
                        </a:rPr>
                        <a:t> Victor Purtscher</a:t>
                      </a:r>
                      <a:endParaRPr lang="de-AT" sz="1000" dirty="0">
                        <a:solidFill>
                          <a:schemeClr val="tx1"/>
                        </a:solidFill>
                      </a:endParaRPr>
                    </a:p>
                  </a:txBody>
                  <a:tcPr marL="0" marR="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dirty="0"/>
                    </a:p>
                  </a:txBody>
                  <a:tcPr/>
                </a:tc>
                <a:tc hMerge="1">
                  <a:txBody>
                    <a:bodyPr/>
                    <a:lstStyle/>
                    <a:p>
                      <a:endParaRPr lang="de-AT" dirty="0"/>
                    </a:p>
                  </a:txBody>
                  <a:tcPr/>
                </a:tc>
              </a:tr>
              <a:tr h="221540">
                <a:tc gridSpan="3">
                  <a:txBody>
                    <a:bodyPr/>
                    <a:lstStyle/>
                    <a:p>
                      <a:r>
                        <a:rPr lang="de-AT" sz="900" dirty="0" smtClean="0">
                          <a:solidFill>
                            <a:schemeClr val="tx1"/>
                          </a:solidFill>
                        </a:rPr>
                        <a:t>Partner Advisory</a:t>
                      </a:r>
                    </a:p>
                  </a:txBody>
                  <a:tcPr marL="0" marR="0" marT="0" marB="10800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dirty="0"/>
                    </a:p>
                  </a:txBody>
                  <a:tcPr/>
                </a:tc>
                <a:tc hMerge="1">
                  <a:txBody>
                    <a:bodyPr/>
                    <a:lstStyle/>
                    <a:p>
                      <a:endParaRPr lang="de-AT" dirty="0"/>
                    </a:p>
                  </a:txBody>
                  <a:tcPr/>
                </a:tc>
              </a:tr>
              <a:tr h="166078">
                <a:tc>
                  <a:txBody>
                    <a:bodyPr/>
                    <a:lstStyle/>
                    <a:p>
                      <a:r>
                        <a:rPr lang="de-AT" sz="900" dirty="0" smtClean="0">
                          <a:solidFill>
                            <a:schemeClr val="tx1"/>
                          </a:solidFill>
                        </a:rPr>
                        <a:t>KPMG Advisory</a:t>
                      </a:r>
                      <a:r>
                        <a:rPr lang="de-AT" sz="900" baseline="0" dirty="0" smtClean="0">
                          <a:solidFill>
                            <a:schemeClr val="tx1"/>
                          </a:solidFill>
                        </a:rPr>
                        <a:t> GmbH</a:t>
                      </a:r>
                      <a:endParaRPr lang="de-AT" sz="900" dirty="0">
                        <a:solidFill>
                          <a:schemeClr val="tx1"/>
                        </a:solidFill>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900" dirty="0" smtClean="0">
                          <a:solidFill>
                            <a:schemeClr val="tx1"/>
                          </a:solidFill>
                        </a:rPr>
                        <a:t>Tel</a:t>
                      </a:r>
                      <a:endParaRPr lang="de-AT" sz="900" dirty="0">
                        <a:solidFill>
                          <a:schemeClr val="tx1"/>
                        </a:solidFill>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900" dirty="0" smtClean="0">
                          <a:solidFill>
                            <a:schemeClr val="tx1"/>
                          </a:solidFill>
                        </a:rPr>
                        <a:t>+43</a:t>
                      </a:r>
                      <a:r>
                        <a:rPr lang="de-AT" sz="900" baseline="0" dirty="0" smtClean="0">
                          <a:solidFill>
                            <a:schemeClr val="tx1"/>
                          </a:solidFill>
                        </a:rPr>
                        <a:t> 1 313 32 - 700</a:t>
                      </a:r>
                      <a:endParaRPr lang="de-AT" sz="900" dirty="0">
                        <a:solidFill>
                          <a:schemeClr val="tx1"/>
                        </a:solidFill>
                      </a:endParaRPr>
                    </a:p>
                  </a:txBody>
                  <a:tcPr marL="54000" marR="5400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r h="160562">
                <a:tc>
                  <a:txBody>
                    <a:bodyPr/>
                    <a:lstStyle/>
                    <a:p>
                      <a:r>
                        <a:rPr lang="de-AT" sz="900" dirty="0" smtClean="0">
                          <a:solidFill>
                            <a:schemeClr val="tx1"/>
                          </a:solidFill>
                        </a:rPr>
                        <a:t>Porzellangasse 51</a:t>
                      </a:r>
                      <a:endParaRPr lang="de-AT" sz="900" dirty="0">
                        <a:solidFill>
                          <a:schemeClr val="tx1"/>
                        </a:solidFill>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900" dirty="0" smtClean="0">
                          <a:solidFill>
                            <a:schemeClr val="tx1"/>
                          </a:solidFill>
                        </a:rPr>
                        <a:t>Mob</a:t>
                      </a:r>
                      <a:endParaRPr lang="de-AT" sz="900" dirty="0">
                        <a:solidFill>
                          <a:schemeClr val="tx1"/>
                        </a:solidFill>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AT" sz="900" dirty="0" smtClean="0">
                          <a:solidFill>
                            <a:schemeClr val="tx1"/>
                          </a:solidFill>
                        </a:rPr>
                        <a:t>+43 664 84 77 323</a:t>
                      </a:r>
                      <a:endParaRPr lang="de-AT" sz="900" dirty="0">
                        <a:solidFill>
                          <a:schemeClr val="tx1"/>
                        </a:solidFill>
                      </a:endParaRPr>
                    </a:p>
                  </a:txBody>
                  <a:tcPr marL="54000" marR="5400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r h="127470">
                <a:tc>
                  <a:txBody>
                    <a:bodyPr/>
                    <a:lstStyle/>
                    <a:p>
                      <a:r>
                        <a:rPr lang="de-AT" sz="900" dirty="0" smtClean="0">
                          <a:solidFill>
                            <a:schemeClr val="tx1"/>
                          </a:solidFill>
                        </a:rPr>
                        <a:t>1090 Vienna,</a:t>
                      </a:r>
                      <a:r>
                        <a:rPr lang="de-AT" sz="900" baseline="0" dirty="0" smtClean="0">
                          <a:solidFill>
                            <a:schemeClr val="tx1"/>
                          </a:solidFill>
                        </a:rPr>
                        <a:t> Austria</a:t>
                      </a:r>
                      <a:endParaRPr lang="de-AT" sz="900" dirty="0">
                        <a:solidFill>
                          <a:schemeClr val="tx1"/>
                        </a:solidFill>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AT" sz="900" dirty="0">
                        <a:solidFill>
                          <a:schemeClr val="tx1"/>
                        </a:solidFill>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de-AT" sz="900" dirty="0">
                        <a:solidFill>
                          <a:schemeClr val="tx1"/>
                        </a:solidFill>
                      </a:endParaRPr>
                    </a:p>
                  </a:txBody>
                  <a:tcPr marL="54000" marR="5400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r h="221540">
                <a:tc gridSpan="3">
                  <a:txBody>
                    <a:bodyPr/>
                    <a:lstStyle/>
                    <a:p>
                      <a:r>
                        <a:rPr lang="de-AT" sz="900" dirty="0" smtClean="0">
                          <a:solidFill>
                            <a:schemeClr val="tx1"/>
                          </a:solidFill>
                        </a:rPr>
                        <a:t>vpurtscher@kpmg.at</a:t>
                      </a:r>
                      <a:endParaRPr lang="de-AT" sz="900" dirty="0">
                        <a:solidFill>
                          <a:schemeClr val="tx1"/>
                        </a:solidFill>
                      </a:endParaRPr>
                    </a:p>
                  </a:txBody>
                  <a:tcPr marL="0" marR="0" marT="10800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AT" dirty="0"/>
                    </a:p>
                  </a:txBody>
                  <a:tcPr/>
                </a:tc>
                <a:tc hMerge="1">
                  <a:txBody>
                    <a:bodyPr/>
                    <a:lstStyle/>
                    <a:p>
                      <a:endParaRPr lang="de-AT" dirty="0"/>
                    </a:p>
                  </a:txBody>
                  <a:tcPr/>
                </a:tc>
              </a:tr>
            </a:tbl>
          </a:graphicData>
        </a:graphic>
      </p:graphicFrame>
    </p:spTree>
    <p:extLst>
      <p:ext uri="{BB962C8B-B14F-4D97-AF65-F5344CB8AC3E}">
        <p14:creationId xmlns:p14="http://schemas.microsoft.com/office/powerpoint/2010/main" val="2806816457"/>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bwMode="gray">
          <a:xfrm>
            <a:off x="179388" y="5229201"/>
            <a:ext cx="3672532" cy="720079"/>
          </a:xfrm>
          <a:prstGeom prst="rect">
            <a:avLst/>
          </a:prstGeom>
          <a:noFill/>
          <a:ln w="9525">
            <a:noFill/>
            <a:miter lim="800000"/>
            <a:headEnd/>
            <a:tailEnd/>
          </a:ln>
        </p:spPr>
        <p:txBody>
          <a:bodyPr vert="horz" wrap="square" lIns="0" tIns="0" rIns="0" bIns="0" numCol="1" rtlCol="0" anchor="b" anchorCtr="0" compatLnSpc="1">
            <a:prstTxWarp prst="textNoShape">
              <a:avLst/>
            </a:prstTxWarp>
            <a:normAutofit/>
          </a:bodyPr>
          <a:lstStyle/>
          <a:p>
            <a:r>
              <a:rPr lang="de-AT" sz="1200" dirty="0"/>
              <a:t>Alle Rechte vorbehalten. </a:t>
            </a:r>
            <a:r>
              <a:rPr lang="de-AT" sz="1200" dirty="0" err="1"/>
              <a:t>Printed</a:t>
            </a:r>
            <a:r>
              <a:rPr lang="de-AT" sz="1200" dirty="0"/>
              <a:t> in Austria. </a:t>
            </a:r>
            <a:r>
              <a:rPr lang="de-AT" sz="1200" dirty="0" smtClean="0"/>
              <a:t/>
            </a:r>
            <a:br>
              <a:rPr lang="de-AT" sz="1200" dirty="0" smtClean="0"/>
            </a:br>
            <a:r>
              <a:rPr lang="de-AT" sz="1200" dirty="0" smtClean="0"/>
              <a:t>KPMG </a:t>
            </a:r>
            <a:r>
              <a:rPr lang="de-AT" sz="1200" dirty="0"/>
              <a:t>und das KPMG-Logo sind eingetragene Markenzeichen von KPMG International.</a:t>
            </a:r>
            <a:endParaRPr lang="en-GB" sz="1200" dirty="0"/>
          </a:p>
        </p:txBody>
      </p:sp>
      <p:sp>
        <p:nvSpPr>
          <p:cNvPr id="2" name="Text Placeholder 1"/>
          <p:cNvSpPr>
            <a:spLocks noGrp="1"/>
          </p:cNvSpPr>
          <p:nvPr>
            <p:ph type="body" sz="quarter" idx="10"/>
            <p:custDataLst>
              <p:tags r:id="rId1"/>
            </p:custDataLst>
          </p:nvPr>
        </p:nvSpPr>
        <p:spPr>
          <a:xfrm>
            <a:off x="179388" y="3716339"/>
            <a:ext cx="3672532" cy="1512861"/>
          </a:xfrm>
        </p:spPr>
        <p:txBody>
          <a:bodyPr anchor="b">
            <a:normAutofit/>
          </a:bodyPr>
          <a:lstStyle/>
          <a:p>
            <a:r>
              <a:rPr lang="de-AT" dirty="0" smtClean="0">
                <a:latin typeface="Arial"/>
              </a:rPr>
              <a:t>© 2015 KPMG Advisory GmbH, österreichisches Mitglied des KPMG-Netzwerks unabhängiger Mitgliedsfirmen, die KPMG International </a:t>
            </a:r>
            <a:r>
              <a:rPr lang="de-AT" dirty="0" err="1" smtClean="0">
                <a:latin typeface="Arial"/>
              </a:rPr>
              <a:t>Cooperative</a:t>
            </a:r>
            <a:r>
              <a:rPr lang="de-AT" dirty="0" smtClean="0">
                <a:latin typeface="Arial"/>
              </a:rPr>
              <a:t> („KPMG International“), einer juristischen Person schweizerischen Rechts, angeschlossen sind.</a:t>
            </a:r>
            <a:endParaRPr lang="en-GB"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chor="ctr"/>
          <a:lstStyle/>
          <a:p>
            <a:r>
              <a:rPr lang="de-DE" altLang="de-DE" dirty="0" smtClean="0"/>
              <a:t>Wesentliche Neuerungen</a:t>
            </a:r>
            <a:endParaRPr lang="de-AT" altLang="de-DE" dirty="0" smtClean="0"/>
          </a:p>
        </p:txBody>
      </p:sp>
      <p:sp>
        <p:nvSpPr>
          <p:cNvPr id="4099" name="Content Placeholder 2"/>
          <p:cNvSpPr>
            <a:spLocks noGrp="1"/>
          </p:cNvSpPr>
          <p:nvPr>
            <p:ph idx="4294967295"/>
          </p:nvPr>
        </p:nvSpPr>
        <p:spPr>
          <a:xfrm>
            <a:off x="282599" y="1517650"/>
            <a:ext cx="7097713" cy="3629025"/>
          </a:xfrm>
        </p:spPr>
        <p:txBody>
          <a:bodyPr/>
          <a:lstStyle/>
          <a:p>
            <a:pPr marL="176213" indent="-176213">
              <a:buFont typeface="Arial" panose="020B0604020202020204" pitchFamily="34" charset="0"/>
              <a:buChar char="•"/>
              <a:defRPr/>
            </a:pPr>
            <a:r>
              <a:rPr lang="de-DE" sz="1662" dirty="0"/>
              <a:t>Plausibilisierung des Unternehmenswerts</a:t>
            </a:r>
          </a:p>
          <a:p>
            <a:pPr marL="703402" lvl="1" indent="-316531">
              <a:buFont typeface="Symbol" panose="05050102010706020507" pitchFamily="18" charset="2"/>
              <a:buChar char="-"/>
              <a:defRPr/>
            </a:pPr>
            <a:r>
              <a:rPr lang="de-DE" sz="1662" dirty="0"/>
              <a:t>Aufwertung des </a:t>
            </a:r>
            <a:r>
              <a:rPr lang="de-DE" sz="1662" dirty="0" err="1"/>
              <a:t>Multiplikatorverfahrens</a:t>
            </a:r>
            <a:endParaRPr lang="de-DE" sz="1662" dirty="0"/>
          </a:p>
          <a:p>
            <a:pPr marL="176213" indent="-176213">
              <a:buFont typeface="Arial" panose="020B0604020202020204" pitchFamily="34" charset="0"/>
              <a:buChar char="•"/>
              <a:defRPr/>
            </a:pPr>
            <a:r>
              <a:rPr lang="de-DE" sz="1662" dirty="0"/>
              <a:t>Planung</a:t>
            </a:r>
          </a:p>
          <a:p>
            <a:pPr marL="703402" lvl="1" indent="-316531">
              <a:buFont typeface="Symbol" panose="05050102010706020507" pitchFamily="18" charset="2"/>
              <a:buChar char="-"/>
              <a:defRPr/>
            </a:pPr>
            <a:r>
              <a:rPr lang="de-DE" sz="1662" dirty="0"/>
              <a:t>Planungsphasen</a:t>
            </a:r>
          </a:p>
          <a:p>
            <a:pPr marL="703402" lvl="1" indent="-316531">
              <a:buFont typeface="Symbol" panose="05050102010706020507" pitchFamily="18" charset="2"/>
              <a:buChar char="-"/>
              <a:defRPr/>
            </a:pPr>
            <a:r>
              <a:rPr lang="de-DE" sz="1662" dirty="0"/>
              <a:t>Thesaurierung und Wachstum in der Ewigen Rente (</a:t>
            </a:r>
            <a:r>
              <a:rPr lang="de-DE" sz="1662" i="1" dirty="0"/>
              <a:t>Konvergenz</a:t>
            </a:r>
            <a:r>
              <a:rPr lang="de-DE" sz="1662" dirty="0"/>
              <a:t>)</a:t>
            </a:r>
          </a:p>
          <a:p>
            <a:pPr marL="703402" lvl="1" indent="-316531">
              <a:buFont typeface="Symbol" panose="05050102010706020507" pitchFamily="18" charset="2"/>
              <a:buChar char="-"/>
              <a:defRPr/>
            </a:pPr>
            <a:r>
              <a:rPr lang="de-DE" sz="1662" dirty="0"/>
              <a:t>Plausibilitätsbeurteilung</a:t>
            </a:r>
          </a:p>
          <a:p>
            <a:pPr marL="703402" lvl="1" indent="-316531">
              <a:buFont typeface="Symbol" panose="05050102010706020507" pitchFamily="18" charset="2"/>
              <a:buChar char="-"/>
              <a:defRPr/>
            </a:pPr>
            <a:r>
              <a:rPr lang="de-DE" sz="1662" dirty="0"/>
              <a:t>Insolvenzrisiken</a:t>
            </a:r>
          </a:p>
          <a:p>
            <a:pPr marL="703402" lvl="1" indent="-316531">
              <a:buFont typeface="Symbol" panose="05050102010706020507" pitchFamily="18" charset="2"/>
              <a:buChar char="-"/>
              <a:defRPr/>
            </a:pPr>
            <a:r>
              <a:rPr lang="de-DE" sz="1662" dirty="0"/>
              <a:t>Vorgehensweise bei mangelhafter oder fehlender Planung</a:t>
            </a:r>
          </a:p>
          <a:p>
            <a:pPr marL="316531" lvl="1" indent="-316531">
              <a:buFont typeface="Arial" panose="020B0604020202020204" pitchFamily="34" charset="0"/>
              <a:buChar char="•"/>
              <a:defRPr/>
            </a:pPr>
            <a:r>
              <a:rPr lang="de-DE" sz="1662" dirty="0"/>
              <a:t>Berücksichtigung von Ertragssteuern</a:t>
            </a:r>
          </a:p>
          <a:p>
            <a:pPr marL="316531" lvl="1" indent="-316531">
              <a:buFont typeface="Arial" panose="020B0604020202020204" pitchFamily="34" charset="0"/>
              <a:buChar char="•"/>
              <a:defRPr/>
            </a:pPr>
            <a:r>
              <a:rPr lang="de-DE" sz="1662" dirty="0"/>
              <a:t>Synergieeffekte</a:t>
            </a:r>
          </a:p>
          <a:p>
            <a:pPr marL="176213" indent="-176213">
              <a:buFont typeface="Arial" panose="020B0604020202020204" pitchFamily="34" charset="0"/>
              <a:buChar char="•"/>
              <a:defRPr/>
            </a:pPr>
            <a:r>
              <a:rPr lang="de-DE" sz="1662" dirty="0"/>
              <a:t>Kapitalkosten</a:t>
            </a:r>
          </a:p>
          <a:p>
            <a:pPr>
              <a:buFont typeface="Arial" panose="020B0604020202020204" pitchFamily="34" charset="0"/>
              <a:buChar char="•"/>
              <a:defRPr/>
            </a:pPr>
            <a:endParaRPr lang="de-DE" sz="1662" dirty="0"/>
          </a:p>
          <a:p>
            <a:pPr>
              <a:defRPr/>
            </a:pPr>
            <a:endParaRPr lang="de-AT" altLang="de-DE" sz="1015" dirty="0"/>
          </a:p>
        </p:txBody>
      </p:sp>
    </p:spTree>
    <p:extLst>
      <p:ext uri="{BB962C8B-B14F-4D97-AF65-F5344CB8AC3E}">
        <p14:creationId xmlns:p14="http://schemas.microsoft.com/office/powerpoint/2010/main" val="407810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chor="ctr"/>
          <a:lstStyle/>
          <a:p>
            <a:r>
              <a:rPr lang="de-DE" altLang="de-DE" dirty="0" smtClean="0"/>
              <a:t>Plausibilitätsbeurteilung</a:t>
            </a:r>
            <a:endParaRPr lang="de-AT" altLang="de-DE" dirty="0" smtClean="0"/>
          </a:p>
        </p:txBody>
      </p:sp>
      <p:sp>
        <p:nvSpPr>
          <p:cNvPr id="6149" name="TextBox 3"/>
          <p:cNvSpPr txBox="1">
            <a:spLocks noChangeArrowheads="1"/>
          </p:cNvSpPr>
          <p:nvPr/>
        </p:nvSpPr>
        <p:spPr bwMode="auto">
          <a:xfrm>
            <a:off x="1166812" y="4429858"/>
            <a:ext cx="3440357" cy="184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lnSpc>
                <a:spcPct val="110000"/>
              </a:lnSpc>
              <a:spcBef>
                <a:spcPct val="0"/>
              </a:spcBef>
              <a:spcAft>
                <a:spcPct val="0"/>
              </a:spcAft>
              <a:buFontTx/>
              <a:buNone/>
            </a:pPr>
            <a:r>
              <a:rPr lang="de-DE" altLang="de-DE" sz="1477" dirty="0">
                <a:solidFill>
                  <a:srgbClr val="000000"/>
                </a:solidFill>
              </a:rPr>
              <a:t>Bei sehr kleinen Unternehmen (§ 189 (1) </a:t>
            </a:r>
            <a:r>
              <a:rPr lang="de-DE" altLang="de-DE" sz="1477" dirty="0" err="1">
                <a:solidFill>
                  <a:srgbClr val="000000"/>
                </a:solidFill>
              </a:rPr>
              <a:t>Zi</a:t>
            </a:r>
            <a:r>
              <a:rPr lang="de-DE" altLang="de-DE" sz="1477" dirty="0">
                <a:solidFill>
                  <a:srgbClr val="000000"/>
                </a:solidFill>
              </a:rPr>
              <a:t> 2 UGB) kann der objektivierte Unternehmenswert vereinfachend [Anm.: auch nur] durch die Anwendung eines </a:t>
            </a:r>
            <a:r>
              <a:rPr lang="de-DE" altLang="de-DE" sz="1477" dirty="0" err="1">
                <a:solidFill>
                  <a:srgbClr val="000000"/>
                </a:solidFill>
              </a:rPr>
              <a:t>Multiplikatorverfahrens</a:t>
            </a:r>
            <a:r>
              <a:rPr lang="de-DE" altLang="de-DE" sz="1477" dirty="0">
                <a:solidFill>
                  <a:srgbClr val="000000"/>
                </a:solidFill>
              </a:rPr>
              <a:t> auf Basis von Erfahrungssätzen bestimmt werden, wenn …. [Einschränkungen]</a:t>
            </a:r>
            <a:endParaRPr lang="de-AT" altLang="de-DE" sz="1477" dirty="0">
              <a:solidFill>
                <a:srgbClr val="000000"/>
              </a:solidFill>
            </a:endParaRPr>
          </a:p>
        </p:txBody>
      </p:sp>
      <p:sp>
        <p:nvSpPr>
          <p:cNvPr id="7" name="Rectangle 6"/>
          <p:cNvSpPr/>
          <p:nvPr/>
        </p:nvSpPr>
        <p:spPr>
          <a:xfrm>
            <a:off x="4971684" y="4374540"/>
            <a:ext cx="4001233" cy="1969835"/>
          </a:xfrm>
          <a:prstGeom prst="rect">
            <a:avLst/>
          </a:prstGeom>
        </p:spPr>
        <p:txBody>
          <a:bodyPr wrap="square">
            <a:spAutoFit/>
          </a:bodyPr>
          <a:lstStyle/>
          <a:p>
            <a:pPr eaLnBrk="0" fontAlgn="base" hangingPunct="0">
              <a:lnSpc>
                <a:spcPct val="110000"/>
              </a:lnSpc>
              <a:spcBef>
                <a:spcPct val="0"/>
              </a:spcBef>
              <a:spcAft>
                <a:spcPct val="0"/>
              </a:spcAft>
            </a:pPr>
            <a:r>
              <a:rPr lang="de-DE" sz="1400" dirty="0">
                <a:solidFill>
                  <a:srgbClr val="00A1DE"/>
                </a:solidFill>
              </a:rPr>
              <a:t>Weitere Möglichkeiten zur Plausibilisierung</a:t>
            </a:r>
          </a:p>
          <a:p>
            <a:pPr marL="316531" indent="-316531" eaLnBrk="0" fontAlgn="base" hangingPunct="0">
              <a:lnSpc>
                <a:spcPct val="110000"/>
              </a:lnSpc>
              <a:spcBef>
                <a:spcPct val="0"/>
              </a:spcBef>
              <a:spcAft>
                <a:spcPct val="0"/>
              </a:spcAft>
              <a:buFont typeface="Arial" panose="020B0604020202020204" pitchFamily="34" charset="0"/>
              <a:buChar char="•"/>
            </a:pPr>
            <a:r>
              <a:rPr lang="de-DE" sz="1400" dirty="0">
                <a:solidFill>
                  <a:srgbClr val="00A1DE"/>
                </a:solidFill>
              </a:rPr>
              <a:t>Börsenkurse</a:t>
            </a:r>
          </a:p>
          <a:p>
            <a:pPr marL="316531" indent="-316531" eaLnBrk="0" fontAlgn="base" hangingPunct="0">
              <a:lnSpc>
                <a:spcPct val="110000"/>
              </a:lnSpc>
              <a:spcBef>
                <a:spcPct val="0"/>
              </a:spcBef>
              <a:spcAft>
                <a:spcPct val="0"/>
              </a:spcAft>
              <a:buFont typeface="Arial" panose="020B0604020202020204" pitchFamily="34" charset="0"/>
              <a:buChar char="•"/>
            </a:pPr>
            <a:r>
              <a:rPr lang="de-DE" sz="1400" dirty="0">
                <a:solidFill>
                  <a:srgbClr val="00A1DE"/>
                </a:solidFill>
              </a:rPr>
              <a:t>zeitnahe Transaktionspreise</a:t>
            </a:r>
          </a:p>
          <a:p>
            <a:pPr marL="316531" indent="-316531" eaLnBrk="0" fontAlgn="base" hangingPunct="0">
              <a:lnSpc>
                <a:spcPct val="110000"/>
              </a:lnSpc>
              <a:spcBef>
                <a:spcPct val="0"/>
              </a:spcBef>
              <a:spcAft>
                <a:spcPct val="0"/>
              </a:spcAft>
              <a:buFont typeface="Arial" panose="020B0604020202020204" pitchFamily="34" charset="0"/>
              <a:buChar char="•"/>
            </a:pPr>
            <a:r>
              <a:rPr lang="de-DE" sz="1400" dirty="0">
                <a:solidFill>
                  <a:srgbClr val="00A1DE"/>
                </a:solidFill>
              </a:rPr>
              <a:t>Liquidationswert (als Wertuntergrenze)</a:t>
            </a:r>
          </a:p>
          <a:p>
            <a:pPr marL="316531" indent="-316531" eaLnBrk="0" fontAlgn="base" hangingPunct="0">
              <a:lnSpc>
                <a:spcPct val="110000"/>
              </a:lnSpc>
              <a:spcBef>
                <a:spcPct val="0"/>
              </a:spcBef>
              <a:spcAft>
                <a:spcPct val="0"/>
              </a:spcAft>
              <a:buFont typeface="Arial" panose="020B0604020202020204" pitchFamily="34" charset="0"/>
              <a:buChar char="•"/>
            </a:pPr>
            <a:r>
              <a:rPr lang="de-DE" sz="1400" u="sng" dirty="0">
                <a:solidFill>
                  <a:srgbClr val="00A1DE"/>
                </a:solidFill>
              </a:rPr>
              <a:t>Buchwert des Eigenkapitals </a:t>
            </a:r>
            <a:r>
              <a:rPr lang="de-DE" sz="1400" b="1" dirty="0">
                <a:solidFill>
                  <a:srgbClr val="00A1DE"/>
                </a:solidFill>
              </a:rPr>
              <a:t/>
            </a:r>
            <a:br>
              <a:rPr lang="de-DE" sz="1400" b="1" dirty="0">
                <a:solidFill>
                  <a:srgbClr val="00A1DE"/>
                </a:solidFill>
              </a:rPr>
            </a:br>
            <a:r>
              <a:rPr lang="de-DE" sz="1400" i="1" dirty="0">
                <a:solidFill>
                  <a:srgbClr val="00A1DE"/>
                </a:solidFill>
              </a:rPr>
              <a:t>(als grobe Annäherung an den </a:t>
            </a:r>
            <a:r>
              <a:rPr lang="de-DE" sz="1400" i="1" dirty="0" err="1">
                <a:solidFill>
                  <a:srgbClr val="00A1DE"/>
                </a:solidFill>
              </a:rPr>
              <a:t>Liquid.wert</a:t>
            </a:r>
            <a:r>
              <a:rPr lang="de-DE" sz="1400" i="1" dirty="0">
                <a:solidFill>
                  <a:srgbClr val="00A1DE"/>
                </a:solidFill>
              </a:rPr>
              <a:t>)</a:t>
            </a:r>
            <a:endParaRPr lang="de-DE" sz="1400" dirty="0">
              <a:solidFill>
                <a:srgbClr val="00A1DE"/>
              </a:solidFill>
            </a:endParaRPr>
          </a:p>
          <a:p>
            <a:pPr marL="316531" indent="-316531" eaLnBrk="0" fontAlgn="base" hangingPunct="0">
              <a:lnSpc>
                <a:spcPct val="110000"/>
              </a:lnSpc>
              <a:spcBef>
                <a:spcPct val="0"/>
              </a:spcBef>
              <a:spcAft>
                <a:spcPct val="0"/>
              </a:spcAft>
              <a:buFont typeface="Arial" panose="020B0604020202020204" pitchFamily="34" charset="0"/>
              <a:buChar char="•"/>
            </a:pPr>
            <a:r>
              <a:rPr lang="de-DE" sz="1400" dirty="0">
                <a:solidFill>
                  <a:srgbClr val="00A1DE"/>
                </a:solidFill>
              </a:rPr>
              <a:t>Reproduktionskosten </a:t>
            </a:r>
            <a:r>
              <a:rPr lang="de-AT" sz="1400" dirty="0">
                <a:solidFill>
                  <a:srgbClr val="00A1DE"/>
                </a:solidFill>
              </a:rPr>
              <a:t>(</a:t>
            </a:r>
            <a:r>
              <a:rPr lang="de-AT" sz="1400" dirty="0" err="1">
                <a:solidFill>
                  <a:srgbClr val="00A1DE"/>
                </a:solidFill>
              </a:rPr>
              <a:t>make-or-buy</a:t>
            </a:r>
            <a:r>
              <a:rPr lang="de-AT" sz="1400" dirty="0">
                <a:solidFill>
                  <a:srgbClr val="00A1DE"/>
                </a:solidFill>
              </a:rPr>
              <a:t> Entscheidung)</a:t>
            </a:r>
            <a:endParaRPr lang="de-DE" sz="1400" dirty="0">
              <a:solidFill>
                <a:srgbClr val="00A1DE"/>
              </a:solidFill>
            </a:endParaRPr>
          </a:p>
        </p:txBody>
      </p:sp>
      <p:cxnSp>
        <p:nvCxnSpPr>
          <p:cNvPr id="3" name="Straight Connector 2"/>
          <p:cNvCxnSpPr/>
          <p:nvPr/>
        </p:nvCxnSpPr>
        <p:spPr bwMode="auto">
          <a:xfrm flipV="1">
            <a:off x="4971683" y="4281854"/>
            <a:ext cx="2519363" cy="8792"/>
          </a:xfrm>
          <a:prstGeom prst="line">
            <a:avLst/>
          </a:prstGeom>
          <a:solidFill>
            <a:schemeClr val="bg1"/>
          </a:solidFill>
          <a:ln w="9525" cap="flat" cmpd="sng" algn="ctr">
            <a:solidFill>
              <a:srgbClr val="00A1DE"/>
            </a:solidFill>
            <a:prstDash val="solid"/>
            <a:round/>
            <a:headEnd type="none" w="med" len="med"/>
            <a:tailEnd type="none" w="med" len="med"/>
          </a:ln>
          <a:effectLst/>
        </p:spPr>
      </p:cxnSp>
      <p:pic>
        <p:nvPicPr>
          <p:cNvPr id="3420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9" y="1455527"/>
            <a:ext cx="9060840" cy="2559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50" name="Explosion 1 5"/>
          <p:cNvSpPr>
            <a:spLocks noChangeArrowheads="1"/>
          </p:cNvSpPr>
          <p:nvPr/>
        </p:nvSpPr>
        <p:spPr bwMode="auto">
          <a:xfrm rot="-1931324">
            <a:off x="54893" y="3946859"/>
            <a:ext cx="1594951" cy="996378"/>
          </a:xfrm>
          <a:prstGeom prst="irregularSeal1">
            <a:avLst/>
          </a:prstGeom>
          <a:solidFill>
            <a:srgbClr val="ABCBD9"/>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de-DE" altLang="de-DE" sz="2215" dirty="0">
                <a:solidFill>
                  <a:srgbClr val="000000"/>
                </a:solidFill>
              </a:rPr>
              <a:t>Neu!</a:t>
            </a:r>
            <a:endParaRPr lang="de-AT" altLang="de-DE" sz="2215" dirty="0">
              <a:solidFill>
                <a:srgbClr val="000000"/>
              </a:solidFill>
            </a:endParaRPr>
          </a:p>
        </p:txBody>
      </p:sp>
    </p:spTree>
    <p:extLst>
      <p:ext uri="{BB962C8B-B14F-4D97-AF65-F5344CB8AC3E}">
        <p14:creationId xmlns:p14="http://schemas.microsoft.com/office/powerpoint/2010/main" val="383995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chor="ctr"/>
          <a:lstStyle/>
          <a:p>
            <a:r>
              <a:rPr lang="de-DE" altLang="de-DE" dirty="0" smtClean="0"/>
              <a:t>Phasenmethode</a:t>
            </a:r>
            <a:endParaRPr lang="de-AT" altLang="de-DE" dirty="0" smtClean="0"/>
          </a:p>
        </p:txBody>
      </p:sp>
      <p:pic>
        <p:nvPicPr>
          <p:cNvPr id="717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1" y="1434612"/>
            <a:ext cx="3959225" cy="1474177"/>
          </a:xfrm>
          <a:prstGeom prst="rect">
            <a:avLst/>
          </a:prstGeom>
          <a:noFill/>
          <a:ln>
            <a:noFill/>
          </a:ln>
          <a:effectLst/>
          <a:extLst>
            <a:ext uri="{909E8E84-426E-40DD-AFC4-6F175D3DCCD1}">
              <a14:hiddenFill xmlns:a14="http://schemas.microsoft.com/office/drawing/2010/main">
                <a:solidFill>
                  <a:srgbClr val="ABCBD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39" y="2897066"/>
            <a:ext cx="4152900" cy="1551842"/>
          </a:xfrm>
          <a:prstGeom prst="rect">
            <a:avLst/>
          </a:prstGeom>
          <a:noFill/>
          <a:ln>
            <a:noFill/>
          </a:ln>
          <a:effectLst/>
          <a:extLst>
            <a:ext uri="{909E8E84-426E-40DD-AFC4-6F175D3DCCD1}">
              <a14:hiddenFill xmlns:a14="http://schemas.microsoft.com/office/drawing/2010/main">
                <a:solidFill>
                  <a:srgbClr val="ABCBD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2851" y="4214446"/>
            <a:ext cx="5211763" cy="1940169"/>
          </a:xfrm>
          <a:prstGeom prst="rect">
            <a:avLst/>
          </a:prstGeom>
          <a:noFill/>
          <a:ln>
            <a:noFill/>
          </a:ln>
          <a:effectLst/>
          <a:extLst>
            <a:ext uri="{909E8E84-426E-40DD-AFC4-6F175D3DCCD1}">
              <a14:hiddenFill xmlns:a14="http://schemas.microsoft.com/office/drawing/2010/main">
                <a:solidFill>
                  <a:srgbClr val="ABCBD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5" name="TextBox 6"/>
          <p:cNvSpPr txBox="1">
            <a:spLocks noChangeArrowheads="1"/>
          </p:cNvSpPr>
          <p:nvPr/>
        </p:nvSpPr>
        <p:spPr bwMode="auto">
          <a:xfrm>
            <a:off x="3779839" y="2032490"/>
            <a:ext cx="5184775" cy="159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11200" indent="-711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10000"/>
              </a:lnSpc>
              <a:spcBef>
                <a:spcPct val="0"/>
              </a:spcBef>
              <a:spcAft>
                <a:spcPct val="0"/>
              </a:spcAft>
              <a:buFontTx/>
              <a:buNone/>
            </a:pPr>
            <a:r>
              <a:rPr lang="de-DE" altLang="de-DE" sz="1477" dirty="0">
                <a:solidFill>
                  <a:srgbClr val="000000"/>
                </a:solidFill>
              </a:rPr>
              <a:t>Tz (61) 	Der Detailplanungszeitraum ist um eine Grobplanungsphase zu ergänzen, wenn die Annahme, das Unternehmen gehe unmittelbar nach dem Detailplanungszeitraum in einen Gleichgewichts- und Beharrungszustand über, nicht plausibel erscheint. </a:t>
            </a:r>
            <a:endParaRPr lang="de-AT" altLang="de-DE" sz="1477" dirty="0">
              <a:solidFill>
                <a:srgbClr val="000000"/>
              </a:solidFill>
            </a:endParaRPr>
          </a:p>
        </p:txBody>
      </p:sp>
    </p:spTree>
    <p:extLst>
      <p:ext uri="{BB962C8B-B14F-4D97-AF65-F5344CB8AC3E}">
        <p14:creationId xmlns:p14="http://schemas.microsoft.com/office/powerpoint/2010/main" val="2217728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chor="ctr"/>
          <a:lstStyle/>
          <a:p>
            <a:r>
              <a:rPr lang="de-DE" altLang="de-DE" dirty="0" smtClean="0"/>
              <a:t>„Konvergenz“</a:t>
            </a:r>
            <a:endParaRPr lang="de-AT" altLang="de-DE" dirty="0" smtClean="0"/>
          </a:p>
        </p:txBody>
      </p:sp>
      <p:pic>
        <p:nvPicPr>
          <p:cNvPr id="3430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25" y="1686793"/>
            <a:ext cx="8604447" cy="2462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7951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chor="ctr"/>
          <a:lstStyle/>
          <a:p>
            <a:r>
              <a:rPr lang="de-DE" altLang="de-DE" dirty="0" smtClean="0"/>
              <a:t>Konvergenz von Rendite und Kapitalkosten</a:t>
            </a:r>
            <a:endParaRPr lang="de-AT" altLang="de-DE" dirty="0" smtClean="0"/>
          </a:p>
        </p:txBody>
      </p:sp>
      <p:sp>
        <p:nvSpPr>
          <p:cNvPr id="12292" name="TextBox 4"/>
          <p:cNvSpPr txBox="1">
            <a:spLocks noChangeArrowheads="1"/>
          </p:cNvSpPr>
          <p:nvPr/>
        </p:nvSpPr>
        <p:spPr bwMode="auto">
          <a:xfrm>
            <a:off x="179389" y="1582616"/>
            <a:ext cx="8713787" cy="236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lnSpc>
                <a:spcPct val="110000"/>
              </a:lnSpc>
              <a:spcBef>
                <a:spcPts val="554"/>
              </a:spcBef>
              <a:spcAft>
                <a:spcPct val="0"/>
              </a:spcAft>
            </a:pPr>
            <a:r>
              <a:rPr lang="de-DE" altLang="de-DE" sz="1662" dirty="0">
                <a:solidFill>
                  <a:srgbClr val="000000"/>
                </a:solidFill>
              </a:rPr>
              <a:t>Hohe Überrenditen regen Wettbewerb an bzw. bewirken den Eintritt neuer Marktteilnehmer</a:t>
            </a:r>
          </a:p>
          <a:p>
            <a:pPr eaLnBrk="1" fontAlgn="base" hangingPunct="1">
              <a:lnSpc>
                <a:spcPct val="110000"/>
              </a:lnSpc>
              <a:spcBef>
                <a:spcPts val="554"/>
              </a:spcBef>
              <a:spcAft>
                <a:spcPct val="0"/>
              </a:spcAft>
            </a:pPr>
            <a:r>
              <a:rPr lang="de-DE" altLang="de-DE" sz="1662" dirty="0">
                <a:solidFill>
                  <a:srgbClr val="000000"/>
                </a:solidFill>
              </a:rPr>
              <a:t>Wachstum erfordert entsprechende Investitionen in das Nettovermögen</a:t>
            </a:r>
          </a:p>
          <a:p>
            <a:pPr eaLnBrk="1" fontAlgn="base" hangingPunct="1">
              <a:lnSpc>
                <a:spcPct val="110000"/>
              </a:lnSpc>
              <a:spcBef>
                <a:spcPts val="554"/>
              </a:spcBef>
              <a:spcAft>
                <a:spcPct val="0"/>
              </a:spcAft>
            </a:pPr>
            <a:r>
              <a:rPr lang="de-DE" altLang="de-DE" sz="1662" dirty="0">
                <a:solidFill>
                  <a:srgbClr val="000000"/>
                </a:solidFill>
              </a:rPr>
              <a:t>Dauer der „</a:t>
            </a:r>
            <a:r>
              <a:rPr lang="de-DE" altLang="de-DE" sz="1662" dirty="0" err="1">
                <a:solidFill>
                  <a:srgbClr val="000000"/>
                </a:solidFill>
              </a:rPr>
              <a:t>Competitive</a:t>
            </a:r>
            <a:r>
              <a:rPr lang="de-DE" altLang="de-DE" sz="1662" dirty="0">
                <a:solidFill>
                  <a:srgbClr val="000000"/>
                </a:solidFill>
              </a:rPr>
              <a:t> Advantage </a:t>
            </a:r>
            <a:r>
              <a:rPr lang="de-DE" altLang="de-DE" sz="1662" dirty="0" err="1">
                <a:solidFill>
                  <a:srgbClr val="000000"/>
                </a:solidFill>
              </a:rPr>
              <a:t>Period</a:t>
            </a:r>
            <a:r>
              <a:rPr lang="de-DE" altLang="de-DE" sz="1662" dirty="0">
                <a:solidFill>
                  <a:srgbClr val="000000"/>
                </a:solidFill>
              </a:rPr>
              <a:t>“?</a:t>
            </a:r>
          </a:p>
          <a:p>
            <a:pPr eaLnBrk="1" fontAlgn="base" hangingPunct="1">
              <a:lnSpc>
                <a:spcPct val="110000"/>
              </a:lnSpc>
              <a:spcBef>
                <a:spcPts val="554"/>
              </a:spcBef>
              <a:spcAft>
                <a:spcPct val="0"/>
              </a:spcAft>
            </a:pPr>
            <a:r>
              <a:rPr lang="de-DE" altLang="de-DE" sz="1662" dirty="0">
                <a:solidFill>
                  <a:srgbClr val="000000"/>
                </a:solidFill>
              </a:rPr>
              <a:t>Bildet der WACC das Investitionsrisiko </a:t>
            </a:r>
            <a:br>
              <a:rPr lang="de-DE" altLang="de-DE" sz="1662" dirty="0">
                <a:solidFill>
                  <a:srgbClr val="000000"/>
                </a:solidFill>
              </a:rPr>
            </a:br>
            <a:r>
              <a:rPr lang="de-DE" altLang="de-DE" sz="1662" dirty="0">
                <a:solidFill>
                  <a:srgbClr val="000000"/>
                </a:solidFill>
              </a:rPr>
              <a:t>angemessen ab?</a:t>
            </a:r>
          </a:p>
          <a:p>
            <a:pPr eaLnBrk="1" fontAlgn="base" hangingPunct="1">
              <a:lnSpc>
                <a:spcPct val="110000"/>
              </a:lnSpc>
              <a:spcBef>
                <a:spcPts val="554"/>
              </a:spcBef>
              <a:spcAft>
                <a:spcPct val="0"/>
              </a:spcAft>
            </a:pPr>
            <a:endParaRPr lang="de-AT" altLang="de-DE" sz="1662" dirty="0">
              <a:solidFill>
                <a:srgbClr val="000000"/>
              </a:solidFill>
            </a:endParaRPr>
          </a:p>
        </p:txBody>
      </p:sp>
      <p:graphicFrame>
        <p:nvGraphicFramePr>
          <p:cNvPr id="12293" name="Object 5"/>
          <p:cNvGraphicFramePr>
            <a:graphicFrameLocks noChangeAspect="1"/>
          </p:cNvGraphicFramePr>
          <p:nvPr/>
        </p:nvGraphicFramePr>
        <p:xfrm>
          <a:off x="179388" y="3894994"/>
          <a:ext cx="4686300" cy="2136531"/>
        </p:xfrm>
        <a:graphic>
          <a:graphicData uri="http://schemas.openxmlformats.org/presentationml/2006/ole">
            <mc:AlternateContent xmlns:mc="http://schemas.openxmlformats.org/markup-compatibility/2006">
              <mc:Choice xmlns:v="urn:schemas-microsoft-com:vml" Requires="v">
                <p:oleObj spid="_x0000_s1030" name="Worksheet" r:id="rId3" imgW="4686390" imgH="2314575" progId="Excel.Sheet.12">
                  <p:link updateAutomatic="1"/>
                </p:oleObj>
              </mc:Choice>
              <mc:Fallback>
                <p:oleObj name="Worksheet" r:id="rId3" imgW="4686390" imgH="2314575" progId="Excel.Shee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3894994"/>
                        <a:ext cx="4686300" cy="213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29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3096358"/>
            <a:ext cx="3408363" cy="2813538"/>
          </a:xfrm>
          <a:prstGeom prst="rect">
            <a:avLst/>
          </a:prstGeom>
          <a:noFill/>
          <a:ln>
            <a:noFill/>
          </a:ln>
          <a:effectLst/>
          <a:extLst>
            <a:ext uri="{909E8E84-426E-40DD-AFC4-6F175D3DCCD1}">
              <a14:hiddenFill xmlns:a14="http://schemas.microsoft.com/office/drawing/2010/main">
                <a:solidFill>
                  <a:srgbClr val="ABCBD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68511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de-DE" altLang="de-DE" dirty="0" smtClean="0"/>
              <a:t>Das „magische“ Dreieck …</a:t>
            </a:r>
            <a:br>
              <a:rPr lang="de-DE" altLang="de-DE" dirty="0" smtClean="0"/>
            </a:br>
            <a:r>
              <a:rPr lang="de-DE" altLang="de-DE" dirty="0" smtClean="0"/>
              <a:t>…und ungelöste Fragen</a:t>
            </a:r>
            <a:endParaRPr lang="de-AT" altLang="de-DE" dirty="0" smtClean="0"/>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243" y="2031023"/>
            <a:ext cx="3267075" cy="2768112"/>
          </a:xfrm>
          <a:prstGeom prst="rect">
            <a:avLst/>
          </a:prstGeom>
          <a:noFill/>
          <a:ln>
            <a:noFill/>
          </a:ln>
          <a:effectLst/>
          <a:extLst>
            <a:ext uri="{909E8E84-426E-40DD-AFC4-6F175D3DCCD1}">
              <a14:hiddenFill xmlns:a14="http://schemas.microsoft.com/office/drawing/2010/main">
                <a:solidFill>
                  <a:srgbClr val="ABCBD9"/>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Box 11"/>
          <p:cNvSpPr txBox="1"/>
          <p:nvPr/>
        </p:nvSpPr>
        <p:spPr>
          <a:xfrm>
            <a:off x="3994150" y="1946031"/>
            <a:ext cx="5010150" cy="3187283"/>
          </a:xfrm>
          <a:prstGeom prst="rect">
            <a:avLst/>
          </a:prstGeom>
          <a:noFill/>
        </p:spPr>
        <p:txBody>
          <a:bodyPr>
            <a:spAutoFit/>
          </a:bodyPr>
          <a:lstStyle/>
          <a:p>
            <a:pPr marL="316531" indent="-316531" eaLnBrk="0" fontAlgn="base" hangingPunct="0">
              <a:lnSpc>
                <a:spcPct val="110000"/>
              </a:lnSpc>
              <a:spcBef>
                <a:spcPct val="0"/>
              </a:spcBef>
              <a:spcAft>
                <a:spcPct val="0"/>
              </a:spcAft>
              <a:buFont typeface="Arial" panose="020B0604020202020204" pitchFamily="34" charset="0"/>
              <a:buChar char="•"/>
              <a:defRPr/>
            </a:pPr>
            <a:r>
              <a:rPr lang="de-DE" sz="1662" dirty="0">
                <a:solidFill>
                  <a:srgbClr val="000000"/>
                </a:solidFill>
                <a:latin typeface="Arial" charset="0"/>
              </a:rPr>
              <a:t>Dauer der „</a:t>
            </a:r>
            <a:r>
              <a:rPr lang="de-DE" sz="1662" dirty="0" err="1">
                <a:solidFill>
                  <a:srgbClr val="000000"/>
                </a:solidFill>
                <a:latin typeface="Arial" charset="0"/>
              </a:rPr>
              <a:t>Competitive</a:t>
            </a:r>
            <a:r>
              <a:rPr lang="de-DE" sz="1662" dirty="0">
                <a:solidFill>
                  <a:srgbClr val="000000"/>
                </a:solidFill>
                <a:latin typeface="Arial" charset="0"/>
              </a:rPr>
              <a:t> Advantage </a:t>
            </a:r>
            <a:r>
              <a:rPr lang="de-DE" sz="1662" dirty="0" err="1">
                <a:solidFill>
                  <a:srgbClr val="000000"/>
                </a:solidFill>
                <a:latin typeface="Arial" charset="0"/>
              </a:rPr>
              <a:t>Period</a:t>
            </a:r>
            <a:r>
              <a:rPr lang="de-DE" sz="1662" dirty="0">
                <a:solidFill>
                  <a:srgbClr val="000000"/>
                </a:solidFill>
                <a:latin typeface="Arial" charset="0"/>
              </a:rPr>
              <a:t>“ und Dauer des Konvergenzprozesses?</a:t>
            </a:r>
          </a:p>
          <a:p>
            <a:pPr marL="316531" indent="-316531" eaLnBrk="0" fontAlgn="base" hangingPunct="0">
              <a:lnSpc>
                <a:spcPct val="110000"/>
              </a:lnSpc>
              <a:spcBef>
                <a:spcPct val="0"/>
              </a:spcBef>
              <a:spcAft>
                <a:spcPct val="0"/>
              </a:spcAft>
              <a:buFont typeface="Arial" panose="020B0604020202020204" pitchFamily="34" charset="0"/>
              <a:buChar char="•"/>
              <a:defRPr/>
            </a:pPr>
            <a:endParaRPr lang="de-DE" sz="1662" dirty="0">
              <a:solidFill>
                <a:srgbClr val="000000"/>
              </a:solidFill>
              <a:latin typeface="Arial" charset="0"/>
            </a:endParaRPr>
          </a:p>
          <a:p>
            <a:pPr marL="316531" indent="-316531" eaLnBrk="0" fontAlgn="base" hangingPunct="0">
              <a:lnSpc>
                <a:spcPct val="110000"/>
              </a:lnSpc>
              <a:spcBef>
                <a:spcPct val="0"/>
              </a:spcBef>
              <a:spcAft>
                <a:spcPct val="0"/>
              </a:spcAft>
              <a:buFont typeface="Arial" panose="020B0604020202020204" pitchFamily="34" charset="0"/>
              <a:buChar char="•"/>
              <a:defRPr/>
            </a:pPr>
            <a:r>
              <a:rPr lang="de-DE" sz="1662" dirty="0">
                <a:solidFill>
                  <a:srgbClr val="000000"/>
                </a:solidFill>
                <a:latin typeface="Arial" charset="0"/>
              </a:rPr>
              <a:t>Verlauf des Konvergenzprozesses (stetig: linear, progressiv, etc. oder diskret)?</a:t>
            </a:r>
          </a:p>
          <a:p>
            <a:pPr marL="316531" indent="-316531" eaLnBrk="0" fontAlgn="base" hangingPunct="0">
              <a:lnSpc>
                <a:spcPct val="110000"/>
              </a:lnSpc>
              <a:spcBef>
                <a:spcPct val="0"/>
              </a:spcBef>
              <a:spcAft>
                <a:spcPct val="0"/>
              </a:spcAft>
              <a:buFont typeface="Arial" panose="020B0604020202020204" pitchFamily="34" charset="0"/>
              <a:buChar char="•"/>
              <a:defRPr/>
            </a:pPr>
            <a:endParaRPr lang="de-DE" sz="1662" dirty="0">
              <a:solidFill>
                <a:srgbClr val="000000"/>
              </a:solidFill>
              <a:latin typeface="Arial" charset="0"/>
            </a:endParaRPr>
          </a:p>
          <a:p>
            <a:pPr marL="316531" indent="-316531" eaLnBrk="0" fontAlgn="base" hangingPunct="0">
              <a:lnSpc>
                <a:spcPct val="110000"/>
              </a:lnSpc>
              <a:spcBef>
                <a:spcPct val="0"/>
              </a:spcBef>
              <a:spcAft>
                <a:spcPct val="0"/>
              </a:spcAft>
              <a:buFont typeface="Arial" panose="020B0604020202020204" pitchFamily="34" charset="0"/>
              <a:buChar char="•"/>
              <a:defRPr/>
            </a:pPr>
            <a:r>
              <a:rPr lang="de-DE" sz="1662" dirty="0">
                <a:solidFill>
                  <a:srgbClr val="000000"/>
                </a:solidFill>
                <a:latin typeface="Arial" charset="0"/>
              </a:rPr>
              <a:t>Höhe eines etwaigen Übergewinns?</a:t>
            </a:r>
          </a:p>
          <a:p>
            <a:pPr marL="316531" indent="-316531" eaLnBrk="0" fontAlgn="base" hangingPunct="0">
              <a:lnSpc>
                <a:spcPct val="110000"/>
              </a:lnSpc>
              <a:spcBef>
                <a:spcPct val="0"/>
              </a:spcBef>
              <a:spcAft>
                <a:spcPct val="0"/>
              </a:spcAft>
              <a:buFont typeface="Arial" panose="020B0604020202020204" pitchFamily="34" charset="0"/>
              <a:buChar char="•"/>
              <a:defRPr/>
            </a:pPr>
            <a:endParaRPr lang="de-DE" sz="1662" dirty="0">
              <a:solidFill>
                <a:srgbClr val="000000"/>
              </a:solidFill>
              <a:latin typeface="Arial" charset="0"/>
            </a:endParaRPr>
          </a:p>
          <a:p>
            <a:pPr marL="316531" indent="-316531" eaLnBrk="0" fontAlgn="base" hangingPunct="0">
              <a:lnSpc>
                <a:spcPct val="110000"/>
              </a:lnSpc>
              <a:spcBef>
                <a:spcPct val="0"/>
              </a:spcBef>
              <a:spcAft>
                <a:spcPct val="0"/>
              </a:spcAft>
              <a:buFont typeface="Arial" panose="020B0604020202020204" pitchFamily="34" charset="0"/>
              <a:buChar char="•"/>
              <a:defRPr/>
            </a:pPr>
            <a:r>
              <a:rPr lang="de-DE" sz="1662" dirty="0">
                <a:solidFill>
                  <a:srgbClr val="000000"/>
                </a:solidFill>
                <a:latin typeface="Arial" charset="0"/>
              </a:rPr>
              <a:t>Was tun, wenn im Detailplanungszeitraum </a:t>
            </a:r>
          </a:p>
          <a:p>
            <a:pPr eaLnBrk="0" fontAlgn="base" hangingPunct="0">
              <a:lnSpc>
                <a:spcPct val="110000"/>
              </a:lnSpc>
              <a:spcBef>
                <a:spcPct val="0"/>
              </a:spcBef>
              <a:spcAft>
                <a:spcPct val="0"/>
              </a:spcAft>
              <a:defRPr/>
            </a:pPr>
            <a:r>
              <a:rPr lang="de-DE" sz="1662" dirty="0">
                <a:solidFill>
                  <a:srgbClr val="000000"/>
                </a:solidFill>
                <a:latin typeface="Arial" charset="0"/>
              </a:rPr>
              <a:t>	Renditen &lt; WACC?</a:t>
            </a:r>
          </a:p>
          <a:p>
            <a:pPr marL="316531" indent="-316531" eaLnBrk="0" fontAlgn="base" hangingPunct="0">
              <a:lnSpc>
                <a:spcPct val="110000"/>
              </a:lnSpc>
              <a:spcBef>
                <a:spcPct val="0"/>
              </a:spcBef>
              <a:spcAft>
                <a:spcPct val="0"/>
              </a:spcAft>
              <a:buFont typeface="Arial" panose="020B0604020202020204" pitchFamily="34" charset="0"/>
              <a:buChar char="•"/>
              <a:defRPr/>
            </a:pPr>
            <a:endParaRPr lang="de-AT" sz="1662" dirty="0">
              <a:solidFill>
                <a:srgbClr val="000000"/>
              </a:solidFill>
              <a:latin typeface="Arial" charset="0"/>
            </a:endParaRPr>
          </a:p>
        </p:txBody>
      </p:sp>
      <p:sp>
        <p:nvSpPr>
          <p:cNvPr id="2" name="TextBox 1"/>
          <p:cNvSpPr txBox="1"/>
          <p:nvPr/>
        </p:nvSpPr>
        <p:spPr>
          <a:xfrm>
            <a:off x="2051720" y="5556739"/>
            <a:ext cx="6150979" cy="655051"/>
          </a:xfrm>
          <a:prstGeom prst="rect">
            <a:avLst/>
          </a:prstGeom>
          <a:noFill/>
        </p:spPr>
        <p:txBody>
          <a:bodyPr wrap="none" rtlCol="0">
            <a:spAutoFit/>
          </a:bodyPr>
          <a:lstStyle/>
          <a:p>
            <a:pPr eaLnBrk="0" fontAlgn="base" hangingPunct="0">
              <a:lnSpc>
                <a:spcPct val="110000"/>
              </a:lnSpc>
              <a:spcBef>
                <a:spcPct val="0"/>
              </a:spcBef>
              <a:spcAft>
                <a:spcPct val="0"/>
              </a:spcAft>
            </a:pPr>
            <a:r>
              <a:rPr lang="de-DE" sz="1662" dirty="0">
                <a:solidFill>
                  <a:srgbClr val="00A1DE"/>
                </a:solidFill>
              </a:rPr>
              <a:t>(1) „</a:t>
            </a:r>
            <a:r>
              <a:rPr lang="de-DE" sz="1662" dirty="0" err="1">
                <a:solidFill>
                  <a:srgbClr val="00A1DE"/>
                </a:solidFill>
              </a:rPr>
              <a:t>You</a:t>
            </a:r>
            <a:r>
              <a:rPr lang="de-DE" sz="1662" dirty="0">
                <a:solidFill>
                  <a:srgbClr val="00A1DE"/>
                </a:solidFill>
              </a:rPr>
              <a:t> </a:t>
            </a:r>
            <a:r>
              <a:rPr lang="de-DE" sz="1662" dirty="0" err="1">
                <a:solidFill>
                  <a:srgbClr val="00A1DE"/>
                </a:solidFill>
              </a:rPr>
              <a:t>can</a:t>
            </a:r>
            <a:r>
              <a:rPr lang="de-DE" sz="1662" dirty="0">
                <a:solidFill>
                  <a:srgbClr val="00A1DE"/>
                </a:solidFill>
              </a:rPr>
              <a:t> not </a:t>
            </a:r>
            <a:r>
              <a:rPr lang="de-DE" sz="1662" dirty="0" err="1">
                <a:solidFill>
                  <a:srgbClr val="00A1DE"/>
                </a:solidFill>
              </a:rPr>
              <a:t>outperform</a:t>
            </a:r>
            <a:r>
              <a:rPr lang="de-DE" sz="1662" dirty="0">
                <a:solidFill>
                  <a:srgbClr val="00A1DE"/>
                </a:solidFill>
              </a:rPr>
              <a:t> </a:t>
            </a:r>
            <a:r>
              <a:rPr lang="de-DE" sz="1662" dirty="0" err="1">
                <a:solidFill>
                  <a:srgbClr val="00A1DE"/>
                </a:solidFill>
              </a:rPr>
              <a:t>the</a:t>
            </a:r>
            <a:r>
              <a:rPr lang="de-DE" sz="1662" dirty="0">
                <a:solidFill>
                  <a:srgbClr val="00A1DE"/>
                </a:solidFill>
              </a:rPr>
              <a:t> </a:t>
            </a:r>
            <a:r>
              <a:rPr lang="de-DE" sz="1662" dirty="0" err="1">
                <a:solidFill>
                  <a:srgbClr val="00A1DE"/>
                </a:solidFill>
              </a:rPr>
              <a:t>market</a:t>
            </a:r>
            <a:r>
              <a:rPr lang="de-DE" sz="1662" dirty="0">
                <a:solidFill>
                  <a:srgbClr val="00A1DE"/>
                </a:solidFill>
              </a:rPr>
              <a:t> ! (in </a:t>
            </a:r>
            <a:r>
              <a:rPr lang="de-DE" sz="1662" dirty="0" err="1">
                <a:solidFill>
                  <a:srgbClr val="00A1DE"/>
                </a:solidFill>
              </a:rPr>
              <a:t>the</a:t>
            </a:r>
            <a:r>
              <a:rPr lang="de-DE" sz="1662" dirty="0">
                <a:solidFill>
                  <a:srgbClr val="00A1DE"/>
                </a:solidFill>
              </a:rPr>
              <a:t> </a:t>
            </a:r>
            <a:r>
              <a:rPr lang="de-DE" sz="1662" dirty="0" err="1">
                <a:solidFill>
                  <a:srgbClr val="00A1DE"/>
                </a:solidFill>
              </a:rPr>
              <a:t>long</a:t>
            </a:r>
            <a:r>
              <a:rPr lang="de-DE" sz="1662" dirty="0">
                <a:solidFill>
                  <a:srgbClr val="00A1DE"/>
                </a:solidFill>
              </a:rPr>
              <a:t> </a:t>
            </a:r>
            <a:r>
              <a:rPr lang="de-DE" sz="1662" dirty="0" err="1">
                <a:solidFill>
                  <a:srgbClr val="00A1DE"/>
                </a:solidFill>
              </a:rPr>
              <a:t>run</a:t>
            </a:r>
            <a:r>
              <a:rPr lang="de-DE" sz="1662" dirty="0">
                <a:solidFill>
                  <a:srgbClr val="00A1DE"/>
                </a:solidFill>
              </a:rPr>
              <a:t>) !</a:t>
            </a:r>
          </a:p>
          <a:p>
            <a:pPr eaLnBrk="0" fontAlgn="base" hangingPunct="0">
              <a:lnSpc>
                <a:spcPct val="110000"/>
              </a:lnSpc>
              <a:spcBef>
                <a:spcPct val="0"/>
              </a:spcBef>
              <a:spcAft>
                <a:spcPct val="0"/>
              </a:spcAft>
            </a:pPr>
            <a:r>
              <a:rPr lang="de-DE" sz="1662" dirty="0">
                <a:solidFill>
                  <a:srgbClr val="00A1DE"/>
                </a:solidFill>
              </a:rPr>
              <a:t>(2) </a:t>
            </a:r>
            <a:r>
              <a:rPr lang="de-DE" sz="1662" dirty="0" err="1">
                <a:solidFill>
                  <a:srgbClr val="00A1DE"/>
                </a:solidFill>
              </a:rPr>
              <a:t>There</a:t>
            </a:r>
            <a:r>
              <a:rPr lang="de-DE" sz="1662" dirty="0">
                <a:solidFill>
                  <a:srgbClr val="00A1DE"/>
                </a:solidFill>
              </a:rPr>
              <a:t> </a:t>
            </a:r>
            <a:r>
              <a:rPr lang="de-DE" sz="1662" dirty="0" err="1">
                <a:solidFill>
                  <a:srgbClr val="00A1DE"/>
                </a:solidFill>
              </a:rPr>
              <a:t>is</a:t>
            </a:r>
            <a:r>
              <a:rPr lang="de-DE" sz="1662" dirty="0">
                <a:solidFill>
                  <a:srgbClr val="00A1DE"/>
                </a:solidFill>
              </a:rPr>
              <a:t> </a:t>
            </a:r>
            <a:r>
              <a:rPr lang="de-DE" sz="1662" dirty="0" err="1">
                <a:solidFill>
                  <a:srgbClr val="00A1DE"/>
                </a:solidFill>
              </a:rPr>
              <a:t>no</a:t>
            </a:r>
            <a:r>
              <a:rPr lang="de-DE" sz="1662" dirty="0">
                <a:solidFill>
                  <a:srgbClr val="00A1DE"/>
                </a:solidFill>
              </a:rPr>
              <a:t> such </a:t>
            </a:r>
            <a:r>
              <a:rPr lang="de-DE" sz="1662" dirty="0" err="1">
                <a:solidFill>
                  <a:srgbClr val="00A1DE"/>
                </a:solidFill>
              </a:rPr>
              <a:t>thing</a:t>
            </a:r>
            <a:r>
              <a:rPr lang="de-DE" sz="1662" dirty="0">
                <a:solidFill>
                  <a:srgbClr val="00A1DE"/>
                </a:solidFill>
              </a:rPr>
              <a:t> </a:t>
            </a:r>
            <a:r>
              <a:rPr lang="de-DE" sz="1662" dirty="0" err="1">
                <a:solidFill>
                  <a:srgbClr val="00A1DE"/>
                </a:solidFill>
              </a:rPr>
              <a:t>as</a:t>
            </a:r>
            <a:r>
              <a:rPr lang="de-DE" sz="1662" dirty="0">
                <a:solidFill>
                  <a:srgbClr val="00A1DE"/>
                </a:solidFill>
              </a:rPr>
              <a:t> a </a:t>
            </a:r>
            <a:r>
              <a:rPr lang="de-DE" sz="1662" dirty="0" err="1">
                <a:solidFill>
                  <a:srgbClr val="00A1DE"/>
                </a:solidFill>
              </a:rPr>
              <a:t>free</a:t>
            </a:r>
            <a:r>
              <a:rPr lang="de-DE" sz="1662" dirty="0">
                <a:solidFill>
                  <a:srgbClr val="00A1DE"/>
                </a:solidFill>
              </a:rPr>
              <a:t> lunch ! (Wachstum „kostet“ etwas)</a:t>
            </a:r>
            <a:endParaRPr lang="de-AT" sz="1662" dirty="0">
              <a:solidFill>
                <a:srgbClr val="00A1DE"/>
              </a:solidFill>
            </a:endParaRPr>
          </a:p>
        </p:txBody>
      </p:sp>
      <p:cxnSp>
        <p:nvCxnSpPr>
          <p:cNvPr id="4" name="Straight Connector 3"/>
          <p:cNvCxnSpPr/>
          <p:nvPr/>
        </p:nvCxnSpPr>
        <p:spPr bwMode="auto">
          <a:xfrm>
            <a:off x="2602523" y="5556738"/>
            <a:ext cx="3499338" cy="0"/>
          </a:xfrm>
          <a:prstGeom prst="line">
            <a:avLst/>
          </a:prstGeom>
          <a:solidFill>
            <a:schemeClr val="bg1"/>
          </a:solidFill>
          <a:ln w="9525" cap="flat" cmpd="sng" algn="ctr">
            <a:solidFill>
              <a:srgbClr val="00A1DE"/>
            </a:solidFill>
            <a:prstDash val="solid"/>
            <a:round/>
            <a:headEnd type="none" w="med" len="med"/>
            <a:tailEnd type="none" w="med" len="med"/>
          </a:ln>
          <a:effectLst/>
        </p:spPr>
      </p:cxnSp>
    </p:spTree>
    <p:extLst>
      <p:ext uri="{BB962C8B-B14F-4D97-AF65-F5344CB8AC3E}">
        <p14:creationId xmlns:p14="http://schemas.microsoft.com/office/powerpoint/2010/main" val="3972171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chor="ctr"/>
          <a:lstStyle/>
          <a:p>
            <a:r>
              <a:rPr lang="de-DE" altLang="de-DE" dirty="0" smtClean="0"/>
              <a:t>Plausibilitätsbeurteilung</a:t>
            </a:r>
            <a:endParaRPr lang="de-AT" altLang="de-DE" dirty="0" smtClean="0"/>
          </a:p>
        </p:txBody>
      </p:sp>
      <p:sp>
        <p:nvSpPr>
          <p:cNvPr id="16388" name="Rectangle 3"/>
          <p:cNvSpPr>
            <a:spLocks noChangeArrowheads="1"/>
          </p:cNvSpPr>
          <p:nvPr/>
        </p:nvSpPr>
        <p:spPr bwMode="auto">
          <a:xfrm>
            <a:off x="2430464" y="1368671"/>
            <a:ext cx="3879850" cy="73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662" b="1" dirty="0" err="1">
                <a:solidFill>
                  <a:srgbClr val="000000"/>
                </a:solidFill>
                <a:ea typeface="ＭＳ Ｐゴシック" pitchFamily="34" charset="-128"/>
                <a:cs typeface="Arial" charset="0"/>
              </a:rPr>
              <a:t>Ansätze</a:t>
            </a:r>
            <a:r>
              <a:rPr lang="en-GB" altLang="ja-JP" sz="1662" b="1" dirty="0">
                <a:solidFill>
                  <a:srgbClr val="000000"/>
                </a:solidFill>
                <a:ea typeface="ＭＳ Ｐゴシック" pitchFamily="34" charset="-128"/>
                <a:cs typeface="Arial" charset="0"/>
              </a:rPr>
              <a:t> </a:t>
            </a:r>
            <a:r>
              <a:rPr lang="en-GB" altLang="ja-JP" sz="1662" b="1" dirty="0" err="1">
                <a:solidFill>
                  <a:srgbClr val="000000"/>
                </a:solidFill>
                <a:ea typeface="ＭＳ Ｐゴシック" pitchFamily="34" charset="-128"/>
                <a:cs typeface="Arial" charset="0"/>
              </a:rPr>
              <a:t>zur</a:t>
            </a:r>
            <a:r>
              <a:rPr lang="en-GB" altLang="ja-JP" sz="1662" b="1" dirty="0">
                <a:solidFill>
                  <a:srgbClr val="000000"/>
                </a:solidFill>
                <a:ea typeface="ＭＳ Ｐゴシック" pitchFamily="34" charset="-128"/>
                <a:cs typeface="Arial" charset="0"/>
              </a:rPr>
              <a:t> </a:t>
            </a:r>
          </a:p>
          <a:p>
            <a:pPr algn="ctr" eaLnBrk="1" fontAlgn="base" hangingPunct="1">
              <a:lnSpc>
                <a:spcPct val="110000"/>
              </a:lnSpc>
              <a:spcBef>
                <a:spcPct val="0"/>
              </a:spcBef>
              <a:spcAft>
                <a:spcPct val="0"/>
              </a:spcAft>
              <a:buFontTx/>
              <a:buNone/>
            </a:pPr>
            <a:r>
              <a:rPr lang="en-GB" altLang="ja-JP" sz="1662" b="1" dirty="0" err="1">
                <a:solidFill>
                  <a:srgbClr val="000000"/>
                </a:solidFill>
                <a:ea typeface="ＭＳ Ｐゴシック" pitchFamily="34" charset="-128"/>
                <a:cs typeface="Arial" charset="0"/>
              </a:rPr>
              <a:t>Planungsplausibilisierung</a:t>
            </a:r>
            <a:endParaRPr lang="en-GB" altLang="ja-JP" sz="1662" b="1" dirty="0">
              <a:solidFill>
                <a:srgbClr val="000000"/>
              </a:solidFill>
              <a:ea typeface="ＭＳ Ｐゴシック" pitchFamily="34" charset="-128"/>
              <a:cs typeface="Arial" charset="0"/>
            </a:endParaRPr>
          </a:p>
        </p:txBody>
      </p:sp>
      <p:sp>
        <p:nvSpPr>
          <p:cNvPr id="16389" name="Rectangle 4"/>
          <p:cNvSpPr>
            <a:spLocks noChangeArrowheads="1"/>
          </p:cNvSpPr>
          <p:nvPr/>
        </p:nvSpPr>
        <p:spPr bwMode="auto">
          <a:xfrm>
            <a:off x="1519239" y="3295652"/>
            <a:ext cx="1716087" cy="46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Geschlossenheit</a:t>
            </a:r>
            <a:br>
              <a:rPr lang="en-GB" altLang="ja-JP" sz="1477">
                <a:solidFill>
                  <a:srgbClr val="000000"/>
                </a:solidFill>
                <a:ea typeface="ＭＳ Ｐゴシック" pitchFamily="34" charset="-128"/>
                <a:cs typeface="Arial" charset="0"/>
              </a:rPr>
            </a:br>
            <a:r>
              <a:rPr lang="en-GB" altLang="ja-JP" sz="1477">
                <a:solidFill>
                  <a:srgbClr val="000000"/>
                </a:solidFill>
                <a:ea typeface="ＭＳ Ｐゴシック" pitchFamily="34" charset="-128"/>
                <a:cs typeface="Arial" charset="0"/>
              </a:rPr>
              <a:t>(integriert)</a:t>
            </a:r>
          </a:p>
        </p:txBody>
      </p:sp>
      <p:sp>
        <p:nvSpPr>
          <p:cNvPr id="16390" name="Rectangle 5"/>
          <p:cNvSpPr>
            <a:spLocks noChangeArrowheads="1"/>
          </p:cNvSpPr>
          <p:nvPr/>
        </p:nvSpPr>
        <p:spPr bwMode="auto">
          <a:xfrm>
            <a:off x="1566864" y="4857752"/>
            <a:ext cx="1565275" cy="46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Planungs-</a:t>
            </a:r>
            <a:br>
              <a:rPr lang="en-GB" altLang="ja-JP" sz="1477">
                <a:solidFill>
                  <a:srgbClr val="000000"/>
                </a:solidFill>
                <a:ea typeface="ＭＳ Ｐゴシック" pitchFamily="34" charset="-128"/>
                <a:cs typeface="Arial" charset="0"/>
              </a:rPr>
            </a:br>
            <a:r>
              <a:rPr lang="en-GB" altLang="ja-JP" sz="1477">
                <a:solidFill>
                  <a:srgbClr val="000000"/>
                </a:solidFill>
                <a:ea typeface="ＭＳ Ｐゴシック" pitchFamily="34" charset="-128"/>
                <a:cs typeface="Arial" charset="0"/>
              </a:rPr>
              <a:t>prozess</a:t>
            </a:r>
          </a:p>
        </p:txBody>
      </p:sp>
      <p:sp>
        <p:nvSpPr>
          <p:cNvPr id="16391" name="Rectangle 6"/>
          <p:cNvSpPr>
            <a:spLocks noChangeArrowheads="1"/>
          </p:cNvSpPr>
          <p:nvPr/>
        </p:nvSpPr>
        <p:spPr bwMode="auto">
          <a:xfrm>
            <a:off x="1566864" y="4086960"/>
            <a:ext cx="1668462" cy="465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rechnerische </a:t>
            </a:r>
            <a:br>
              <a:rPr lang="en-GB" altLang="ja-JP" sz="1477">
                <a:solidFill>
                  <a:srgbClr val="000000"/>
                </a:solidFill>
                <a:ea typeface="ＭＳ Ｐゴシック" pitchFamily="34" charset="-128"/>
                <a:cs typeface="Arial" charset="0"/>
              </a:rPr>
            </a:br>
            <a:r>
              <a:rPr lang="en-GB" altLang="ja-JP" sz="1477">
                <a:solidFill>
                  <a:srgbClr val="000000"/>
                </a:solidFill>
                <a:ea typeface="ＭＳ Ｐゴシック" pitchFamily="34" charset="-128"/>
                <a:cs typeface="Arial" charset="0"/>
              </a:rPr>
              <a:t>Richtigkeit</a:t>
            </a:r>
          </a:p>
        </p:txBody>
      </p:sp>
      <p:sp>
        <p:nvSpPr>
          <p:cNvPr id="16392" name="Rectangle 7"/>
          <p:cNvSpPr>
            <a:spLocks noChangeArrowheads="1"/>
          </p:cNvSpPr>
          <p:nvPr/>
        </p:nvSpPr>
        <p:spPr bwMode="auto">
          <a:xfrm>
            <a:off x="6065839" y="4825512"/>
            <a:ext cx="2251075" cy="621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Marktvergleich</a:t>
            </a:r>
          </a:p>
          <a:p>
            <a:pPr algn="ctr" eaLnBrk="1" fontAlgn="base" hangingPunct="1">
              <a:lnSpc>
                <a:spcPct val="110000"/>
              </a:lnSpc>
              <a:spcBef>
                <a:spcPct val="0"/>
              </a:spcBef>
              <a:spcAft>
                <a:spcPct val="0"/>
              </a:spcAft>
              <a:buFontTx/>
              <a:buNone/>
            </a:pPr>
            <a:r>
              <a:rPr lang="en-GB" altLang="ja-JP" sz="1108">
                <a:solidFill>
                  <a:srgbClr val="000000"/>
                </a:solidFill>
                <a:ea typeface="ＭＳ Ｐゴシック" pitchFamily="34" charset="-128"/>
                <a:cs typeface="Arial" charset="0"/>
              </a:rPr>
              <a:t>(makroökonom. Faktoren)</a:t>
            </a:r>
          </a:p>
        </p:txBody>
      </p:sp>
      <p:sp>
        <p:nvSpPr>
          <p:cNvPr id="16393" name="Rectangle 8"/>
          <p:cNvSpPr>
            <a:spLocks noChangeArrowheads="1"/>
          </p:cNvSpPr>
          <p:nvPr/>
        </p:nvSpPr>
        <p:spPr bwMode="auto">
          <a:xfrm>
            <a:off x="6065838" y="4108940"/>
            <a:ext cx="1892300" cy="567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Benchmarking</a:t>
            </a:r>
          </a:p>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(Peer Group)</a:t>
            </a:r>
          </a:p>
        </p:txBody>
      </p:sp>
      <p:sp>
        <p:nvSpPr>
          <p:cNvPr id="16394" name="Rectangle 9"/>
          <p:cNvSpPr>
            <a:spLocks noChangeArrowheads="1"/>
          </p:cNvSpPr>
          <p:nvPr/>
        </p:nvSpPr>
        <p:spPr bwMode="auto">
          <a:xfrm>
            <a:off x="1200151" y="2486760"/>
            <a:ext cx="1800225" cy="46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b="1">
                <a:solidFill>
                  <a:srgbClr val="000000"/>
                </a:solidFill>
                <a:ea typeface="ＭＳ Ｐゴシック" pitchFamily="34" charset="-128"/>
                <a:cs typeface="Arial" charset="0"/>
              </a:rPr>
              <a:t>formal</a:t>
            </a:r>
          </a:p>
        </p:txBody>
      </p:sp>
      <p:sp>
        <p:nvSpPr>
          <p:cNvPr id="16395" name="Rectangle 10"/>
          <p:cNvSpPr>
            <a:spLocks noChangeArrowheads="1"/>
          </p:cNvSpPr>
          <p:nvPr/>
        </p:nvSpPr>
        <p:spPr bwMode="auto">
          <a:xfrm>
            <a:off x="5884864" y="2486760"/>
            <a:ext cx="1800225" cy="46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b="1">
                <a:solidFill>
                  <a:srgbClr val="000000"/>
                </a:solidFill>
                <a:ea typeface="ＭＳ Ｐゴシック" pitchFamily="34" charset="-128"/>
                <a:cs typeface="Arial" charset="0"/>
              </a:rPr>
              <a:t>materiell</a:t>
            </a:r>
            <a:endParaRPr lang="en-GB" altLang="ja-JP" sz="1662" b="1">
              <a:solidFill>
                <a:srgbClr val="000000"/>
              </a:solidFill>
              <a:ea typeface="ＭＳ Ｐゴシック" pitchFamily="34" charset="-128"/>
              <a:cs typeface="Arial" charset="0"/>
            </a:endParaRPr>
          </a:p>
        </p:txBody>
      </p:sp>
      <p:cxnSp>
        <p:nvCxnSpPr>
          <p:cNvPr id="16396" name="AutoShape 15"/>
          <p:cNvCxnSpPr>
            <a:cxnSpLocks noChangeShapeType="1"/>
            <a:stCxn id="16388" idx="2"/>
            <a:endCxn id="16394" idx="0"/>
          </p:cNvCxnSpPr>
          <p:nvPr/>
        </p:nvCxnSpPr>
        <p:spPr bwMode="auto">
          <a:xfrm rot="5400000">
            <a:off x="3041895" y="1158265"/>
            <a:ext cx="386862" cy="2270125"/>
          </a:xfrm>
          <a:prstGeom prst="bentConnector3">
            <a:avLst>
              <a:gd name="adj1" fmla="val 50000"/>
            </a:avLst>
          </a:prstGeom>
          <a:noFill/>
          <a:ln w="19050">
            <a:solidFill>
              <a:srgbClr val="00B0F0"/>
            </a:solidFill>
            <a:miter lim="800000"/>
            <a:headEnd/>
            <a:tailEnd/>
          </a:ln>
          <a:extLst>
            <a:ext uri="{909E8E84-426E-40DD-AFC4-6F175D3DCCD1}">
              <a14:hiddenFill xmlns:a14="http://schemas.microsoft.com/office/drawing/2010/main">
                <a:noFill/>
              </a14:hiddenFill>
            </a:ext>
          </a:extLst>
        </p:spPr>
      </p:cxnSp>
      <p:cxnSp>
        <p:nvCxnSpPr>
          <p:cNvPr id="16397" name="AutoShape 16"/>
          <p:cNvCxnSpPr>
            <a:cxnSpLocks noChangeShapeType="1"/>
            <a:stCxn id="16388" idx="2"/>
            <a:endCxn id="16395" idx="0"/>
          </p:cNvCxnSpPr>
          <p:nvPr/>
        </p:nvCxnSpPr>
        <p:spPr bwMode="auto">
          <a:xfrm rot="16200000" flipH="1">
            <a:off x="5384251" y="1086035"/>
            <a:ext cx="386862" cy="2414587"/>
          </a:xfrm>
          <a:prstGeom prst="bentConnector3">
            <a:avLst>
              <a:gd name="adj1" fmla="val 50000"/>
            </a:avLst>
          </a:prstGeom>
          <a:noFill/>
          <a:ln w="19050">
            <a:solidFill>
              <a:srgbClr val="00B0F0"/>
            </a:solidFill>
            <a:miter lim="800000"/>
            <a:headEnd/>
            <a:tailEnd/>
          </a:ln>
          <a:extLst>
            <a:ext uri="{909E8E84-426E-40DD-AFC4-6F175D3DCCD1}">
              <a14:hiddenFill xmlns:a14="http://schemas.microsoft.com/office/drawing/2010/main">
                <a:noFill/>
              </a14:hiddenFill>
            </a:ext>
          </a:extLst>
        </p:spPr>
      </p:cxnSp>
      <p:sp>
        <p:nvSpPr>
          <p:cNvPr id="16398" name="Rectangle 13"/>
          <p:cNvSpPr>
            <a:spLocks noChangeArrowheads="1"/>
          </p:cNvSpPr>
          <p:nvPr/>
        </p:nvSpPr>
        <p:spPr bwMode="auto">
          <a:xfrm>
            <a:off x="6065838" y="3307375"/>
            <a:ext cx="1892300" cy="5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wrap="none" lIns="16615" tIns="16615" rIns="16615" bIns="16615" anchor="ct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Zeitreihenanalyse </a:t>
            </a:r>
          </a:p>
          <a:p>
            <a:pPr algn="ctr" eaLnBrk="1" fontAlgn="base" hangingPunct="1">
              <a:lnSpc>
                <a:spcPct val="110000"/>
              </a:lnSpc>
              <a:spcBef>
                <a:spcPct val="0"/>
              </a:spcBef>
              <a:spcAft>
                <a:spcPct val="0"/>
              </a:spcAft>
              <a:buFontTx/>
              <a:buNone/>
            </a:pPr>
            <a:r>
              <a:rPr lang="en-GB" altLang="ja-JP" sz="1477">
                <a:solidFill>
                  <a:srgbClr val="000000"/>
                </a:solidFill>
                <a:ea typeface="ＭＳ Ｐゴシック" pitchFamily="34" charset="-128"/>
                <a:cs typeface="Arial" charset="0"/>
              </a:rPr>
              <a:t>(Historie)</a:t>
            </a:r>
          </a:p>
        </p:txBody>
      </p:sp>
      <p:cxnSp>
        <p:nvCxnSpPr>
          <p:cNvPr id="16399" name="Elbow Connector 14"/>
          <p:cNvCxnSpPr>
            <a:cxnSpLocks noChangeShapeType="1"/>
            <a:stCxn id="16394" idx="2"/>
            <a:endCxn id="16389" idx="1"/>
          </p:cNvCxnSpPr>
          <p:nvPr/>
        </p:nvCxnSpPr>
        <p:spPr bwMode="auto">
          <a:xfrm rot="5400000">
            <a:off x="1521803" y="2948720"/>
            <a:ext cx="575897" cy="581025"/>
          </a:xfrm>
          <a:prstGeom prst="bentConnector4">
            <a:avLst>
              <a:gd name="adj1" fmla="val 29810"/>
              <a:gd name="adj2" fmla="val 130176"/>
            </a:avLst>
          </a:prstGeom>
          <a:noFill/>
          <a:ln w="25400" algn="ctr">
            <a:solidFill>
              <a:srgbClr val="00B0F0"/>
            </a:solidFill>
            <a:round/>
            <a:headEnd/>
            <a:tailEnd/>
          </a:ln>
          <a:extLst>
            <a:ext uri="{909E8E84-426E-40DD-AFC4-6F175D3DCCD1}">
              <a14:hiddenFill xmlns:a14="http://schemas.microsoft.com/office/drawing/2010/main">
                <a:noFill/>
              </a14:hiddenFill>
            </a:ext>
          </a:extLst>
        </p:spPr>
      </p:cxnSp>
      <p:cxnSp>
        <p:nvCxnSpPr>
          <p:cNvPr id="16400" name="Elbow Connector 15"/>
          <p:cNvCxnSpPr>
            <a:cxnSpLocks noChangeShapeType="1"/>
            <a:stCxn id="16394" idx="2"/>
            <a:endCxn id="16391" idx="1"/>
          </p:cNvCxnSpPr>
          <p:nvPr/>
        </p:nvCxnSpPr>
        <p:spPr bwMode="auto">
          <a:xfrm rot="5400000">
            <a:off x="1149229" y="3368920"/>
            <a:ext cx="1368669" cy="533400"/>
          </a:xfrm>
          <a:prstGeom prst="bentConnector4">
            <a:avLst>
              <a:gd name="adj1" fmla="val 11375"/>
              <a:gd name="adj2" fmla="val 142815"/>
            </a:avLst>
          </a:prstGeom>
          <a:noFill/>
          <a:ln w="25400" algn="ctr">
            <a:solidFill>
              <a:srgbClr val="00B0F0"/>
            </a:solidFill>
            <a:round/>
            <a:headEnd/>
            <a:tailEnd/>
          </a:ln>
          <a:extLst>
            <a:ext uri="{909E8E84-426E-40DD-AFC4-6F175D3DCCD1}">
              <a14:hiddenFill xmlns:a14="http://schemas.microsoft.com/office/drawing/2010/main">
                <a:noFill/>
              </a14:hiddenFill>
            </a:ext>
          </a:extLst>
        </p:spPr>
      </p:cxnSp>
      <p:cxnSp>
        <p:nvCxnSpPr>
          <p:cNvPr id="16401" name="Elbow Connector 16"/>
          <p:cNvCxnSpPr>
            <a:cxnSpLocks noChangeShapeType="1"/>
            <a:stCxn id="16394" idx="2"/>
            <a:endCxn id="16390" idx="1"/>
          </p:cNvCxnSpPr>
          <p:nvPr/>
        </p:nvCxnSpPr>
        <p:spPr bwMode="auto">
          <a:xfrm rot="5400000">
            <a:off x="764565" y="3753583"/>
            <a:ext cx="2137997" cy="533400"/>
          </a:xfrm>
          <a:prstGeom prst="bentConnector4">
            <a:avLst>
              <a:gd name="adj1" fmla="val 7380"/>
              <a:gd name="adj2" fmla="val 140824"/>
            </a:avLst>
          </a:prstGeom>
          <a:noFill/>
          <a:ln w="25400" algn="ctr">
            <a:solidFill>
              <a:srgbClr val="00B0F0"/>
            </a:solidFill>
            <a:round/>
            <a:headEnd/>
            <a:tailEnd/>
          </a:ln>
          <a:extLst>
            <a:ext uri="{909E8E84-426E-40DD-AFC4-6F175D3DCCD1}">
              <a14:hiddenFill xmlns:a14="http://schemas.microsoft.com/office/drawing/2010/main">
                <a:noFill/>
              </a14:hiddenFill>
            </a:ext>
          </a:extLst>
        </p:spPr>
      </p:cxnSp>
      <p:cxnSp>
        <p:nvCxnSpPr>
          <p:cNvPr id="16402" name="Elbow Connector 17"/>
          <p:cNvCxnSpPr>
            <a:cxnSpLocks noChangeShapeType="1"/>
            <a:stCxn id="16395" idx="2"/>
            <a:endCxn id="16398" idx="1"/>
          </p:cNvCxnSpPr>
          <p:nvPr/>
        </p:nvCxnSpPr>
        <p:spPr bwMode="auto">
          <a:xfrm rot="5400000">
            <a:off x="6105953" y="2911171"/>
            <a:ext cx="638908" cy="719137"/>
          </a:xfrm>
          <a:prstGeom prst="bentConnector4">
            <a:avLst>
              <a:gd name="adj1" fmla="val 27801"/>
              <a:gd name="adj2" fmla="val 131750"/>
            </a:avLst>
          </a:prstGeom>
          <a:noFill/>
          <a:ln w="25400" algn="ctr">
            <a:solidFill>
              <a:srgbClr val="00B0F0"/>
            </a:solidFill>
            <a:round/>
            <a:headEnd/>
            <a:tailEnd/>
          </a:ln>
          <a:extLst>
            <a:ext uri="{909E8E84-426E-40DD-AFC4-6F175D3DCCD1}">
              <a14:hiddenFill xmlns:a14="http://schemas.microsoft.com/office/drawing/2010/main">
                <a:noFill/>
              </a14:hiddenFill>
            </a:ext>
          </a:extLst>
        </p:spPr>
      </p:cxnSp>
      <p:cxnSp>
        <p:nvCxnSpPr>
          <p:cNvPr id="16403" name="Elbow Connector 18"/>
          <p:cNvCxnSpPr>
            <a:cxnSpLocks noChangeShapeType="1"/>
            <a:stCxn id="16395" idx="2"/>
            <a:endCxn id="16393" idx="1"/>
          </p:cNvCxnSpPr>
          <p:nvPr/>
        </p:nvCxnSpPr>
        <p:spPr bwMode="auto">
          <a:xfrm rot="5400000">
            <a:off x="5705170" y="3311954"/>
            <a:ext cx="1440474" cy="719137"/>
          </a:xfrm>
          <a:prstGeom prst="bentConnector4">
            <a:avLst>
              <a:gd name="adj1" fmla="val 12926"/>
              <a:gd name="adj2" fmla="val 131750"/>
            </a:avLst>
          </a:prstGeom>
          <a:noFill/>
          <a:ln w="25400" algn="ctr">
            <a:solidFill>
              <a:srgbClr val="00B0F0"/>
            </a:solidFill>
            <a:round/>
            <a:headEnd/>
            <a:tailEnd/>
          </a:ln>
          <a:extLst>
            <a:ext uri="{909E8E84-426E-40DD-AFC4-6F175D3DCCD1}">
              <a14:hiddenFill xmlns:a14="http://schemas.microsoft.com/office/drawing/2010/main">
                <a:noFill/>
              </a14:hiddenFill>
            </a:ext>
          </a:extLst>
        </p:spPr>
      </p:cxnSp>
      <p:cxnSp>
        <p:nvCxnSpPr>
          <p:cNvPr id="16404" name="Elbow Connector 19"/>
          <p:cNvCxnSpPr>
            <a:cxnSpLocks noChangeShapeType="1"/>
            <a:stCxn id="16395" idx="2"/>
            <a:endCxn id="16392" idx="1"/>
          </p:cNvCxnSpPr>
          <p:nvPr/>
        </p:nvCxnSpPr>
        <p:spPr bwMode="auto">
          <a:xfrm rot="5400000">
            <a:off x="5332963" y="3684162"/>
            <a:ext cx="2184889" cy="719137"/>
          </a:xfrm>
          <a:prstGeom prst="bentConnector4">
            <a:avLst>
              <a:gd name="adj1" fmla="val 7861"/>
              <a:gd name="adj2" fmla="val 131750"/>
            </a:avLst>
          </a:prstGeom>
          <a:noFill/>
          <a:ln w="25400" algn="ctr">
            <a:solidFill>
              <a:srgbClr val="00B0F0"/>
            </a:solidFill>
            <a:round/>
            <a:headEnd/>
            <a:tailEnd/>
          </a:ln>
          <a:extLst>
            <a:ext uri="{909E8E84-426E-40DD-AFC4-6F175D3DCCD1}">
              <a14:hiddenFill xmlns:a14="http://schemas.microsoft.com/office/drawing/2010/main">
                <a:noFill/>
              </a14:hiddenFill>
            </a:ext>
          </a:extLst>
        </p:spPr>
      </p:cxnSp>
      <p:sp>
        <p:nvSpPr>
          <p:cNvPr id="16405" name="TextBox 22"/>
          <p:cNvSpPr txBox="1">
            <a:spLocks noChangeArrowheads="1"/>
          </p:cNvSpPr>
          <p:nvPr/>
        </p:nvSpPr>
        <p:spPr bwMode="auto">
          <a:xfrm>
            <a:off x="6271871" y="5446837"/>
            <a:ext cx="1764394" cy="34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de-DE" altLang="de-DE" sz="1477">
                <a:solidFill>
                  <a:srgbClr val="000000"/>
                </a:solidFill>
              </a:rPr>
              <a:t>Soll-/Ist-Vergleiche</a:t>
            </a:r>
            <a:endParaRPr lang="de-AT" altLang="de-DE" sz="1477">
              <a:solidFill>
                <a:srgbClr val="000000"/>
              </a:solidFill>
            </a:endParaRPr>
          </a:p>
        </p:txBody>
      </p:sp>
      <p:cxnSp>
        <p:nvCxnSpPr>
          <p:cNvPr id="16406" name="Straight Connector 33"/>
          <p:cNvCxnSpPr>
            <a:cxnSpLocks noChangeShapeType="1"/>
          </p:cNvCxnSpPr>
          <p:nvPr/>
        </p:nvCxnSpPr>
        <p:spPr bwMode="auto">
          <a:xfrm>
            <a:off x="5838825" y="5137640"/>
            <a:ext cx="0" cy="465992"/>
          </a:xfrm>
          <a:prstGeom prst="line">
            <a:avLst/>
          </a:prstGeom>
          <a:noFill/>
          <a:ln w="28575" algn="ctr">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407" name="Straight Connector 34"/>
          <p:cNvCxnSpPr>
            <a:cxnSpLocks noChangeShapeType="1"/>
          </p:cNvCxnSpPr>
          <p:nvPr/>
        </p:nvCxnSpPr>
        <p:spPr bwMode="auto">
          <a:xfrm flipV="1">
            <a:off x="5835650" y="5605097"/>
            <a:ext cx="249238" cy="0"/>
          </a:xfrm>
          <a:prstGeom prst="line">
            <a:avLst/>
          </a:prstGeom>
          <a:noFill/>
          <a:ln w="28575" algn="ctr">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6408" name="TextBox 41"/>
          <p:cNvSpPr txBox="1">
            <a:spLocks noChangeArrowheads="1"/>
          </p:cNvSpPr>
          <p:nvPr/>
        </p:nvSpPr>
        <p:spPr bwMode="auto">
          <a:xfrm>
            <a:off x="562896" y="5710605"/>
            <a:ext cx="4366836" cy="40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10000"/>
              </a:lnSpc>
              <a:spcBef>
                <a:spcPct val="0"/>
              </a:spcBef>
              <a:spcAft>
                <a:spcPct val="0"/>
              </a:spcAft>
              <a:buFontTx/>
              <a:buNone/>
            </a:pPr>
            <a:r>
              <a:rPr lang="de-DE" altLang="de-DE" sz="1846" dirty="0">
                <a:solidFill>
                  <a:srgbClr val="00A1DE"/>
                </a:solidFill>
                <a:latin typeface="Times New Roman"/>
              </a:rPr>
              <a:t>Vollständigkeitserklärung kein Persilschein!</a:t>
            </a:r>
            <a:endParaRPr lang="de-AT" altLang="de-DE" sz="1846" dirty="0">
              <a:solidFill>
                <a:srgbClr val="00A1DE"/>
              </a:solidFill>
              <a:latin typeface="Times New Roman"/>
            </a:endParaRPr>
          </a:p>
        </p:txBody>
      </p:sp>
      <p:cxnSp>
        <p:nvCxnSpPr>
          <p:cNvPr id="3" name="Straight Connector 2"/>
          <p:cNvCxnSpPr/>
          <p:nvPr/>
        </p:nvCxnSpPr>
        <p:spPr bwMode="auto">
          <a:xfrm>
            <a:off x="577407" y="5605097"/>
            <a:ext cx="2728501" cy="9359"/>
          </a:xfrm>
          <a:prstGeom prst="line">
            <a:avLst/>
          </a:prstGeom>
          <a:solidFill>
            <a:schemeClr val="bg1"/>
          </a:solidFill>
          <a:ln w="12700" cap="flat" cmpd="sng" algn="ctr">
            <a:solidFill>
              <a:srgbClr val="00A1DE"/>
            </a:solidFill>
            <a:prstDash val="solid"/>
            <a:round/>
            <a:headEnd type="none" w="med" len="med"/>
            <a:tailEnd type="none" w="med" len="med"/>
          </a:ln>
          <a:effectLst/>
        </p:spPr>
      </p:cxnSp>
    </p:spTree>
    <p:extLst>
      <p:ext uri="{BB962C8B-B14F-4D97-AF65-F5344CB8AC3E}">
        <p14:creationId xmlns:p14="http://schemas.microsoft.com/office/powerpoint/2010/main" val="1479707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chor="ctr"/>
          <a:lstStyle/>
          <a:p>
            <a:r>
              <a:rPr lang="de-DE" altLang="de-DE" dirty="0" smtClean="0"/>
              <a:t>Mangelhafte oder fehlende Planung</a:t>
            </a:r>
            <a:endParaRPr lang="de-AT" altLang="de-DE" dirty="0" smtClean="0"/>
          </a:p>
        </p:txBody>
      </p:sp>
      <p:sp>
        <p:nvSpPr>
          <p:cNvPr id="17411" name="Content Placeholder 2"/>
          <p:cNvSpPr>
            <a:spLocks noGrp="1"/>
          </p:cNvSpPr>
          <p:nvPr>
            <p:ph idx="4294967295"/>
          </p:nvPr>
        </p:nvSpPr>
        <p:spPr>
          <a:xfrm>
            <a:off x="251520" y="1484784"/>
            <a:ext cx="8569325" cy="3724275"/>
          </a:xfrm>
        </p:spPr>
        <p:txBody>
          <a:bodyPr/>
          <a:lstStyle/>
          <a:p>
            <a:pPr marL="263776" indent="-263776">
              <a:spcAft>
                <a:spcPts val="554"/>
              </a:spcAft>
              <a:buFont typeface="Arial" panose="020B0604020202020204" pitchFamily="34" charset="0"/>
              <a:buChar char="•"/>
            </a:pPr>
            <a:r>
              <a:rPr lang="de-DE" altLang="de-DE" sz="1662" b="0" dirty="0">
                <a:solidFill>
                  <a:schemeClr val="tx1"/>
                </a:solidFill>
              </a:rPr>
              <a:t>Bei formellen und materiellen Mängeln ist zunächst die Unternehmensleitung zur Verbesserung aufzufordern.</a:t>
            </a:r>
          </a:p>
          <a:p>
            <a:pPr marL="263776" indent="-263776">
              <a:spcAft>
                <a:spcPts val="554"/>
              </a:spcAft>
              <a:buFont typeface="Arial" panose="020B0604020202020204" pitchFamily="34" charset="0"/>
              <a:buChar char="•"/>
            </a:pPr>
            <a:r>
              <a:rPr lang="de-DE" altLang="de-DE" sz="1662" b="0" dirty="0">
                <a:solidFill>
                  <a:schemeClr val="tx1"/>
                </a:solidFill>
              </a:rPr>
              <a:t>Wenn Mängel dadurch nicht beseitigt werden können, </a:t>
            </a:r>
            <a:r>
              <a:rPr lang="de-DE" altLang="de-DE" sz="1662" b="0" i="1" dirty="0">
                <a:solidFill>
                  <a:schemeClr val="tx1"/>
                </a:solidFill>
              </a:rPr>
              <a:t>können</a:t>
            </a:r>
            <a:r>
              <a:rPr lang="de-DE" altLang="de-DE" sz="1662" b="0" dirty="0">
                <a:solidFill>
                  <a:schemeClr val="tx1"/>
                </a:solidFill>
              </a:rPr>
              <a:t> (form.) bzw. </a:t>
            </a:r>
            <a:r>
              <a:rPr lang="de-DE" altLang="de-DE" sz="1662" b="0" i="1" dirty="0">
                <a:solidFill>
                  <a:schemeClr val="tx1"/>
                </a:solidFill>
              </a:rPr>
              <a:t>sind</a:t>
            </a:r>
            <a:r>
              <a:rPr lang="de-DE" altLang="de-DE" sz="1662" b="0" dirty="0">
                <a:solidFill>
                  <a:schemeClr val="tx1"/>
                </a:solidFill>
              </a:rPr>
              <a:t> (</a:t>
            </a:r>
            <a:r>
              <a:rPr lang="de-DE" altLang="de-DE" sz="1662" b="0" dirty="0" err="1">
                <a:solidFill>
                  <a:schemeClr val="tx1"/>
                </a:solidFill>
              </a:rPr>
              <a:t>mat</a:t>
            </a:r>
            <a:r>
              <a:rPr lang="de-DE" altLang="de-DE" sz="1662" b="0" dirty="0">
                <a:solidFill>
                  <a:schemeClr val="tx1"/>
                </a:solidFill>
              </a:rPr>
              <a:t>.) Anpassungen vorzunehmen.</a:t>
            </a:r>
          </a:p>
          <a:p>
            <a:pPr marL="263776" indent="-263776">
              <a:spcAft>
                <a:spcPts val="554"/>
              </a:spcAft>
              <a:buFont typeface="Arial" panose="020B0604020202020204" pitchFamily="34" charset="0"/>
              <a:buChar char="•"/>
            </a:pPr>
            <a:r>
              <a:rPr lang="de-DE" altLang="de-DE" sz="1662" b="0" dirty="0">
                <a:solidFill>
                  <a:schemeClr val="tx1"/>
                </a:solidFill>
              </a:rPr>
              <a:t>Annahmen sind im Gutachten zu dokumentieren.</a:t>
            </a:r>
          </a:p>
          <a:p>
            <a:pPr marL="263776" indent="-263776">
              <a:spcAft>
                <a:spcPts val="554"/>
              </a:spcAft>
              <a:buFont typeface="Arial" panose="020B0604020202020204" pitchFamily="34" charset="0"/>
              <a:buChar char="•"/>
            </a:pPr>
            <a:r>
              <a:rPr lang="de-DE" altLang="de-DE" sz="1662" b="0" dirty="0">
                <a:solidFill>
                  <a:schemeClr val="tx1"/>
                </a:solidFill>
              </a:rPr>
              <a:t>Ist eine Planung nicht zu erhalten, kann Planungsrechnung selbst erstellt werden.</a:t>
            </a:r>
          </a:p>
          <a:p>
            <a:pPr marL="263776" indent="-263776">
              <a:spcAft>
                <a:spcPts val="554"/>
              </a:spcAft>
              <a:buFont typeface="Arial" panose="020B0604020202020204" pitchFamily="34" charset="0"/>
              <a:buChar char="•"/>
            </a:pPr>
            <a:r>
              <a:rPr lang="de-DE" altLang="de-DE" sz="1662" b="0" dirty="0">
                <a:solidFill>
                  <a:schemeClr val="tx1"/>
                </a:solidFill>
              </a:rPr>
              <a:t>Hinweispflicht auf eingeschränkte Verlässlichkeit.</a:t>
            </a:r>
          </a:p>
          <a:p>
            <a:pPr marL="263776" indent="-263776">
              <a:spcAft>
                <a:spcPts val="554"/>
              </a:spcAft>
              <a:buFont typeface="Arial" panose="020B0604020202020204" pitchFamily="34" charset="0"/>
              <a:buChar char="•"/>
            </a:pPr>
            <a:endParaRPr lang="de-AT" altLang="de-DE" sz="1662" b="0" dirty="0">
              <a:solidFill>
                <a:schemeClr val="tx1"/>
              </a:solidFill>
            </a:endParaRPr>
          </a:p>
        </p:txBody>
      </p:sp>
    </p:spTree>
    <p:extLst>
      <p:ext uri="{BB962C8B-B14F-4D97-AF65-F5344CB8AC3E}">
        <p14:creationId xmlns:p14="http://schemas.microsoft.com/office/powerpoint/2010/main" val="39234100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REATEDBY" val="Global PowerPoint Toolbar"/>
  <p:tag name="TOOLBARVERSION" val="4.41"/>
  <p:tag name="TYPE" val="Screen"/>
  <p:tag name="KEYWORD" val="SCREEN"/>
  <p:tag name="TEMPLATEVERSION" val="06/05/2014 15:16:14"/>
</p:tagLst>
</file>

<file path=ppt/tags/tag2.xml><?xml version="1.0" encoding="utf-8"?>
<p:tagLst xmlns:a="http://schemas.openxmlformats.org/drawingml/2006/main" xmlns:r="http://schemas.openxmlformats.org/officeDocument/2006/relationships" xmlns:p="http://schemas.openxmlformats.org/presentationml/2006/main">
  <p:tag name="ADV_TOP" val="501,875"/>
  <p:tag name="ADV_LEFT" val="21,52701"/>
  <p:tag name="ADV_HEIGHT" val="18,78165"/>
  <p:tag name="ADV_WIDTH" val="300,4339"/>
  <p:tag name="ADV_COPYRIGHT" val="TRUE"/>
</p:tagLst>
</file>

<file path=ppt/tags/tag3.xml><?xml version="1.0" encoding="utf-8"?>
<p:tagLst xmlns:a="http://schemas.openxmlformats.org/drawingml/2006/main" xmlns:r="http://schemas.openxmlformats.org/officeDocument/2006/relationships" xmlns:p="http://schemas.openxmlformats.org/presentationml/2006/main">
  <p:tag name="FASFONT" val="Univers55"/>
</p:tagLst>
</file>

<file path=ppt/tags/tag4.xml><?xml version="1.0" encoding="utf-8"?>
<p:tagLst xmlns:a="http://schemas.openxmlformats.org/drawingml/2006/main" xmlns:r="http://schemas.openxmlformats.org/officeDocument/2006/relationships" xmlns:p="http://schemas.openxmlformats.org/presentationml/2006/main">
  <p:tag name="COPYRIGHT1" val="TRUE"/>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lIns="54000" tIns="54000" rIns="54000" bIns="54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54000" tIns="54000" rIns="54000" bIns="54000" rtlCol="0">
        <a:noAutofit/>
      </a:bodyPr>
      <a:lstStyle>
        <a:defPPr>
          <a:defRPr sz="900" dirty="0" smtClean="0">
            <a:latin typeface="Arial" pitchFamily="34" charset="0"/>
            <a:cs typeface="Arial" pitchFamily="34" charset="0"/>
          </a:defRPr>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extLst>
    <a:ext uri="{05A4C25C-085E-4340-85A3-A5531E510DB2}">
      <thm15:themeFamily xmlns:thm15="http://schemas.microsoft.com/office/thememl/2012/main" xmlns="" name="Präsentation1" id="{060234B0-4436-4F3D-988C-D0136F79DB3B}" vid="{882D0FE4-D5F6-47A1-9084-90A489310B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KPMG Screen Standard Template</Template>
  <TotalTime>0</TotalTime>
  <Words>500</Words>
  <Application>Microsoft Office PowerPoint</Application>
  <PresentationFormat>Bildschirmpräsentation (4:3)</PresentationFormat>
  <Paragraphs>117</Paragraphs>
  <Slides>16</Slides>
  <Notes>3</Notes>
  <HiddenSlides>0</HiddenSlides>
  <MMClips>0</MMClips>
  <ScaleCrop>false</ScaleCrop>
  <HeadingPairs>
    <vt:vector size="6" baseType="variant">
      <vt:variant>
        <vt:lpstr>Design</vt:lpstr>
      </vt:variant>
      <vt:variant>
        <vt:i4>1</vt:i4>
      </vt:variant>
      <vt:variant>
        <vt:lpstr>Verknüpfungen</vt:lpstr>
      </vt:variant>
      <vt:variant>
        <vt:i4>1</vt:i4>
      </vt:variant>
      <vt:variant>
        <vt:lpstr>Folientitel</vt:lpstr>
      </vt:variant>
      <vt:variant>
        <vt:i4>16</vt:i4>
      </vt:variant>
    </vt:vector>
  </HeadingPairs>
  <TitlesOfParts>
    <vt:vector size="18" baseType="lpstr">
      <vt:lpstr>CREATE SCREEN</vt:lpstr>
      <vt:lpstr>\\atvie0109.atrema.deloitte.com\T_Laufwerk\Financial-Advisory\CF\00-Allgemein\Unternehmensbewertung\Schulungen &amp; Trainings\D&amp;T Unternehmensbewertungsseminar\DT UntBew_Schulung_131010\Case Study v0.3.xlsx!APV![Case Study v0.3.xlsx]APV Chart 2</vt:lpstr>
      <vt:lpstr>Unternehmens-bewertung  Fragen zum neuen Fachgutachtens KFS/BW 1</vt:lpstr>
      <vt:lpstr>Wesentliche Neuerungen</vt:lpstr>
      <vt:lpstr>Plausibilitätsbeurteilung</vt:lpstr>
      <vt:lpstr>Phasenmethode</vt:lpstr>
      <vt:lpstr>„Konvergenz“</vt:lpstr>
      <vt:lpstr>Konvergenz von Rendite und Kapitalkosten</vt:lpstr>
      <vt:lpstr>Das „magische“ Dreieck … …und ungelöste Fragen</vt:lpstr>
      <vt:lpstr>Plausibilitätsbeurteilung</vt:lpstr>
      <vt:lpstr>Mangelhafte oder fehlende Planung</vt:lpstr>
      <vt:lpstr>Synergieeffekte</vt:lpstr>
      <vt:lpstr>Beim Zinssatz ist CAPM (unverändert) das vorherrschende Modell</vt:lpstr>
      <vt:lpstr>CAPM - Anpassungen</vt:lpstr>
      <vt:lpstr>Sonstige ausgewählte Neuerungen</vt:lpstr>
      <vt:lpstr>Würdigung</vt:lpstr>
      <vt:lpstr>Diskussion, Fragen?</vt:lpstr>
      <vt:lpstr>PowerPoint-Präsentation</vt:lpstr>
    </vt:vector>
  </TitlesOfParts>
  <Company>KPMG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Unternehmens-bewertung  Fragen zum neuen Fachgutachtens KFS/BW 1</dc:title>
  <dc:creator>Langenberger, Stefanie</dc:creator>
  <cp:lastModifiedBy>Aschauer Ewald</cp:lastModifiedBy>
  <cp:revision>5</cp:revision>
  <dcterms:created xsi:type="dcterms:W3CDTF">2015-05-19T06:18:07Z</dcterms:created>
  <dcterms:modified xsi:type="dcterms:W3CDTF">2015-05-19T13:05:29Z</dcterms:modified>
</cp:coreProperties>
</file>