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457" r:id="rId3"/>
    <p:sldId id="493" r:id="rId4"/>
    <p:sldId id="260" r:id="rId5"/>
    <p:sldId id="261" r:id="rId6"/>
    <p:sldId id="267" r:id="rId7"/>
    <p:sldId id="452" r:id="rId8"/>
    <p:sldId id="492" r:id="rId9"/>
    <p:sldId id="300" r:id="rId10"/>
    <p:sldId id="461" r:id="rId11"/>
    <p:sldId id="458" r:id="rId12"/>
    <p:sldId id="496" r:id="rId13"/>
    <p:sldId id="475" r:id="rId14"/>
    <p:sldId id="497" r:id="rId15"/>
    <p:sldId id="498" r:id="rId16"/>
    <p:sldId id="491" r:id="rId17"/>
    <p:sldId id="476" r:id="rId18"/>
    <p:sldId id="327" r:id="rId19"/>
    <p:sldId id="328" r:id="rId20"/>
    <p:sldId id="329" r:id="rId21"/>
    <p:sldId id="477" r:id="rId22"/>
    <p:sldId id="478" r:id="rId23"/>
    <p:sldId id="335" r:id="rId24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4F515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E2F"/>
    <a:srgbClr val="BB1826"/>
    <a:srgbClr val="4F5151"/>
    <a:srgbClr val="F6C98E"/>
    <a:srgbClr val="F7D09B"/>
    <a:srgbClr val="C1CDFF"/>
    <a:srgbClr val="FFCCFF"/>
    <a:srgbClr val="A20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9" autoAdjust="0"/>
    <p:restoredTop sz="98757" autoAdjust="0"/>
  </p:normalViewPr>
  <p:slideViewPr>
    <p:cSldViewPr>
      <p:cViewPr>
        <p:scale>
          <a:sx n="70" d="100"/>
          <a:sy n="70" d="100"/>
        </p:scale>
        <p:origin x="-109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08"/>
    </p:cViewPr>
  </p:sorterViewPr>
  <p:notesViewPr>
    <p:cSldViewPr>
      <p:cViewPr varScale="1">
        <p:scale>
          <a:sx n="60" d="100"/>
          <a:sy n="60" d="100"/>
        </p:scale>
        <p:origin x="-1699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fld id="{44A52287-361B-4410-A45F-BBAF3FFACC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96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2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fld id="{14C444D2-C7DE-431D-86A1-CF48484E0C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083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kumimoji="1" lang="de-AT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>(c) URWIP 2014</a:t>
            </a:r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13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24F550E6-9FB7-4CA5-BE8E-7BD9A34ED537}" type="slidenum">
              <a:rPr kumimoji="1" lang="de-DE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pPr algn="r" eaLnBrk="0" hangingPunct="0">
                <a:spcBef>
                  <a:spcPct val="0"/>
                </a:spcBef>
              </a:pPr>
              <a:t>1</a:t>
            </a:fld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13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8870950"/>
            <a:ext cx="4933950" cy="26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kumimoji="1" lang="de-AT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>(c) URWIP 2014</a:t>
            </a:r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15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32D5034D-1039-4860-BD8A-AB04666DAFFB}" type="slidenum">
              <a:rPr kumimoji="1" lang="de-DE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pPr algn="r" eaLnBrk="0" hangingPunct="0">
                <a:spcBef>
                  <a:spcPct val="0"/>
                </a:spcBef>
              </a:pPr>
              <a:t>4</a:t>
            </a:fld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kumimoji="1" lang="de-AT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>(c) URWIP 2014</a:t>
            </a:r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16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A50B0B69-F35C-40BC-9B52-6C896D28F1DF}" type="slidenum">
              <a:rPr kumimoji="1" lang="de-DE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pPr algn="r" eaLnBrk="0" hangingPunct="0">
                <a:spcBef>
                  <a:spcPct val="0"/>
                </a:spcBef>
              </a:pPr>
              <a:t>5</a:t>
            </a:fld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kumimoji="1" lang="de-AT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>(c) URWIP 2014</a:t>
            </a:r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20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63525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5410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476375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898650" indent="-209550" algn="l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3558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130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2702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27450" indent="-20955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FC5E185F-9EBC-4CBD-BE65-C0A57E982ADF}" type="slidenum">
              <a:rPr kumimoji="1" lang="de-DE" altLang="de-DE" sz="100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pPr algn="r" eaLnBrk="0" hangingPunct="0">
                <a:spcBef>
                  <a:spcPct val="0"/>
                </a:spcBef>
              </a:pPr>
              <a:t>6</a:t>
            </a:fld>
            <a:endParaRPr kumimoji="1" lang="de-DE" altLang="de-DE" sz="100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5556250"/>
            <a:ext cx="4984750" cy="362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1165225" y="6249988"/>
            <a:ext cx="698500" cy="442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553" tIns="43777" rIns="87553" bIns="43777">
            <a:spAutoFit/>
          </a:bodyPr>
          <a:lstStyle>
            <a:lvl1pPr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de-DE" sz="2300"/>
              <a:t>A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3962400" y="6249988"/>
            <a:ext cx="773113" cy="442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553" tIns="43777" rIns="87553" bIns="43777">
            <a:spAutoFit/>
          </a:bodyPr>
          <a:lstStyle>
            <a:lvl1pPr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de-DE" sz="2300"/>
              <a:t>B</a:t>
            </a:r>
          </a:p>
        </p:txBody>
      </p:sp>
      <p:sp>
        <p:nvSpPr>
          <p:cNvPr id="40968" name="Line 6"/>
          <p:cNvSpPr>
            <a:spLocks noChangeShapeType="1"/>
          </p:cNvSpPr>
          <p:nvPr/>
        </p:nvSpPr>
        <p:spPr bwMode="auto">
          <a:xfrm>
            <a:off x="1863725" y="6324600"/>
            <a:ext cx="209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408" tIns="42204" rIns="84408" bIns="42204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 flipH="1">
            <a:off x="1863725" y="6556375"/>
            <a:ext cx="209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408" tIns="42204" rIns="84408" bIns="42204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1941513" y="6096000"/>
            <a:ext cx="1785937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7553" tIns="43777" rIns="87553" bIns="43777">
            <a:spAutoFit/>
          </a:bodyPr>
          <a:lstStyle>
            <a:lvl1pPr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de-DE" sz="1000"/>
              <a:t>100.000 (BW 70.000)</a:t>
            </a:r>
            <a:endParaRPr kumimoji="0" lang="de-DE" sz="2300"/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2019300" y="6556375"/>
            <a:ext cx="170815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7553" tIns="43777" rIns="87553" bIns="43777">
            <a:spAutoFit/>
          </a:bodyPr>
          <a:lstStyle>
            <a:lvl1pPr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9325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de-DE" sz="1000"/>
              <a:t>80.000 (BW 70.000)</a:t>
            </a:r>
            <a:endParaRPr kumimoji="0" lang="de-DE" sz="2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981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134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096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463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8"/>
          <p:cNvSpPr>
            <a:spLocks noChangeShapeType="1"/>
          </p:cNvSpPr>
          <p:nvPr userDrawn="1"/>
        </p:nvSpPr>
        <p:spPr bwMode="auto">
          <a:xfrm>
            <a:off x="381000" y="3352800"/>
            <a:ext cx="8305800" cy="0"/>
          </a:xfrm>
          <a:prstGeom prst="line">
            <a:avLst/>
          </a:prstGeom>
          <a:noFill/>
          <a:ln w="22225">
            <a:solidFill>
              <a:srgbClr val="B61A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22312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371656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9305675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1219200"/>
            <a:ext cx="2095500" cy="4267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219200"/>
            <a:ext cx="6134100" cy="4267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920331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664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2438400"/>
            <a:ext cx="4114800" cy="304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4114800" cy="304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9823043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7722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8382000" cy="1873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800" y="4464050"/>
            <a:ext cx="8382000" cy="18732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</a:t>
            </a:r>
            <a:r>
              <a:rPr lang="de-DE" altLang="de-DE" err="1"/>
              <a:t>Aschauer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63705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664" cy="76964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060848"/>
            <a:ext cx="8382000" cy="43924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1238859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168063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371656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1148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41148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46405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314199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7939608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486330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149467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9216864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44923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19200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438400"/>
            <a:ext cx="838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43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463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51"/>
          <p:cNvSpPr txBox="1">
            <a:spLocks noChangeArrowheads="1"/>
          </p:cNvSpPr>
          <p:nvPr/>
        </p:nvSpPr>
        <p:spPr bwMode="auto">
          <a:xfrm>
            <a:off x="7543800" y="6477000"/>
            <a:ext cx="1219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1pPr>
            <a:lvl2pPr marL="742950" indent="-285750"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2pPr>
            <a:lvl3pPr marL="1143000" indent="-228600"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3pPr>
            <a:lvl4pPr marL="1600200" indent="-228600"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4pPr>
            <a:lvl5pPr marL="2057400" indent="-228600"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r">
              <a:defRPr/>
            </a:pPr>
            <a:fld id="{41546DDA-9301-493E-9337-21A724B694A5}" type="slidenum">
              <a:rPr lang="de-DE" altLang="de-DE" sz="800" smtClean="0">
                <a:solidFill>
                  <a:schemeClr val="tx1"/>
                </a:solidFill>
              </a:rPr>
              <a:pPr algn="r">
                <a:defRPr/>
              </a:pPr>
              <a:t>‹Nr.›</a:t>
            </a:fld>
            <a:endParaRPr lang="de-DE" altLang="de-DE" sz="800" smtClean="0">
              <a:solidFill>
                <a:schemeClr val="tx1"/>
              </a:solidFill>
            </a:endParaRPr>
          </a:p>
        </p:txBody>
      </p:sp>
      <p:sp>
        <p:nvSpPr>
          <p:cNvPr id="2" name="Line 55"/>
          <p:cNvSpPr>
            <a:spLocks noChangeShapeType="1"/>
          </p:cNvSpPr>
          <p:nvPr/>
        </p:nvSpPr>
        <p:spPr bwMode="auto">
          <a:xfrm>
            <a:off x="381000" y="2011363"/>
            <a:ext cx="8305800" cy="0"/>
          </a:xfrm>
          <a:prstGeom prst="line">
            <a:avLst/>
          </a:prstGeom>
          <a:noFill/>
          <a:ln w="22225">
            <a:solidFill>
              <a:srgbClr val="B61A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0200" y="6489700"/>
            <a:ext cx="5740400" cy="214313"/>
          </a:xfrm>
          <a:prstGeom prst="rect">
            <a:avLst/>
          </a:prstGeom>
          <a:ln/>
        </p:spPr>
        <p:txBody>
          <a:bodyPr/>
          <a:lstStyle>
            <a:lvl1pPr algn="l">
              <a:defRPr sz="800" smtClean="0">
                <a:latin typeface="Arial" charset="0"/>
                <a:ea typeface="ＭＳ Ｐゴシック" pitchFamily="52" charset="-128"/>
              </a:defRPr>
            </a:lvl1pPr>
          </a:lstStyle>
          <a:p>
            <a:pPr>
              <a:defRPr/>
            </a:pPr>
            <a:r>
              <a:rPr lang="de-DE" altLang="de-DE"/>
              <a:t>KS UBA                                                                                                         Univ.-Prof. Dr. Ewald Aschauer</a:t>
            </a:r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85" r:id="rId13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lr>
          <a:srgbClr val="A20D3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lr>
          <a:srgbClr val="A20D30"/>
        </a:buClr>
        <a:buChar char="—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1700213"/>
            <a:ext cx="8018214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de-AT" sz="3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(W1)" pitchFamily="34" charset="0"/>
              </a:rPr>
              <a:t>Grundlagen der Unternehmensbewertung und aktuelle Diskussionen</a:t>
            </a:r>
            <a:endParaRPr lang="de-DE" sz="36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(W1)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 bwMode="hidden">
          <a:xfrm>
            <a:off x="381000" y="3505200"/>
            <a:ext cx="8229600" cy="2990850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de-AT" sz="1500" dirty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AT" sz="2800" dirty="0"/>
              <a:t>Univ. Prof. Dr. Ewald Aschauer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ewald.aschauer@jku.at</a:t>
            </a:r>
            <a:endParaRPr lang="de-A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de-DE" altLang="de-DE" sz="2400" dirty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de-DE" altLang="de-DE" i="1" dirty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de-DE" altLang="de-DE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AT" altLang="de-DE" smtClean="0"/>
              <a:t>Capital Asset Pricing Model (CAPM)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04800" y="2060575"/>
            <a:ext cx="8382000" cy="4392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de-AT" dirty="0"/>
              <a:t>Funktionsweise des CAPM</a:t>
            </a:r>
          </a:p>
          <a:p>
            <a:pPr lvl="1">
              <a:defRPr/>
            </a:pPr>
            <a:r>
              <a:rPr lang="de-AT" dirty="0" smtClean="0"/>
              <a:t>Ermittlung der Eigenkapitalkosten: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r>
              <a:rPr lang="de-AT" dirty="0" smtClean="0"/>
              <a:t>Nur übernommenes Marktrisiko relevant!</a:t>
            </a:r>
          </a:p>
          <a:p>
            <a:pPr lvl="2">
              <a:defRPr/>
            </a:pPr>
            <a:r>
              <a:rPr lang="de-AT" dirty="0" smtClean="0"/>
              <a:t>Zugrunde liegende Annahme: Vollständige Diversifizierung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endParaRPr lang="de-AT" dirty="0" smtClean="0"/>
          </a:p>
        </p:txBody>
      </p:sp>
      <p:sp>
        <p:nvSpPr>
          <p:cNvPr id="166916" name="Datumsplatzhalter 1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graphicFrame>
        <p:nvGraphicFramePr>
          <p:cNvPr id="166917" name="Objekt 5"/>
          <p:cNvGraphicFramePr>
            <a:graphicFrameLocks noChangeAspect="1"/>
          </p:cNvGraphicFramePr>
          <p:nvPr/>
        </p:nvGraphicFramePr>
        <p:xfrm>
          <a:off x="1042988" y="2997200"/>
          <a:ext cx="69294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0" name="Formel" r:id="rId3" imgW="3340100" imgH="254000" progId="Equation.3">
                  <p:embed/>
                </p:oleObj>
              </mc:Choice>
              <mc:Fallback>
                <p:oleObj name="Formel" r:id="rId3" imgW="3340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97200"/>
                        <a:ext cx="69294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kt 6"/>
          <p:cNvGraphicFramePr>
            <a:graphicFrameLocks noChangeAspect="1"/>
          </p:cNvGraphicFramePr>
          <p:nvPr/>
        </p:nvGraphicFramePr>
        <p:xfrm>
          <a:off x="2444750" y="3519488"/>
          <a:ext cx="2635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1" name="Formel" r:id="rId5" imgW="126780" imgH="215526" progId="Equation.3">
                  <p:embed/>
                </p:oleObj>
              </mc:Choice>
              <mc:Fallback>
                <p:oleObj name="Formel" r:id="rId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3519488"/>
                        <a:ext cx="2635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kt 7"/>
          <p:cNvGraphicFramePr>
            <a:graphicFrameLocks noChangeAspect="1"/>
          </p:cNvGraphicFramePr>
          <p:nvPr/>
        </p:nvGraphicFramePr>
        <p:xfrm>
          <a:off x="3643313" y="3579813"/>
          <a:ext cx="2873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2" name="Formel" r:id="rId7" imgW="139700" imgH="139700" progId="Equation.3">
                  <p:embed/>
                </p:oleObj>
              </mc:Choice>
              <mc:Fallback>
                <p:oleObj name="Formel" r:id="rId7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79813"/>
                        <a:ext cx="287337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0" name="Objekt 8"/>
          <p:cNvGraphicFramePr>
            <a:graphicFrameLocks noChangeAspect="1"/>
          </p:cNvGraphicFramePr>
          <p:nvPr/>
        </p:nvGraphicFramePr>
        <p:xfrm>
          <a:off x="4764088" y="3552825"/>
          <a:ext cx="7635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3" name="Formel" r:id="rId9" imgW="368140" imgH="165028" progId="Equation.3">
                  <p:embed/>
                </p:oleObj>
              </mc:Choice>
              <mc:Fallback>
                <p:oleObj name="Formel" r:id="rId9" imgW="368140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3552825"/>
                        <a:ext cx="76358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1" name="Objekt 9"/>
          <p:cNvGraphicFramePr>
            <a:graphicFrameLocks noChangeAspect="1"/>
          </p:cNvGraphicFramePr>
          <p:nvPr/>
        </p:nvGraphicFramePr>
        <p:xfrm>
          <a:off x="6300788" y="3644900"/>
          <a:ext cx="1571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4" name="Formel" r:id="rId11" imgW="75969" imgH="75969" progId="Equation.3">
                  <p:embed/>
                </p:oleObj>
              </mc:Choice>
              <mc:Fallback>
                <p:oleObj name="Formel" r:id="rId11" imgW="75969" imgH="759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644900"/>
                        <a:ext cx="15716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2" name="Objekt 10"/>
          <p:cNvGraphicFramePr>
            <a:graphicFrameLocks noChangeAspect="1"/>
          </p:cNvGraphicFramePr>
          <p:nvPr/>
        </p:nvGraphicFramePr>
        <p:xfrm>
          <a:off x="7099300" y="3532188"/>
          <a:ext cx="3159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5" name="Formel" r:id="rId13" imgW="152268" imgH="203024" progId="Equation.3">
                  <p:embed/>
                </p:oleObj>
              </mc:Choice>
              <mc:Fallback>
                <p:oleObj name="Formel" r:id="rId1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532188"/>
                        <a:ext cx="3159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eschweifte Klammer links 11"/>
          <p:cNvSpPr/>
          <p:nvPr/>
        </p:nvSpPr>
        <p:spPr>
          <a:xfrm rot="16200000">
            <a:off x="2482850" y="2997200"/>
            <a:ext cx="288925" cy="2016125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de-AT"/>
          </a:p>
        </p:txBody>
      </p:sp>
      <p:sp>
        <p:nvSpPr>
          <p:cNvPr id="13" name="Geschweifte Klammer links 12"/>
          <p:cNvSpPr/>
          <p:nvPr/>
        </p:nvSpPr>
        <p:spPr>
          <a:xfrm rot="16200000">
            <a:off x="5039519" y="2767806"/>
            <a:ext cx="217488" cy="2447925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de-AT"/>
          </a:p>
        </p:txBody>
      </p:sp>
      <p:sp>
        <p:nvSpPr>
          <p:cNvPr id="14" name="Geschweifte Klammer links 13"/>
          <p:cNvSpPr/>
          <p:nvPr/>
        </p:nvSpPr>
        <p:spPr>
          <a:xfrm rot="16200000">
            <a:off x="7091363" y="3235325"/>
            <a:ext cx="217488" cy="151288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de-AT"/>
          </a:p>
        </p:txBody>
      </p:sp>
      <p:sp>
        <p:nvSpPr>
          <p:cNvPr id="166926" name="Textfeld 14"/>
          <p:cNvSpPr txBox="1">
            <a:spLocks noChangeArrowheads="1"/>
          </p:cNvSpPr>
          <p:nvPr/>
        </p:nvSpPr>
        <p:spPr bwMode="auto">
          <a:xfrm>
            <a:off x="1547813" y="4149725"/>
            <a:ext cx="2232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AT" altLang="de-DE" sz="1100">
                <a:solidFill>
                  <a:srgbClr val="4F5151"/>
                </a:solidFill>
              </a:rPr>
              <a:t>Mindestrendite, die auch bei risikoloser Veranlagung generiert werden könnte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AT" altLang="de-DE" sz="1100">
                <a:solidFill>
                  <a:srgbClr val="4F5151"/>
                </a:solidFill>
              </a:rPr>
              <a:t>(Basiszinssatz)</a:t>
            </a:r>
          </a:p>
        </p:txBody>
      </p:sp>
      <p:sp>
        <p:nvSpPr>
          <p:cNvPr id="166927" name="Textfeld 15"/>
          <p:cNvSpPr txBox="1">
            <a:spLocks noChangeArrowheads="1"/>
          </p:cNvSpPr>
          <p:nvPr/>
        </p:nvSpPr>
        <p:spPr bwMode="auto">
          <a:xfrm>
            <a:off x="3995738" y="4171950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AT" altLang="de-DE" sz="1100">
                <a:solidFill>
                  <a:srgbClr val="4F5151"/>
                </a:solidFill>
              </a:rPr>
              <a:t>Prämie für höheres Risiko des Marktes gegenüber risikoloser Veranlagung</a:t>
            </a:r>
          </a:p>
        </p:txBody>
      </p:sp>
      <p:sp>
        <p:nvSpPr>
          <p:cNvPr id="166928" name="Textfeld 16"/>
          <p:cNvSpPr txBox="1">
            <a:spLocks noChangeArrowheads="1"/>
          </p:cNvSpPr>
          <p:nvPr/>
        </p:nvSpPr>
        <p:spPr bwMode="auto">
          <a:xfrm>
            <a:off x="6084888" y="4171950"/>
            <a:ext cx="223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AT" altLang="de-DE" sz="1100">
                <a:solidFill>
                  <a:srgbClr val="4F5151"/>
                </a:solidFill>
              </a:rPr>
              <a:t>Maß dafür, wieviel Marktrisiko mit der zu bewertenden Investition übernommen wird.</a:t>
            </a:r>
          </a:p>
        </p:txBody>
      </p:sp>
    </p:spTree>
    <p:extLst>
      <p:ext uri="{BB962C8B-B14F-4D97-AF65-F5344CB8AC3E}">
        <p14:creationId xmlns:p14="http://schemas.microsoft.com/office/powerpoint/2010/main" val="3416156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AT" altLang="de-DE" smtClean="0"/>
              <a:t>Ermittlung des Kapitalisierungszinssatzes</a:t>
            </a:r>
          </a:p>
        </p:txBody>
      </p:sp>
      <p:sp>
        <p:nvSpPr>
          <p:cNvPr id="26627" name="Datumsplatzhalter 1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mtClean="0">
                <a:solidFill>
                  <a:srgbClr val="4F5151"/>
                </a:solidFill>
                <a:ea typeface="MS PGothic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61963" y="2205038"/>
            <a:ext cx="8358187" cy="4022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AT" dirty="0" smtClean="0"/>
              <a:t>Capital Asset </a:t>
            </a:r>
            <a:r>
              <a:rPr lang="de-AT" dirty="0" err="1" smtClean="0"/>
              <a:t>Pricing</a:t>
            </a:r>
            <a:r>
              <a:rPr lang="de-AT" dirty="0" smtClean="0"/>
              <a:t> Model (CAPM):</a:t>
            </a:r>
          </a:p>
          <a:p>
            <a:pPr lvl="1">
              <a:defRPr/>
            </a:pPr>
            <a:r>
              <a:rPr lang="de-AT" dirty="0" smtClean="0"/>
              <a:t>Mindestrendite </a:t>
            </a:r>
            <a:r>
              <a:rPr lang="de-AT" sz="1200" dirty="0"/>
              <a:t>(= risikoloser Zinssatz)</a:t>
            </a:r>
          </a:p>
          <a:p>
            <a:pPr lvl="1">
              <a:defRPr/>
            </a:pPr>
            <a:r>
              <a:rPr lang="de-AT" dirty="0" smtClean="0"/>
              <a:t>Risikozuschlag für Geschäftsrisiko </a:t>
            </a:r>
            <a:r>
              <a:rPr lang="de-AT" sz="1200" dirty="0" smtClean="0"/>
              <a:t>(=Marktrisikoprämie x Beta unverschuldet)</a:t>
            </a:r>
          </a:p>
          <a:p>
            <a:pPr lvl="2">
              <a:defRPr/>
            </a:pPr>
            <a:r>
              <a:rPr lang="de-AT" dirty="0" smtClean="0"/>
              <a:t>Risikozuschlag richtet sich danach wieviel systematisches Risiko (Marktrisiko) mit einer Anlage getragen wird</a:t>
            </a:r>
          </a:p>
          <a:p>
            <a:pPr lvl="2">
              <a:defRPr/>
            </a:pPr>
            <a:r>
              <a:rPr lang="de-AT" dirty="0" smtClean="0"/>
              <a:t>Nichtsystematisches Risiko (bspw. Risiko durch Managemententscheidungen) ist in dem Risikozuschlag nicht enthalten</a:t>
            </a:r>
          </a:p>
          <a:p>
            <a:pPr lvl="1">
              <a:defRPr/>
            </a:pPr>
            <a:r>
              <a:rPr lang="de-AT" dirty="0" smtClean="0"/>
              <a:t>Risikozuschlag für Finanzierungsrisiko </a:t>
            </a:r>
            <a:r>
              <a:rPr lang="de-AT" sz="1200" dirty="0" smtClean="0"/>
              <a:t>(Anpassung Beta-Faktor)</a:t>
            </a:r>
          </a:p>
          <a:p>
            <a:pPr lvl="2">
              <a:defRPr/>
            </a:pPr>
            <a:r>
              <a:rPr lang="de-AT" dirty="0"/>
              <a:t>Eigenkapitalgeber passen Renditeforderung an höheren Fremdkapitalstand an, da sie mir Risiko </a:t>
            </a:r>
            <a:r>
              <a:rPr lang="de-AT" dirty="0" smtClean="0"/>
              <a:t>tragen</a:t>
            </a:r>
          </a:p>
          <a:p>
            <a:pPr lvl="2">
              <a:defRPr/>
            </a:pPr>
            <a:r>
              <a:rPr lang="de-AT" dirty="0" smtClean="0"/>
              <a:t>Anpassungsformel:</a:t>
            </a:r>
            <a:endParaRPr lang="de-AT" dirty="0"/>
          </a:p>
          <a:p>
            <a:pPr lvl="2">
              <a:defRPr/>
            </a:pPr>
            <a:endParaRPr lang="de-AT" dirty="0" smtClean="0"/>
          </a:p>
          <a:p>
            <a:pPr lvl="2">
              <a:defRPr/>
            </a:pPr>
            <a:endParaRPr lang="de-AT" dirty="0" smtClean="0"/>
          </a:p>
          <a:p>
            <a:pPr>
              <a:defRPr/>
            </a:pPr>
            <a:endParaRPr lang="de-AT" dirty="0"/>
          </a:p>
        </p:txBody>
      </p:sp>
      <p:graphicFrame>
        <p:nvGraphicFramePr>
          <p:cNvPr id="26629" name="Object 1"/>
          <p:cNvGraphicFramePr>
            <a:graphicFrameLocks noChangeAspect="1"/>
          </p:cNvGraphicFramePr>
          <p:nvPr/>
        </p:nvGraphicFramePr>
        <p:xfrm>
          <a:off x="4643438" y="2205038"/>
          <a:ext cx="2676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4" name="Formel" r:id="rId3" imgW="1384300" imgH="254000" progId="Equation.3">
                  <p:embed/>
                </p:oleObj>
              </mc:Choice>
              <mc:Fallback>
                <p:oleObj name="Formel" r:id="rId3" imgW="1384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26765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0" name="Gruppieren 19"/>
          <p:cNvGrpSpPr>
            <a:grpSpLocks/>
          </p:cNvGrpSpPr>
          <p:nvPr/>
        </p:nvGrpSpPr>
        <p:grpSpPr bwMode="auto">
          <a:xfrm>
            <a:off x="1250950" y="3500438"/>
            <a:ext cx="142875" cy="320675"/>
            <a:chOff x="755576" y="3468320"/>
            <a:chExt cx="144016" cy="320720"/>
          </a:xfrm>
        </p:grpSpPr>
        <p:cxnSp>
          <p:nvCxnSpPr>
            <p:cNvPr id="21" name="Gerade Verbindung 42"/>
            <p:cNvCxnSpPr/>
            <p:nvPr/>
          </p:nvCxnSpPr>
          <p:spPr>
            <a:xfrm>
              <a:off x="755576" y="3644557"/>
              <a:ext cx="72009" cy="144483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5"/>
            <p:cNvCxnSpPr/>
            <p:nvPr/>
          </p:nvCxnSpPr>
          <p:spPr>
            <a:xfrm flipV="1">
              <a:off x="827585" y="3468320"/>
              <a:ext cx="72007" cy="320720"/>
            </a:xfrm>
            <a:prstGeom prst="line">
              <a:avLst/>
            </a:prstGeom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Rechteck 22"/>
          <p:cNvSpPr>
            <a:spLocks noChangeArrowheads="1"/>
          </p:cNvSpPr>
          <p:nvPr/>
        </p:nvSpPr>
        <p:spPr bwMode="auto">
          <a:xfrm>
            <a:off x="1096963" y="4149725"/>
            <a:ext cx="45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AT" altLang="de-DE" sz="2400" b="1">
                <a:solidFill>
                  <a:srgbClr val="FF0000"/>
                </a:solidFill>
              </a:rPr>
              <a:t>X</a:t>
            </a:r>
            <a:endParaRPr lang="de-AT" altLang="de-DE"/>
          </a:p>
        </p:txBody>
      </p:sp>
      <p:graphicFrame>
        <p:nvGraphicFramePr>
          <p:cNvPr id="26632" name="Object 1"/>
          <p:cNvGraphicFramePr>
            <a:graphicFrameLocks noChangeAspect="1"/>
          </p:cNvGraphicFramePr>
          <p:nvPr/>
        </p:nvGraphicFramePr>
        <p:xfrm>
          <a:off x="3419475" y="5661025"/>
          <a:ext cx="25622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5" name="Formel" r:id="rId5" imgW="1612900" imgH="393700" progId="Equation.3">
                  <p:embed/>
                </p:oleObj>
              </mc:Choice>
              <mc:Fallback>
                <p:oleObj name="Formel" r:id="rId5" imgW="1612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661025"/>
                        <a:ext cx="25622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73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Berücksichtigung des Risiko des Fremdkapitals?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smtClean="0"/>
              <a:t>Fachgutachten Neuregelung: </a:t>
            </a:r>
            <a:r>
              <a:rPr lang="de-AT" sz="2000" dirty="0" err="1" smtClean="0"/>
              <a:t>Debt</a:t>
            </a:r>
            <a:r>
              <a:rPr lang="de-AT" sz="2000" dirty="0" smtClean="0"/>
              <a:t>-Beta (Tz 107)</a:t>
            </a:r>
          </a:p>
          <a:p>
            <a:r>
              <a:rPr lang="de-AT" sz="2000" dirty="0" smtClean="0"/>
              <a:t>Vorgehensweise:</a:t>
            </a:r>
          </a:p>
          <a:p>
            <a:pPr lvl="1"/>
            <a:r>
              <a:rPr lang="de-AT" sz="1800" dirty="0" smtClean="0"/>
              <a:t>Weist das Fremdkapital ein erhöhtes Risiko aufgrund eines Ausfallsrisikos auf, sind zwingend Anpassungen zu treffen (</a:t>
            </a:r>
            <a:r>
              <a:rPr lang="de-AT" sz="1800" dirty="0"/>
              <a:t>Vgl. Aschauer/Purtscher, S. </a:t>
            </a:r>
            <a:r>
              <a:rPr lang="de-AT" sz="1800" dirty="0" smtClean="0"/>
              <a:t>187)</a:t>
            </a:r>
          </a:p>
          <a:p>
            <a:pPr lvl="1"/>
            <a:r>
              <a:rPr lang="de-AT" sz="1800" dirty="0" smtClean="0"/>
              <a:t>Anpassungsformeln </a:t>
            </a:r>
            <a:r>
              <a:rPr lang="de-AT" sz="1800" dirty="0" err="1" smtClean="0"/>
              <a:t>gem</a:t>
            </a:r>
            <a:r>
              <a:rPr lang="de-AT" sz="1800" dirty="0" smtClean="0"/>
              <a:t> Harris/</a:t>
            </a:r>
            <a:r>
              <a:rPr lang="de-AT" sz="1800" dirty="0" err="1" smtClean="0"/>
              <a:t>Pringel</a:t>
            </a:r>
            <a:r>
              <a:rPr lang="de-AT" sz="1800" dirty="0" smtClean="0"/>
              <a:t>:</a:t>
            </a:r>
          </a:p>
          <a:p>
            <a:pPr lvl="1"/>
            <a:endParaRPr lang="de-AT" sz="1800" dirty="0" smtClean="0"/>
          </a:p>
          <a:p>
            <a:pPr lvl="1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Univ.Prof. Dr. Ewald Aschauer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Seite </a:t>
            </a:r>
            <a:fld id="{680737D9-CC42-4855-ABAC-B759A1A9D624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9660" t="39200" r="75430" b="51700"/>
          <a:stretch/>
        </p:blipFill>
        <p:spPr>
          <a:xfrm>
            <a:off x="934963" y="4219399"/>
            <a:ext cx="5112568" cy="9361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9890" t="66342" r="82760" b="23158"/>
          <a:stretch/>
        </p:blipFill>
        <p:spPr>
          <a:xfrm>
            <a:off x="1090938" y="5301207"/>
            <a:ext cx="2520280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341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AT" altLang="de-DE" smtClean="0"/>
              <a:t>CAPM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2250" y="1989138"/>
            <a:ext cx="8382000" cy="43926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AT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AT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AT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AT" sz="1100" b="1" dirty="0" smtClean="0"/>
              <a:t>Beta-Faktoren für die Bewertung von KMU: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AT" sz="1100" b="1" dirty="0" smtClean="0"/>
              <a:t>(</a:t>
            </a:r>
            <a:r>
              <a:rPr lang="de-AT" sz="1100" b="1" dirty="0" err="1" smtClean="0"/>
              <a:t>Aschauer</a:t>
            </a:r>
            <a:r>
              <a:rPr lang="de-AT" sz="1100" b="1" dirty="0" smtClean="0"/>
              <a:t>/Purtscher/</a:t>
            </a:r>
            <a:r>
              <a:rPr lang="de-AT" sz="1100" b="1" dirty="0" err="1" smtClean="0"/>
              <a:t>Pasku</a:t>
            </a:r>
            <a:r>
              <a:rPr lang="de-AT" sz="1100" b="1" dirty="0" smtClean="0"/>
              <a:t>, RWZ 2014)</a:t>
            </a:r>
          </a:p>
          <a:p>
            <a:pPr>
              <a:defRPr/>
            </a:pPr>
            <a:endParaRPr lang="de-AT" sz="1400" dirty="0"/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4F515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de-DE" altLang="de-DE" sz="800" smtClean="0"/>
              <a:t>KS UBA                                                                                                         Univ.-Prof. Dr. Ewald Aschauer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203575" y="908050"/>
          <a:ext cx="5791200" cy="563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00"/>
                <a:gridCol w="2197100"/>
                <a:gridCol w="914400"/>
                <a:gridCol w="596900"/>
                <a:gridCol w="520700"/>
                <a:gridCol w="749300"/>
                <a:gridCol w="495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 </a:t>
                      </a:r>
                      <a:endParaRPr lang="de-A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 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 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AT" sz="1050" u="none" strike="noStrike">
                          <a:effectLst/>
                        </a:rPr>
                        <a:t>Abdeckungsgrad österr. </a:t>
                      </a:r>
                      <a:br>
                        <a:rPr lang="de-AT" sz="1050" u="none" strike="noStrike">
                          <a:effectLst/>
                        </a:rPr>
                      </a:br>
                      <a:r>
                        <a:rPr lang="de-AT" sz="1050" u="none" strike="noStrike">
                          <a:effectLst/>
                        </a:rPr>
                        <a:t>Wirtschaft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 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050" u="none" strike="noStrike">
                          <a:effectLst/>
                        </a:rPr>
                        <a:t>unlevered adj. Beta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No.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Branche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ÖNACE Code(s)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u="none" strike="noStrike">
                          <a:effectLst/>
                        </a:rPr>
                        <a:t>n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u="none" strike="noStrike">
                          <a:effectLst/>
                        </a:rPr>
                        <a:t>Durchschnitt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u="none" strike="noStrike">
                          <a:effectLst/>
                        </a:rPr>
                        <a:t>StdDev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Architektur/ Ingenieurbüros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M71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5,2%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0,17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Bauwirtschaft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F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10,1%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130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0,30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Beherbergung und Tourismus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I55,N79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5,3%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29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Einzelhandel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G47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13,2%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81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0,77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Elektro/ Elektronik</a:t>
                      </a:r>
                      <a:endParaRPr lang="de-A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C26,C27,C33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293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Energieversorgung, Wasser u. Abfallentsorgung</a:t>
                      </a:r>
                      <a:endParaRPr lang="de-A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D,E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1,3%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116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0,67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0,19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Fahrzeugbau, Kfz-Handel &amp; Reparatur</a:t>
                      </a:r>
                      <a:endParaRPr lang="de-A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G45,C29,C30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3,2%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68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0,31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Gastronomie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I56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9,5%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20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Gebäude- u. Grundstücksverwaltung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L,N81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7,3%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255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0,54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Gesundheits- und Sozialwesen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Q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n/a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0,57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0,15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Großhandel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G46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7,9%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132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Güter- u. Personenverkehr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H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4,5%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122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0,77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H. v. Nahrungs-/ Genussmittel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C10,C11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1,3%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151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0,67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0,14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Holz u. Möbelindustrie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C31,C16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2,0%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46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IT-Services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J62,J63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4,2%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450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0,17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Kunst, Unterhaltung und Erholung</a:t>
                      </a:r>
                      <a:endParaRPr lang="de-A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R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n/a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120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0,70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Land u. Forstwirtschaft, Fischerei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A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n/a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0,65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0,19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Medien u. Kommunikation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C18,J58,J59,J60,J61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1,6%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192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0,72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19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Metall/ Maschinenbau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C24,C25,C28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1,7%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361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Rechtsberatung und Wirtschaftsprüfung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M69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3,9%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n/a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21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Sonst. freiberufl./techn. Tätigkeiten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M74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1,9%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46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22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Textil, Bekleidung u. Leder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C13,C14,C15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0,5%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78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Unternehmensführung, -beratung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M70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4,6%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89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0,95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24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Vermietung und Leasing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N77,N78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1,1%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56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1,00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0,27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2954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25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Werbung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>
                          <a:effectLst/>
                        </a:rPr>
                        <a:t>M73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2,9%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59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>
                          <a:effectLst/>
                        </a:rPr>
                        <a:t>0,86</a:t>
                      </a:r>
                      <a:endParaRPr lang="de-A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50" u="none" strike="noStrike" dirty="0">
                          <a:effectLst/>
                        </a:rPr>
                        <a:t>0,12</a:t>
                      </a:r>
                      <a:endParaRPr lang="de-A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13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Alternative Kapitalkostenkonzepte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Übliche und anerkannte Verfahren?</a:t>
            </a:r>
          </a:p>
          <a:p>
            <a:pPr lvl="1"/>
            <a:r>
              <a:rPr lang="de-AT" dirty="0" smtClean="0"/>
              <a:t>Size </a:t>
            </a:r>
            <a:r>
              <a:rPr lang="de-AT" dirty="0" err="1" smtClean="0"/>
              <a:t>Premia</a:t>
            </a:r>
            <a:r>
              <a:rPr lang="de-AT" dirty="0" smtClean="0"/>
              <a:t>?</a:t>
            </a:r>
          </a:p>
          <a:p>
            <a:pPr lvl="1"/>
            <a:r>
              <a:rPr lang="de-AT" dirty="0" smtClean="0"/>
              <a:t>Country </a:t>
            </a:r>
            <a:r>
              <a:rPr lang="de-AT" dirty="0" err="1" smtClean="0"/>
              <a:t>risk</a:t>
            </a:r>
            <a:r>
              <a:rPr lang="de-AT" dirty="0" smtClean="0"/>
              <a:t> </a:t>
            </a:r>
            <a:r>
              <a:rPr lang="de-AT" dirty="0" err="1" smtClean="0"/>
              <a:t>premia</a:t>
            </a:r>
            <a:r>
              <a:rPr lang="de-AT" dirty="0" smtClean="0"/>
              <a:t>?</a:t>
            </a:r>
          </a:p>
          <a:p>
            <a:pPr lvl="1"/>
            <a:r>
              <a:rPr lang="de-AT" dirty="0" smtClean="0"/>
              <a:t>Anpassung aufgrund mangelnder Mobilität?</a:t>
            </a:r>
          </a:p>
          <a:p>
            <a:pPr lvl="1"/>
            <a:r>
              <a:rPr lang="de-AT" dirty="0" smtClean="0"/>
              <a:t>Total Beta?</a:t>
            </a:r>
          </a:p>
          <a:p>
            <a:pPr lvl="1"/>
            <a:r>
              <a:rPr lang="de-AT" dirty="0" smtClean="0"/>
              <a:t>Rating basierte Kapitalkostenmodelle?</a:t>
            </a:r>
          </a:p>
          <a:p>
            <a:r>
              <a:rPr lang="de-AT" dirty="0" smtClean="0"/>
              <a:t>Diskussionspunkte bei alternativen Kapitalkostenkonzepten:</a:t>
            </a:r>
          </a:p>
          <a:p>
            <a:pPr lvl="1"/>
            <a:r>
              <a:rPr lang="de-AT" dirty="0" smtClean="0"/>
              <a:t>Fehlende theoretische Fundierung</a:t>
            </a:r>
          </a:p>
          <a:p>
            <a:pPr lvl="1"/>
            <a:r>
              <a:rPr lang="de-AT" dirty="0" smtClean="0"/>
              <a:t>Stabilität der empirischen Messergebnisse</a:t>
            </a:r>
          </a:p>
          <a:p>
            <a:pPr lvl="1"/>
            <a:r>
              <a:rPr lang="de-AT" dirty="0" smtClean="0"/>
              <a:t>Übertragbarkeit der empirischen Ergebnisse bei börsennotierten Unternehmen auf nicht börsennotierte Unternehmen</a:t>
            </a:r>
          </a:p>
          <a:p>
            <a:pPr lvl="1"/>
            <a:endParaRPr lang="de-AT" dirty="0" smtClean="0"/>
          </a:p>
          <a:p>
            <a:pPr lvl="1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Univ.Prof. Dr. Ewald Aschauer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Seite </a:t>
            </a:r>
            <a:fld id="{680737D9-CC42-4855-ABAC-B759A1A9D624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13336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Alternative Kapitalkostenkonzepte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Bspw</a:t>
            </a:r>
            <a:r>
              <a:rPr lang="de-AT" dirty="0" smtClean="0"/>
              <a:t> </a:t>
            </a:r>
            <a:r>
              <a:rPr lang="de-AT" dirty="0" err="1" smtClean="0"/>
              <a:t>size</a:t>
            </a:r>
            <a:r>
              <a:rPr lang="de-AT" dirty="0" smtClean="0"/>
              <a:t> </a:t>
            </a:r>
            <a:r>
              <a:rPr lang="de-AT" dirty="0" err="1" smtClean="0"/>
              <a:t>premia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Univ.Prof. Dr. Ewald Aschauer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Seite </a:t>
            </a:r>
            <a:fld id="{680737D9-CC42-4855-ABAC-B759A1A9D624}" type="slidenum">
              <a:rPr lang="de-AT" smtClean="0"/>
              <a:pPr/>
              <a:t>15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2" y="2636912"/>
            <a:ext cx="84963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1862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668769" cy="3579856"/>
          </a:xfrm>
        </p:spPr>
        <p:txBody>
          <a:bodyPr>
            <a:normAutofit/>
          </a:bodyPr>
          <a:lstStyle/>
          <a:p>
            <a:r>
              <a:rPr lang="de-AT" dirty="0" err="1" smtClean="0"/>
              <a:t>Multiplikatorverfahren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 smtClean="0"/>
              <a:t>Fachgutachten Kapitel 5, Tz 118-131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921436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839200" cy="769938"/>
          </a:xfrm>
        </p:spPr>
        <p:txBody>
          <a:bodyPr/>
          <a:lstStyle/>
          <a:p>
            <a:r>
              <a:rPr lang="de-AT" altLang="de-DE" smtClean="0"/>
              <a:t>Vergleichsverfahren/Multiplikatorverfahren</a:t>
            </a:r>
          </a:p>
        </p:txBody>
      </p:sp>
      <p:sp>
        <p:nvSpPr>
          <p:cNvPr id="5" name="Inhaltsplatzhalter 8"/>
          <p:cNvSpPr>
            <a:spLocks noGrp="1"/>
          </p:cNvSpPr>
          <p:nvPr>
            <p:ph idx="1"/>
          </p:nvPr>
        </p:nvSpPr>
        <p:spPr>
          <a:xfrm>
            <a:off x="304800" y="2060575"/>
            <a:ext cx="8382000" cy="4392613"/>
          </a:xfrm>
        </p:spPr>
        <p:txBody>
          <a:bodyPr>
            <a:normAutofit/>
          </a:bodyPr>
          <a:lstStyle/>
          <a:p>
            <a:r>
              <a:rPr lang="de-AT" dirty="0"/>
              <a:t>Regelungen Fachgutachten:</a:t>
            </a:r>
          </a:p>
          <a:p>
            <a:pPr lvl="1"/>
            <a:r>
              <a:rPr lang="de-AT" dirty="0"/>
              <a:t>Weiterhin grundsätzlich bloße Plausibilisierungsfunktion</a:t>
            </a:r>
          </a:p>
          <a:p>
            <a:pPr lvl="1"/>
            <a:r>
              <a:rPr lang="de-AT" dirty="0"/>
              <a:t>NEU, Tz 18: Bewertung von Kleinstunternehmen (unter Buchführungsgrenze </a:t>
            </a:r>
            <a:r>
              <a:rPr lang="de-AT" dirty="0" err="1"/>
              <a:t>gem</a:t>
            </a:r>
            <a:r>
              <a:rPr lang="de-AT" dirty="0"/>
              <a:t> § 189 UGB) ausschließlich mittels </a:t>
            </a:r>
            <a:r>
              <a:rPr lang="de-AT" dirty="0" err="1"/>
              <a:t>Multiplikatorverfahren</a:t>
            </a:r>
            <a:r>
              <a:rPr lang="de-AT" dirty="0"/>
              <a:t> zulässig, wenn</a:t>
            </a:r>
          </a:p>
          <a:p>
            <a:pPr lvl="2"/>
            <a:r>
              <a:rPr lang="de-AT" dirty="0"/>
              <a:t>in Bezug auf Multiplikator eine feste Verkehrsauffassung besteht</a:t>
            </a:r>
          </a:p>
          <a:p>
            <a:pPr lvl="2"/>
            <a:r>
              <a:rPr lang="de-AT" dirty="0"/>
              <a:t>Vorgehensweise mit ausreichender Sicherheit eine verlässliche Grundlage der Wertermittlung liefert.</a:t>
            </a:r>
          </a:p>
          <a:p>
            <a:pPr lvl="1">
              <a:defRPr/>
            </a:pPr>
            <a:endParaRPr lang="de-AT" sz="1900" dirty="0"/>
          </a:p>
          <a:p>
            <a:pPr lvl="1">
              <a:defRPr/>
            </a:pPr>
            <a:endParaRPr lang="de-AT" sz="1900" dirty="0" smtClean="0"/>
          </a:p>
          <a:p>
            <a:pPr lvl="1">
              <a:defRPr/>
            </a:pPr>
            <a:endParaRPr lang="de-AT" sz="1800" dirty="0" smtClean="0"/>
          </a:p>
          <a:p>
            <a:pPr lvl="1">
              <a:defRPr/>
            </a:pPr>
            <a:endParaRPr lang="de-AT" dirty="0" smtClean="0"/>
          </a:p>
          <a:p>
            <a:pPr>
              <a:defRPr/>
            </a:pPr>
            <a:endParaRPr lang="de-AT" dirty="0" smtClean="0"/>
          </a:p>
          <a:p>
            <a:pPr lvl="2">
              <a:defRPr/>
            </a:pPr>
            <a:endParaRPr lang="de-AT" dirty="0" smtClean="0"/>
          </a:p>
          <a:p>
            <a:pPr lvl="2">
              <a:defRPr/>
            </a:pPr>
            <a:endParaRPr lang="de-AT" dirty="0" smtClean="0"/>
          </a:p>
          <a:p>
            <a:pPr lvl="1">
              <a:buFontTx/>
              <a:buNone/>
              <a:defRPr/>
            </a:pPr>
            <a:endParaRPr lang="de-AT" dirty="0"/>
          </a:p>
        </p:txBody>
      </p:sp>
      <p:sp>
        <p:nvSpPr>
          <p:cNvPr id="191492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</p:spTree>
    <p:extLst>
      <p:ext uri="{BB962C8B-B14F-4D97-AF65-F5344CB8AC3E}">
        <p14:creationId xmlns:p14="http://schemas.microsoft.com/office/powerpoint/2010/main" val="1499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839200" cy="769938"/>
          </a:xfrm>
        </p:spPr>
        <p:txBody>
          <a:bodyPr/>
          <a:lstStyle/>
          <a:p>
            <a:r>
              <a:rPr lang="de-AT" altLang="de-DE" smtClean="0"/>
              <a:t>Vergleichsverfahren/Multiplikatorverfahren</a:t>
            </a:r>
          </a:p>
        </p:txBody>
      </p:sp>
      <p:sp>
        <p:nvSpPr>
          <p:cNvPr id="5" name="Inhaltsplatzhalter 8"/>
          <p:cNvSpPr>
            <a:spLocks noGrp="1"/>
          </p:cNvSpPr>
          <p:nvPr>
            <p:ph idx="1"/>
          </p:nvPr>
        </p:nvSpPr>
        <p:spPr>
          <a:xfrm>
            <a:off x="304800" y="2060575"/>
            <a:ext cx="8382000" cy="43926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80000"/>
              </a:lnSpc>
              <a:defRPr/>
            </a:pPr>
            <a:r>
              <a:rPr lang="de-AT" sz="2100" dirty="0">
                <a:ea typeface="ＭＳ Ｐゴシック" pitchFamily="34" charset="-128"/>
              </a:rPr>
              <a:t>Idee von </a:t>
            </a:r>
            <a:r>
              <a:rPr lang="de-AT" sz="2100" dirty="0" err="1">
                <a:ea typeface="ＭＳ Ｐゴシック" pitchFamily="34" charset="-128"/>
              </a:rPr>
              <a:t>Multiplikatorverfahren</a:t>
            </a:r>
            <a:endParaRPr lang="de-AT" sz="21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de-AT" sz="1800" dirty="0" smtClean="0"/>
              <a:t>Gleiche (oder ähnliche) Vermögensgegenstände weisen gleiche (oder ähnliche) Werte auf.</a:t>
            </a:r>
          </a:p>
          <a:p>
            <a:pPr lvl="1">
              <a:defRPr/>
            </a:pPr>
            <a:endParaRPr lang="de-AT" sz="1800" dirty="0" smtClean="0"/>
          </a:p>
          <a:p>
            <a:pPr>
              <a:lnSpc>
                <a:spcPct val="170000"/>
              </a:lnSpc>
              <a:defRPr/>
            </a:pPr>
            <a:r>
              <a:rPr lang="de-AT" sz="2100" dirty="0">
                <a:ea typeface="ＭＳ Ｐゴシック" pitchFamily="34" charset="-128"/>
              </a:rPr>
              <a:t>Funktionsweise</a:t>
            </a:r>
          </a:p>
          <a:p>
            <a:pPr>
              <a:defRPr/>
            </a:pPr>
            <a:endParaRPr lang="de-AT" sz="900" dirty="0" smtClean="0"/>
          </a:p>
          <a:p>
            <a:pPr>
              <a:defRPr/>
            </a:pPr>
            <a:endParaRPr lang="de-AT" dirty="0" smtClean="0"/>
          </a:p>
          <a:p>
            <a:pPr>
              <a:lnSpc>
                <a:spcPct val="180000"/>
              </a:lnSpc>
              <a:defRPr/>
            </a:pPr>
            <a:r>
              <a:rPr lang="de-AT" sz="2100" dirty="0">
                <a:ea typeface="ＭＳ Ｐゴシック" pitchFamily="34" charset="-128"/>
              </a:rPr>
              <a:t>Ermittlung der Multiplikatoren</a:t>
            </a:r>
          </a:p>
          <a:p>
            <a:pPr lvl="1">
              <a:defRPr/>
            </a:pPr>
            <a:r>
              <a:rPr lang="de-AT" sz="1900" dirty="0" err="1" smtClean="0"/>
              <a:t>Recent</a:t>
            </a:r>
            <a:r>
              <a:rPr lang="de-AT" sz="1900" dirty="0" smtClean="0"/>
              <a:t> </a:t>
            </a:r>
            <a:r>
              <a:rPr lang="de-AT" sz="1900" dirty="0" err="1" smtClean="0"/>
              <a:t>transaction</a:t>
            </a:r>
            <a:r>
              <a:rPr lang="de-AT" sz="1900" dirty="0" smtClean="0"/>
              <a:t> </a:t>
            </a:r>
            <a:r>
              <a:rPr lang="de-AT" sz="1900" dirty="0" err="1" smtClean="0"/>
              <a:t>method</a:t>
            </a:r>
            <a:endParaRPr lang="de-AT" sz="1900" dirty="0" smtClean="0"/>
          </a:p>
          <a:p>
            <a:pPr lvl="1">
              <a:defRPr/>
            </a:pPr>
            <a:r>
              <a:rPr lang="de-AT" sz="1900" dirty="0" err="1" smtClean="0"/>
              <a:t>Similiar</a:t>
            </a:r>
            <a:r>
              <a:rPr lang="de-AT" sz="1900" dirty="0" smtClean="0"/>
              <a:t> </a:t>
            </a:r>
            <a:r>
              <a:rPr lang="de-AT" sz="1900" dirty="0" err="1" smtClean="0"/>
              <a:t>public</a:t>
            </a:r>
            <a:r>
              <a:rPr lang="de-AT" sz="1900" dirty="0" smtClean="0"/>
              <a:t> </a:t>
            </a:r>
            <a:r>
              <a:rPr lang="de-AT" sz="1900" dirty="0" err="1" smtClean="0"/>
              <a:t>company</a:t>
            </a:r>
            <a:r>
              <a:rPr lang="de-AT" sz="1900" dirty="0" smtClean="0"/>
              <a:t> </a:t>
            </a:r>
            <a:r>
              <a:rPr lang="de-AT" sz="1900" dirty="0" err="1" smtClean="0"/>
              <a:t>method</a:t>
            </a:r>
            <a:endParaRPr lang="de-AT" sz="1900" dirty="0" smtClean="0"/>
          </a:p>
          <a:p>
            <a:pPr lvl="1">
              <a:defRPr/>
            </a:pPr>
            <a:r>
              <a:rPr lang="de-AT" sz="1900" dirty="0" smtClean="0"/>
              <a:t>Initial </a:t>
            </a:r>
            <a:r>
              <a:rPr lang="de-AT" sz="1900" dirty="0" err="1" smtClean="0"/>
              <a:t>public</a:t>
            </a:r>
            <a:r>
              <a:rPr lang="de-AT" sz="1900" dirty="0" smtClean="0"/>
              <a:t> </a:t>
            </a:r>
            <a:r>
              <a:rPr lang="de-AT" sz="1900" dirty="0" err="1" smtClean="0"/>
              <a:t>offerings</a:t>
            </a:r>
            <a:r>
              <a:rPr lang="de-AT" sz="1900" dirty="0" smtClean="0"/>
              <a:t> </a:t>
            </a:r>
          </a:p>
          <a:p>
            <a:pPr lvl="1">
              <a:defRPr/>
            </a:pPr>
            <a:endParaRPr lang="de-AT" sz="1900" dirty="0"/>
          </a:p>
          <a:p>
            <a:pPr lvl="1">
              <a:defRPr/>
            </a:pPr>
            <a:endParaRPr lang="de-AT" sz="1900" dirty="0" smtClean="0"/>
          </a:p>
          <a:p>
            <a:pPr lvl="1">
              <a:defRPr/>
            </a:pPr>
            <a:endParaRPr lang="de-AT" sz="1800" dirty="0" smtClean="0"/>
          </a:p>
          <a:p>
            <a:pPr lvl="1">
              <a:defRPr/>
            </a:pPr>
            <a:endParaRPr lang="de-AT" dirty="0" smtClean="0"/>
          </a:p>
          <a:p>
            <a:pPr>
              <a:defRPr/>
            </a:pPr>
            <a:endParaRPr lang="de-AT" dirty="0" smtClean="0"/>
          </a:p>
          <a:p>
            <a:pPr lvl="2">
              <a:defRPr/>
            </a:pPr>
            <a:endParaRPr lang="de-AT" dirty="0" smtClean="0"/>
          </a:p>
          <a:p>
            <a:pPr lvl="2">
              <a:defRPr/>
            </a:pPr>
            <a:endParaRPr lang="de-AT" dirty="0" smtClean="0"/>
          </a:p>
          <a:p>
            <a:pPr lvl="1">
              <a:buFontTx/>
              <a:buNone/>
              <a:defRPr/>
            </a:pPr>
            <a:endParaRPr lang="de-AT" dirty="0"/>
          </a:p>
        </p:txBody>
      </p:sp>
      <p:sp>
        <p:nvSpPr>
          <p:cNvPr id="191492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pic>
        <p:nvPicPr>
          <p:cNvPr id="191493" name="Bild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81375"/>
            <a:ext cx="48244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DE" altLang="de-DE" smtClean="0"/>
              <a:t>Funktionsweise der Multiplikatorverfahren</a:t>
            </a:r>
            <a:endParaRPr lang="de-AT" altLang="de-DE" smtClean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04800" y="2060575"/>
            <a:ext cx="8382000" cy="43926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80000"/>
              </a:lnSpc>
              <a:defRPr/>
            </a:pPr>
            <a:r>
              <a:rPr lang="de-DE" sz="2600" dirty="0" err="1">
                <a:ea typeface="ＭＳ Ｐゴシック" charset="0"/>
                <a:cs typeface="ＭＳ Ｐゴシック" charset="0"/>
              </a:rPr>
              <a:t>Bsp</a:t>
            </a:r>
            <a:r>
              <a:rPr lang="de-DE" sz="2600" dirty="0">
                <a:ea typeface="ＭＳ Ｐゴシック" charset="0"/>
                <a:cs typeface="ＭＳ Ｐゴシック" charset="0"/>
              </a:rPr>
              <a:t>: Zusammenhang Multiplikator-, DCF-Verfahren</a:t>
            </a:r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 smtClean="0"/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r>
              <a:rPr lang="de-DE" sz="1400" dirty="0" smtClean="0"/>
              <a:t>Achtung: Der Zinssatz in der Rentenphase k* beinhaltet die Berücksichtigung von Wachstum g: k*=k-g</a:t>
            </a:r>
          </a:p>
        </p:txBody>
      </p:sp>
      <p:sp>
        <p:nvSpPr>
          <p:cNvPr id="192516" name="Datumsplatzhalt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graphicFrame>
        <p:nvGraphicFramePr>
          <p:cNvPr id="192517" name="Object 1"/>
          <p:cNvGraphicFramePr>
            <a:graphicFrameLocks noChangeAspect="1"/>
          </p:cNvGraphicFramePr>
          <p:nvPr/>
        </p:nvGraphicFramePr>
        <p:xfrm>
          <a:off x="971550" y="3254375"/>
          <a:ext cx="130016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4" name="Formel" r:id="rId3" imgW="849960" imgH="1435320" progId="Equation.3">
                  <p:embed/>
                </p:oleObj>
              </mc:Choice>
              <mc:Fallback>
                <p:oleObj name="Formel" r:id="rId3" imgW="849960" imgH="1435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54375"/>
                        <a:ext cx="1300163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8" name="Object 1"/>
          <p:cNvGraphicFramePr>
            <a:graphicFrameLocks noChangeAspect="1"/>
          </p:cNvGraphicFramePr>
          <p:nvPr/>
        </p:nvGraphicFramePr>
        <p:xfrm>
          <a:off x="3122613" y="3235325"/>
          <a:ext cx="16065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5" name="Formel" r:id="rId5" imgW="1051200" imgH="1462680" progId="Equation.3">
                  <p:embed/>
                </p:oleObj>
              </mc:Choice>
              <mc:Fallback>
                <p:oleObj name="Formel" r:id="rId5" imgW="1051200" imgH="14626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235325"/>
                        <a:ext cx="160655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684213" y="2565400"/>
            <a:ext cx="4464050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2520" name="Textfeld 8"/>
          <p:cNvSpPr txBox="1">
            <a:spLocks noChangeArrowheads="1"/>
          </p:cNvSpPr>
          <p:nvPr/>
        </p:nvSpPr>
        <p:spPr bwMode="auto">
          <a:xfrm>
            <a:off x="1154113" y="2565400"/>
            <a:ext cx="356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de-DE" sz="1600">
                <a:solidFill>
                  <a:srgbClr val="4F5151"/>
                </a:solidFill>
              </a:rPr>
              <a:t>Überleitung: Zinssatz - Multiple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64794"/>
              </p:ext>
            </p:extLst>
          </p:nvPr>
        </p:nvGraphicFramePr>
        <p:xfrm>
          <a:off x="5668963" y="2565400"/>
          <a:ext cx="2808287" cy="296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47"/>
                <a:gridCol w="136814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Zinssatz</a:t>
                      </a:r>
                      <a:endParaRPr lang="en-GB" sz="1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Multiple</a:t>
                      </a:r>
                      <a:endParaRPr lang="en-GB" sz="1400" dirty="0"/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5%</a:t>
                      </a:r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6%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16,67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7%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14,29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8%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12,50</a:t>
                      </a:r>
                    </a:p>
                  </a:txBody>
                  <a:tcPr marL="91439" marR="91439" marT="45700" marB="45700" anchor="ctr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9%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11,11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10%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11%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9,09</a:t>
                      </a:r>
                      <a:endParaRPr lang="en-GB" sz="1200" dirty="0"/>
                    </a:p>
                  </a:txBody>
                  <a:tcPr marL="91439" marR="91439" marT="45700" marB="4570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pPr eaLnBrk="1" hangingPunct="1"/>
            <a:r>
              <a:rPr lang="de-AT" altLang="de-DE" smtClean="0"/>
              <a:t>Literaturhinweis</a:t>
            </a:r>
            <a:endParaRPr lang="de-DE" altLang="de-DE" smtClean="0">
              <a:ea typeface="MS PGothic" pitchFamily="34" charset="-128"/>
            </a:endParaRP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304800" y="2060575"/>
            <a:ext cx="8382000" cy="4392613"/>
          </a:xfrm>
        </p:spPr>
        <p:txBody>
          <a:bodyPr/>
          <a:lstStyle/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de-AT" altLang="de-DE" sz="1800" dirty="0" err="1">
                <a:ea typeface="ＭＳ Ｐゴシック" charset="0"/>
                <a:cs typeface="ＭＳ Ｐゴシック" charset="0"/>
              </a:rPr>
              <a:t>Aschauer</a:t>
            </a:r>
            <a:r>
              <a:rPr lang="de-AT" altLang="de-DE" sz="1800" dirty="0">
                <a:ea typeface="ＭＳ Ｐゴシック" charset="0"/>
                <a:cs typeface="ＭＳ Ｐゴシック" charset="0"/>
              </a:rPr>
              <a:t>/Purtscher (2011), Einführung in die Unternehmensbewertung, </a:t>
            </a:r>
            <a:br>
              <a:rPr lang="de-AT" altLang="de-DE" sz="1800" dirty="0">
                <a:ea typeface="ＭＳ Ｐゴシック" charset="0"/>
                <a:cs typeface="ＭＳ Ｐゴシック" charset="0"/>
              </a:rPr>
            </a:br>
            <a:r>
              <a:rPr lang="de-AT" altLang="de-DE" sz="1800" dirty="0">
                <a:ea typeface="ＭＳ Ｐゴシック" charset="0"/>
                <a:cs typeface="ＭＳ Ｐゴシック" charset="0"/>
              </a:rPr>
              <a:t>Wien Linde</a:t>
            </a:r>
            <a:r>
              <a:rPr lang="de-AT" altLang="de-DE" sz="18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 smtClean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 smtClean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 smtClean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 smtClean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 smtClean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AT" altLang="de-DE" sz="1800" dirty="0" smtClean="0"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de-AT" altLang="de-DE" sz="1800" dirty="0" smtClean="0">
                <a:ea typeface="ＭＳ Ｐゴシック" charset="0"/>
                <a:cs typeface="ＭＳ Ｐゴシック" charset="0"/>
              </a:rPr>
              <a:t>In Vorbereitung: </a:t>
            </a:r>
            <a:r>
              <a:rPr lang="de-AT" altLang="de-DE" sz="1800" dirty="0" err="1" smtClean="0">
                <a:ea typeface="ＭＳ Ｐゴシック" charset="0"/>
                <a:cs typeface="ＭＳ Ｐゴシック" charset="0"/>
              </a:rPr>
              <a:t>Aschauer</a:t>
            </a:r>
            <a:r>
              <a:rPr lang="de-AT" altLang="de-DE" sz="1800" dirty="0" smtClean="0">
                <a:ea typeface="ＭＳ Ｐゴシック" charset="0"/>
                <a:cs typeface="ＭＳ Ｐゴシック" charset="0"/>
              </a:rPr>
              <a:t>/Bertl/Purtscher, Kommentar zum Fachgutachten!</a:t>
            </a:r>
            <a:endParaRPr lang="de-AT" altLang="de-DE" sz="1800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de-AT" altLang="de-DE" dirty="0" smtClean="0"/>
          </a:p>
          <a:p>
            <a:pPr lvl="1">
              <a:defRPr/>
            </a:pPr>
            <a:endParaRPr lang="de-AT" altLang="de-DE" b="1" dirty="0" smtClean="0"/>
          </a:p>
          <a:p>
            <a:pPr lvl="1">
              <a:defRPr/>
            </a:pPr>
            <a:endParaRPr lang="de-AT" altLang="de-D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AT" altLang="de-DE" sz="2400" dirty="0" smtClean="0"/>
          </a:p>
        </p:txBody>
      </p:sp>
      <p:sp>
        <p:nvSpPr>
          <p:cNvPr id="22532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mtClean="0">
                <a:solidFill>
                  <a:srgbClr val="4F5151"/>
                </a:solidFill>
                <a:ea typeface="MS PGothic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pic>
        <p:nvPicPr>
          <p:cNvPr id="22533" name="Picture 2" descr="Einführung in die Unternehmensbewer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5954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77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AT" altLang="de-DE" smtClean="0"/>
              <a:t>Funktionsweise der Multiplikatorverfahren</a:t>
            </a:r>
          </a:p>
        </p:txBody>
      </p:sp>
      <p:sp>
        <p:nvSpPr>
          <p:cNvPr id="193539" name="Datumsplatzhalter 1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sp>
        <p:nvSpPr>
          <p:cNvPr id="6" name="Rechteck 5"/>
          <p:cNvSpPr/>
          <p:nvPr/>
        </p:nvSpPr>
        <p:spPr>
          <a:xfrm>
            <a:off x="323850" y="2565400"/>
            <a:ext cx="6264275" cy="30241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chemeClr val="accent1"/>
              </a:solidFill>
            </a:endParaRPr>
          </a:p>
        </p:txBody>
      </p:sp>
      <p:sp>
        <p:nvSpPr>
          <p:cNvPr id="7" name="Rechtwinkliges Dreieck 6"/>
          <p:cNvSpPr/>
          <p:nvPr/>
        </p:nvSpPr>
        <p:spPr>
          <a:xfrm>
            <a:off x="468313" y="3644900"/>
            <a:ext cx="5256212" cy="180022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93542" name="Textfeld 7"/>
          <p:cNvSpPr txBox="1">
            <a:spLocks noChangeArrowheads="1"/>
          </p:cNvSpPr>
          <p:nvPr/>
        </p:nvSpPr>
        <p:spPr bwMode="auto">
          <a:xfrm>
            <a:off x="395288" y="2997200"/>
            <a:ext cx="1308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Operative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Multiples</a:t>
            </a:r>
          </a:p>
        </p:txBody>
      </p:sp>
      <p:sp>
        <p:nvSpPr>
          <p:cNvPr id="193543" name="Textfeld 8"/>
          <p:cNvSpPr txBox="1">
            <a:spLocks noChangeArrowheads="1"/>
          </p:cNvSpPr>
          <p:nvPr/>
        </p:nvSpPr>
        <p:spPr bwMode="auto">
          <a:xfrm>
            <a:off x="1619250" y="3429000"/>
            <a:ext cx="108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Umsatz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Multiple</a:t>
            </a:r>
          </a:p>
        </p:txBody>
      </p:sp>
      <p:sp>
        <p:nvSpPr>
          <p:cNvPr id="193544" name="Textfeld 9"/>
          <p:cNvSpPr txBox="1">
            <a:spLocks noChangeArrowheads="1"/>
          </p:cNvSpPr>
          <p:nvPr/>
        </p:nvSpPr>
        <p:spPr bwMode="auto">
          <a:xfrm>
            <a:off x="2700338" y="386238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EBIT/Noplat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Multiple</a:t>
            </a:r>
          </a:p>
        </p:txBody>
      </p:sp>
      <p:sp>
        <p:nvSpPr>
          <p:cNvPr id="193545" name="Textfeld 10"/>
          <p:cNvSpPr txBox="1">
            <a:spLocks noChangeArrowheads="1"/>
          </p:cNvSpPr>
          <p:nvPr/>
        </p:nvSpPr>
        <p:spPr bwMode="auto">
          <a:xfrm>
            <a:off x="4140200" y="4292600"/>
            <a:ext cx="108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EBITDA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Multiple</a:t>
            </a:r>
          </a:p>
        </p:txBody>
      </p:sp>
      <p:sp>
        <p:nvSpPr>
          <p:cNvPr id="193546" name="Textfeld 11"/>
          <p:cNvSpPr txBox="1">
            <a:spLocks noChangeArrowheads="1"/>
          </p:cNvSpPr>
          <p:nvPr/>
        </p:nvSpPr>
        <p:spPr bwMode="auto">
          <a:xfrm>
            <a:off x="5435600" y="4652963"/>
            <a:ext cx="108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CF-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Multiple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22500" y="2636838"/>
            <a:ext cx="2205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itchFamily="52" charset="-128"/>
              </a:rPr>
              <a:t>Multipleverfahren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pitchFamily="52" charset="-128"/>
            </a:endParaRPr>
          </a:p>
        </p:txBody>
      </p:sp>
      <p:sp>
        <p:nvSpPr>
          <p:cNvPr id="193548" name="Textfeld 13"/>
          <p:cNvSpPr txBox="1">
            <a:spLocks noChangeArrowheads="1"/>
          </p:cNvSpPr>
          <p:nvPr/>
        </p:nvSpPr>
        <p:spPr bwMode="auto">
          <a:xfrm>
            <a:off x="7054850" y="4594225"/>
            <a:ext cx="1981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Wacc Methode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APV Methode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</a:rPr>
              <a:t>Equity Methode</a:t>
            </a:r>
          </a:p>
        </p:txBody>
      </p:sp>
      <p:sp>
        <p:nvSpPr>
          <p:cNvPr id="15" name="Rechteck 14"/>
          <p:cNvSpPr/>
          <p:nvPr/>
        </p:nvSpPr>
        <p:spPr>
          <a:xfrm>
            <a:off x="6948488" y="2565400"/>
            <a:ext cx="2016125" cy="30241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7092950" y="2636838"/>
            <a:ext cx="1885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itchFamily="52" charset="-128"/>
              </a:rPr>
              <a:t>DCF-Verfahren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Vorgehen bei der </a:t>
            </a:r>
            <a:r>
              <a:rPr lang="de-AT" dirty="0" err="1" smtClean="0"/>
              <a:t>Multiplikatormethode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2018" y="1916832"/>
            <a:ext cx="7710382" cy="4382571"/>
          </a:xfrm>
        </p:spPr>
        <p:txBody>
          <a:bodyPr>
            <a:normAutofit/>
          </a:bodyPr>
          <a:lstStyle/>
          <a:p>
            <a:r>
              <a:rPr lang="de-DE" dirty="0" err="1" smtClean="0"/>
              <a:t>Entity</a:t>
            </a:r>
            <a:r>
              <a:rPr lang="de-DE" dirty="0" smtClean="0"/>
              <a:t>-, Equity-Multiplikatoren (Tz 121)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sz="1800" dirty="0" smtClean="0"/>
          </a:p>
          <a:p>
            <a:pPr lvl="1"/>
            <a:endParaRPr lang="de-AT" dirty="0" smtClean="0"/>
          </a:p>
          <a:p>
            <a:endParaRPr lang="de-AT" dirty="0" smtClean="0"/>
          </a:p>
          <a:p>
            <a:pPr lvl="2"/>
            <a:endParaRPr lang="de-AT" dirty="0" smtClean="0"/>
          </a:p>
          <a:p>
            <a:pPr lvl="2"/>
            <a:endParaRPr lang="de-AT" dirty="0" smtClean="0"/>
          </a:p>
          <a:p>
            <a:pPr lvl="1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Univ.Prof. Dr. Ewald Aschauer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21</a:t>
            </a:fld>
            <a:endParaRPr lang="de-AT" dirty="0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rcRect l="20275" t="19920" r="19088" b="15191"/>
          <a:stretch>
            <a:fillRect/>
          </a:stretch>
        </p:blipFill>
        <p:spPr bwMode="auto">
          <a:xfrm>
            <a:off x="1547664" y="2456424"/>
            <a:ext cx="5760640" cy="385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4006822" y="4282211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4829201" y="4282211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(=Debt–excess cash)</a:t>
            </a:r>
            <a:endParaRPr lang="en-GB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5645238" y="6495147"/>
            <a:ext cx="22813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Darstellung</a:t>
            </a:r>
            <a:r>
              <a:rPr lang="en-GB" sz="1000" dirty="0" smtClean="0"/>
              <a:t>, Aschauer/</a:t>
            </a:r>
            <a:r>
              <a:rPr lang="en-GB" sz="1000" dirty="0" err="1" smtClean="0"/>
              <a:t>Purtscher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20742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Multiplikatorverfahren</a:t>
            </a:r>
            <a:r>
              <a:rPr lang="de-AT" dirty="0" smtClean="0"/>
              <a:t> - aktuelle Parameter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Transaktionsmultiples </a:t>
            </a:r>
            <a:r>
              <a:rPr lang="de-AT" sz="1400" dirty="0" smtClean="0"/>
              <a:t>(</a:t>
            </a:r>
            <a:r>
              <a:rPr lang="de-AT" sz="1400" dirty="0" err="1" smtClean="0"/>
              <a:t>Aschauer</a:t>
            </a:r>
            <a:r>
              <a:rPr lang="de-AT" sz="1400" dirty="0" smtClean="0"/>
              <a:t>/Purtscher/Bozic, RWZ 2014)</a:t>
            </a:r>
            <a:endParaRPr lang="de-AT" sz="2000" dirty="0" smtClean="0"/>
          </a:p>
          <a:p>
            <a:pPr lvl="1">
              <a:buNone/>
            </a:pPr>
            <a:r>
              <a:rPr lang="de-AT" sz="1000" dirty="0" smtClean="0"/>
              <a:t>	</a:t>
            </a:r>
            <a:endParaRPr lang="de-AT" sz="1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Univ.Prof. Dr. Ewald Aschauer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8604448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" name="Grafi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97115"/>
            <a:ext cx="7416824" cy="3784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961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AT" altLang="de-DE" smtClean="0"/>
              <a:t>Vielen Dank für die Aufmerksamkeit</a:t>
            </a:r>
          </a:p>
        </p:txBody>
      </p:sp>
      <p:sp>
        <p:nvSpPr>
          <p:cNvPr id="3112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sp>
        <p:nvSpPr>
          <p:cNvPr id="5" name="Textplatzhalter 3"/>
          <p:cNvSpPr txBox="1">
            <a:spLocks/>
          </p:cNvSpPr>
          <p:nvPr/>
        </p:nvSpPr>
        <p:spPr bwMode="auto">
          <a:xfrm>
            <a:off x="1928813" y="3071813"/>
            <a:ext cx="343535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 sz="800" kern="1200">
                <a:solidFill>
                  <a:schemeClr val="tx1"/>
                </a:solidFill>
                <a:latin typeface="Arial" charset="0"/>
                <a:ea typeface="ＭＳ Ｐゴシック" pitchFamily="52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A20D30"/>
              </a:buClr>
              <a:buChar char="—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buClr>
                <a:schemeClr val="accent3"/>
              </a:buClr>
              <a:defRPr/>
            </a:pPr>
            <a:endParaRPr lang="de-DE" sz="1050" dirty="0" smtClean="0"/>
          </a:p>
          <a:p>
            <a:pPr>
              <a:buClr>
                <a:schemeClr val="accent3"/>
              </a:buClr>
              <a:defRPr/>
            </a:pPr>
            <a:r>
              <a:rPr lang="de-AT" sz="1400" b="1" dirty="0" smtClean="0"/>
              <a:t>Johannes Kepler Universität Linz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de-DE" sz="1400" dirty="0" smtClean="0">
                <a:latin typeface="+mn-lt"/>
                <a:ea typeface="+mn-ea"/>
              </a:rPr>
              <a:t>Institut für Unternehmensrechnung und Wirtschaftsprüfung,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de-DE" sz="1400" dirty="0" smtClean="0">
                <a:latin typeface="+mn-lt"/>
                <a:ea typeface="+mn-ea"/>
              </a:rPr>
              <a:t>Lehrstuhl für Systemstabilität und Unternehmensüberwachung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de-DE" sz="1400" dirty="0" smtClean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de-DE" sz="1400" b="1" dirty="0" smtClean="0">
                <a:latin typeface="+mn-lt"/>
                <a:ea typeface="+mn-ea"/>
              </a:rPr>
              <a:t>Univ. Prof. Dr. Ewald Aschauer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de-DE" sz="1400" dirty="0" smtClean="0">
                <a:latin typeface="+mn-lt"/>
                <a:ea typeface="+mn-ea"/>
              </a:rPr>
              <a:t>ewald.aschauer@jku.at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998026" cy="3579856"/>
          </a:xfrm>
        </p:spPr>
        <p:txBody>
          <a:bodyPr>
            <a:normAutofit/>
          </a:bodyPr>
          <a:lstStyle/>
          <a:p>
            <a:r>
              <a:rPr lang="de-AT" dirty="0" smtClean="0"/>
              <a:t>Methoden der Unternehmensbewertung</a:t>
            </a:r>
            <a:br>
              <a:rPr lang="de-AT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3109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pPr eaLnBrk="1" hangingPunct="1"/>
            <a:r>
              <a:rPr lang="de-AT" altLang="de-DE" smtClean="0"/>
              <a:t>Grundlagen der Unternehmensbewertung</a:t>
            </a:r>
            <a:endParaRPr lang="de-DE" altLang="de-DE" smtClean="0"/>
          </a:p>
        </p:txBody>
      </p:sp>
      <p:sp>
        <p:nvSpPr>
          <p:cNvPr id="7" name="Inhaltsplatzhalter 8"/>
          <p:cNvSpPr>
            <a:spLocks noGrp="1"/>
          </p:cNvSpPr>
          <p:nvPr>
            <p:ph idx="1"/>
          </p:nvPr>
        </p:nvSpPr>
        <p:spPr>
          <a:xfrm>
            <a:off x="304800" y="2060575"/>
            <a:ext cx="8382000" cy="439261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de-AT" sz="2100" dirty="0">
                <a:ea typeface="ＭＳ Ｐゴシック" charset="0"/>
                <a:cs typeface="ＭＳ Ｐゴシック" charset="0"/>
              </a:rPr>
              <a:t>Rahmenbedingungen der Betriebswirtschaft</a:t>
            </a:r>
          </a:p>
          <a:p>
            <a:pPr lvl="1">
              <a:defRPr/>
            </a:pPr>
            <a:r>
              <a:rPr lang="de-AT" dirty="0" smtClean="0"/>
              <a:t>Die reale Bewertungssituation muss durch Modelle immer vereinfacht werden </a:t>
            </a:r>
          </a:p>
          <a:p>
            <a:pPr lvl="2">
              <a:defRPr/>
            </a:pPr>
            <a:r>
              <a:rPr lang="de-AT" sz="1400" dirty="0" smtClean="0"/>
              <a:t>Die zu treffenden Modellannahmen richten sich nach dem Zweck der Bewertung</a:t>
            </a:r>
          </a:p>
          <a:p>
            <a:pPr lvl="2">
              <a:defRPr/>
            </a:pPr>
            <a:r>
              <a:rPr lang="de-AT" sz="1400" dirty="0" smtClean="0"/>
              <a:t>Methoden der Unternehmensbewertung sind durch die notwendigen Vereinfachungen immer angreifbar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r>
              <a:rPr lang="de-AT" dirty="0" smtClean="0"/>
              <a:t>Der Wert eines Unternehmens ergibt sich aus dem erwarteten zukünftigen finanziellen Nutzen 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r>
              <a:rPr lang="de-AT" dirty="0" smtClean="0"/>
              <a:t>Konsequenzen bei der Bewertung:</a:t>
            </a:r>
          </a:p>
          <a:p>
            <a:pPr lvl="2">
              <a:defRPr/>
            </a:pPr>
            <a:r>
              <a:rPr lang="de-AT" sz="1400" dirty="0" smtClean="0"/>
              <a:t>Eine vollständige Einschränkung des </a:t>
            </a:r>
            <a:r>
              <a:rPr lang="de-AT" sz="1400" dirty="0" err="1" smtClean="0"/>
              <a:t>Bewerter</a:t>
            </a:r>
            <a:r>
              <a:rPr lang="de-AT" sz="1400" dirty="0" smtClean="0"/>
              <a:t>-Ermessens ist nicht möglich</a:t>
            </a:r>
          </a:p>
          <a:p>
            <a:pPr lvl="2">
              <a:defRPr/>
            </a:pPr>
            <a:r>
              <a:rPr lang="de-AT" sz="1400" dirty="0" smtClean="0"/>
              <a:t>Ein Wert kann nur in Bandbreiten bestimmt werden. Eine Verdichtung auf einen Punktwert führt zu keiner höheren Genauigkeit.</a:t>
            </a:r>
          </a:p>
        </p:txBody>
      </p:sp>
      <p:sp>
        <p:nvSpPr>
          <p:cNvPr id="122884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pPr eaLnBrk="1" hangingPunct="1"/>
            <a:r>
              <a:rPr lang="de-AT" altLang="de-DE" smtClean="0"/>
              <a:t>Grundlagen der Unternehmensbewertung</a:t>
            </a:r>
            <a:endParaRPr lang="de-DE" altLang="de-DE" sz="1400" b="1" smtClean="0"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0226" y="2132856"/>
            <a:ext cx="7706190" cy="461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ern mit 10 Zacken 5"/>
          <p:cNvSpPr/>
          <p:nvPr/>
        </p:nvSpPr>
        <p:spPr>
          <a:xfrm>
            <a:off x="7784474" y="4639001"/>
            <a:ext cx="648072" cy="57606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AT" sz="1100" dirty="0" smtClean="0"/>
              <a:t>26,</a:t>
            </a:r>
          </a:p>
          <a:p>
            <a:pPr algn="ctr">
              <a:spcBef>
                <a:spcPts val="0"/>
              </a:spcBef>
            </a:pPr>
            <a:r>
              <a:rPr lang="de-AT" sz="1100" dirty="0" smtClean="0"/>
              <a:t>140</a:t>
            </a:r>
            <a:endParaRPr lang="de-AT" sz="1100" dirty="0"/>
          </a:p>
        </p:txBody>
      </p:sp>
      <p:sp>
        <p:nvSpPr>
          <p:cNvPr id="7" name="Stern mit 10 Zacken 6"/>
          <p:cNvSpPr/>
          <p:nvPr/>
        </p:nvSpPr>
        <p:spPr>
          <a:xfrm>
            <a:off x="6372206" y="4640339"/>
            <a:ext cx="720080" cy="57606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smtClean="0"/>
              <a:t>13</a:t>
            </a:r>
            <a:r>
              <a:rPr lang="de-AT" sz="1100" dirty="0"/>
              <a:t>, </a:t>
            </a:r>
            <a:r>
              <a:rPr lang="de-AT" sz="1100" dirty="0" smtClean="0"/>
              <a:t>132 ff</a:t>
            </a:r>
            <a:endParaRPr lang="de-AT" sz="1100" dirty="0"/>
          </a:p>
        </p:txBody>
      </p:sp>
      <p:sp>
        <p:nvSpPr>
          <p:cNvPr id="8" name="Stern mit 10 Zacken 7"/>
          <p:cNvSpPr/>
          <p:nvPr/>
        </p:nvSpPr>
        <p:spPr>
          <a:xfrm>
            <a:off x="5255184" y="4639001"/>
            <a:ext cx="648072" cy="57606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smtClean="0"/>
              <a:t>48 ff</a:t>
            </a:r>
            <a:endParaRPr lang="de-AT" sz="1100" dirty="0"/>
          </a:p>
        </p:txBody>
      </p:sp>
      <p:sp>
        <p:nvSpPr>
          <p:cNvPr id="9" name="Stern mit 10 Zacken 8"/>
          <p:cNvSpPr/>
          <p:nvPr/>
        </p:nvSpPr>
        <p:spPr>
          <a:xfrm>
            <a:off x="4043397" y="4639001"/>
            <a:ext cx="648072" cy="57606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smtClean="0"/>
              <a:t>34 ff</a:t>
            </a:r>
            <a:endParaRPr lang="de-AT" sz="1100" dirty="0"/>
          </a:p>
        </p:txBody>
      </p:sp>
      <p:sp>
        <p:nvSpPr>
          <p:cNvPr id="10" name="Stern mit 10 Zacken 9"/>
          <p:cNvSpPr/>
          <p:nvPr/>
        </p:nvSpPr>
        <p:spPr>
          <a:xfrm>
            <a:off x="2573909" y="4639001"/>
            <a:ext cx="648072" cy="57606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smtClean="0"/>
              <a:t>118 ff</a:t>
            </a:r>
            <a:endParaRPr lang="de-AT" sz="1100" dirty="0"/>
          </a:p>
        </p:txBody>
      </p:sp>
      <p:sp>
        <p:nvSpPr>
          <p:cNvPr id="11" name="Stern mit 10 Zacken 10"/>
          <p:cNvSpPr/>
          <p:nvPr/>
        </p:nvSpPr>
        <p:spPr>
          <a:xfrm>
            <a:off x="1374422" y="4639001"/>
            <a:ext cx="648072" cy="57606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smtClean="0"/>
              <a:t>12</a:t>
            </a:r>
            <a:endParaRPr lang="de-AT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pPr eaLnBrk="1" hangingPunct="1"/>
            <a:r>
              <a:rPr lang="de-AT" altLang="de-DE" smtClean="0"/>
              <a:t>DCF-Verfahren</a:t>
            </a: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5" name="Inhaltsplatzhalter 8"/>
          <p:cNvSpPr>
            <a:spLocks noGrp="1"/>
          </p:cNvSpPr>
          <p:nvPr>
            <p:ph idx="1"/>
          </p:nvPr>
        </p:nvSpPr>
        <p:spPr>
          <a:xfrm>
            <a:off x="366713" y="2060575"/>
            <a:ext cx="8382000" cy="43926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lang="de-AT" sz="2100" dirty="0">
                <a:ea typeface="ＭＳ Ｐゴシック" charset="0"/>
                <a:cs typeface="ＭＳ Ｐゴシック" charset="0"/>
              </a:rPr>
              <a:t>DCF-Verfahren (Theoretischer Hintergrund)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r>
              <a:rPr lang="de-AT" dirty="0" smtClean="0"/>
              <a:t>Hat die Kapitalstruktur (EK vs. FK) einen Einfluss auf den UW?</a:t>
            </a:r>
          </a:p>
          <a:p>
            <a:pPr lvl="2">
              <a:defRPr/>
            </a:pPr>
            <a:r>
              <a:rPr lang="de-AT" sz="1400" dirty="0" smtClean="0"/>
              <a:t>Renditeeffekt (Fremdkapital günstiger als Eigenkapital)</a:t>
            </a:r>
          </a:p>
          <a:p>
            <a:pPr lvl="2">
              <a:defRPr/>
            </a:pPr>
            <a:r>
              <a:rPr lang="de-AT" sz="1400" dirty="0" smtClean="0"/>
              <a:t>Risikoeffekt (Fremdkapital erhöht das Risiko für Eigenkapitalgeber)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r>
              <a:rPr lang="de-AT" dirty="0" smtClean="0"/>
              <a:t>Modigliani/Miller:</a:t>
            </a:r>
          </a:p>
          <a:p>
            <a:pPr lvl="2">
              <a:defRPr/>
            </a:pPr>
            <a:r>
              <a:rPr lang="de-AT" sz="1400" dirty="0" smtClean="0"/>
              <a:t>Modigliani/Miller I (1958): Renditeeffekt und Risikoeffekt heben sich auf (Irrelevanzthese)</a:t>
            </a:r>
          </a:p>
          <a:p>
            <a:pPr lvl="2">
              <a:defRPr/>
            </a:pPr>
            <a:r>
              <a:rPr lang="de-AT" sz="1400" dirty="0" smtClean="0"/>
              <a:t>Modigliani/Miller II (1963): Positiver steuerlicher Effekt von Fremdkapital durch die Abzugsfähigkeit (Tax </a:t>
            </a:r>
            <a:r>
              <a:rPr lang="de-AT" sz="1400" dirty="0" err="1" smtClean="0"/>
              <a:t>Shield</a:t>
            </a:r>
            <a:r>
              <a:rPr lang="de-AT" sz="1400" dirty="0" smtClean="0"/>
              <a:t>)</a:t>
            </a:r>
          </a:p>
          <a:p>
            <a:pPr lvl="1">
              <a:defRPr/>
            </a:pPr>
            <a:endParaRPr lang="de-AT" dirty="0" smtClean="0"/>
          </a:p>
          <a:p>
            <a:pPr lvl="1">
              <a:defRPr/>
            </a:pPr>
            <a:r>
              <a:rPr lang="de-AT" dirty="0" smtClean="0"/>
              <a:t>DCF-Verfahren unterscheiden sich durch die Art und Weise der Berücksichtigung des Tax Shields</a:t>
            </a:r>
            <a:endParaRPr lang="de-AT" dirty="0"/>
          </a:p>
        </p:txBody>
      </p:sp>
      <p:sp>
        <p:nvSpPr>
          <p:cNvPr id="130052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DCF-Verfahren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DCF-Verfahren (KFS BW1, Kap. 4.2)</a:t>
            </a:r>
          </a:p>
          <a:p>
            <a:pPr lvl="1"/>
            <a:r>
              <a:rPr lang="de-AT" sz="1800" dirty="0" smtClean="0"/>
              <a:t>APV-Verfahren (autonome Finanzierungsstrategie)</a:t>
            </a:r>
          </a:p>
          <a:p>
            <a:pPr lvl="1"/>
            <a:endParaRPr lang="de-AT" sz="1800" dirty="0" smtClean="0"/>
          </a:p>
          <a:p>
            <a:pPr lvl="1"/>
            <a:r>
              <a:rPr lang="de-AT" sz="1800" dirty="0" smtClean="0"/>
              <a:t>WACC-Verfahren (wertorientierte Finanzierungsstrategie)</a:t>
            </a:r>
          </a:p>
          <a:p>
            <a:pPr lvl="1"/>
            <a:endParaRPr lang="de-AT" sz="1800" dirty="0" smtClean="0"/>
          </a:p>
          <a:p>
            <a:pPr lvl="1"/>
            <a:endParaRPr lang="de-AT" sz="1800" dirty="0" smtClean="0"/>
          </a:p>
          <a:p>
            <a:pPr lvl="1"/>
            <a:r>
              <a:rPr lang="de-AT" sz="1800" dirty="0" smtClean="0"/>
              <a:t>Equity Ansatz (kein eigenständiges Lösungspotential)</a:t>
            </a:r>
          </a:p>
          <a:p>
            <a:pPr lvl="1">
              <a:buNone/>
            </a:pPr>
            <a:r>
              <a:rPr lang="de-AT" dirty="0" smtClean="0"/>
              <a:t>	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Univ.Prof. Dr. Ewald Aschauer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Seite </a:t>
            </a:r>
            <a:fld id="{941D2295-CC7E-4B5B-BFD3-593FD9D32866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8604448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08051"/>
              </p:ext>
            </p:extLst>
          </p:nvPr>
        </p:nvGraphicFramePr>
        <p:xfrm>
          <a:off x="1043609" y="2924944"/>
          <a:ext cx="4104456" cy="84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0" name="Formel" r:id="rId4" imgW="2145960" imgH="444240" progId="Equation.3">
                  <p:embed/>
                </p:oleObj>
              </mc:Choice>
              <mc:Fallback>
                <p:oleObj name="Formel" r:id="rId4" imgW="2145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9" y="2924944"/>
                        <a:ext cx="4104456" cy="847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971550" y="4149080"/>
          <a:ext cx="3168402" cy="83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1" name="Formel" r:id="rId6" imgW="1638000" imgH="431640" progId="Equation.3">
                  <p:embed/>
                </p:oleObj>
              </mc:Choice>
              <mc:Fallback>
                <p:oleObj name="Formel" r:id="rId6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49080"/>
                        <a:ext cx="3168402" cy="833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45296"/>
              </p:ext>
            </p:extLst>
          </p:nvPr>
        </p:nvGraphicFramePr>
        <p:xfrm>
          <a:off x="4475163" y="4176713"/>
          <a:ext cx="34337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2" name="Formel" r:id="rId8" imgW="1803240" imgH="393480" progId="Equation.3">
                  <p:embed/>
                </p:oleObj>
              </mc:Choice>
              <mc:Fallback>
                <p:oleObj name="Formel" r:id="rId8" imgW="180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176713"/>
                        <a:ext cx="343376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055514" y="5517232"/>
          <a:ext cx="2076326" cy="83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3" name="Formel" r:id="rId10" imgW="1104840" imgH="444240" progId="Equation.3">
                  <p:embed/>
                </p:oleObj>
              </mc:Choice>
              <mc:Fallback>
                <p:oleObj name="Formel" r:id="rId10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14" y="5517232"/>
                        <a:ext cx="2076326" cy="832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2060"/>
              </p:ext>
            </p:extLst>
          </p:nvPr>
        </p:nvGraphicFramePr>
        <p:xfrm>
          <a:off x="3540125" y="5589588"/>
          <a:ext cx="3298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4" name="Formel" r:id="rId12" imgW="1815840" imgH="393480" progId="Equation.3">
                  <p:embed/>
                </p:oleObj>
              </mc:Choice>
              <mc:Fallback>
                <p:oleObj name="Formel" r:id="rId12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5589588"/>
                        <a:ext cx="32988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828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668769" cy="357985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Ermittlung des Kapitalisierungszinssatzes </a:t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2400" dirty="0" smtClean="0"/>
              <a:t>- Capital Asset </a:t>
            </a:r>
            <a:r>
              <a:rPr lang="de-AT" sz="2400" dirty="0" err="1" smtClean="0"/>
              <a:t>Pricing</a:t>
            </a:r>
            <a:r>
              <a:rPr lang="de-AT" sz="2400" dirty="0" smtClean="0"/>
              <a:t> Model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1800" dirty="0" smtClean="0"/>
              <a:t>Fachgutachten Tz 101, 103, 107, 109, 110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7798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443913" cy="769938"/>
          </a:xfrm>
        </p:spPr>
        <p:txBody>
          <a:bodyPr/>
          <a:lstStyle/>
          <a:p>
            <a:r>
              <a:rPr lang="de-AT" altLang="de-DE" smtClean="0"/>
              <a:t>Capital Asset Pricing Model (CAPM)</a:t>
            </a:r>
          </a:p>
        </p:txBody>
      </p:sp>
      <p:sp>
        <p:nvSpPr>
          <p:cNvPr id="163843" name="Datumsplatzhalt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lnSpc>
                <a:spcPct val="160000"/>
              </a:lnSpc>
              <a:spcBef>
                <a:spcPct val="20000"/>
              </a:spcBef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lnSpc>
                <a:spcPct val="16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rgbClr val="4F5151"/>
                </a:solidFill>
                <a:ea typeface="ＭＳ Ｐゴシック" pitchFamily="34" charset="-128"/>
              </a:rPr>
              <a:t>KS UBA                                                                                                         Univ.-Prof. Dr. Ewald Aschauer</a:t>
            </a:r>
          </a:p>
        </p:txBody>
      </p:sp>
      <p:sp>
        <p:nvSpPr>
          <p:cNvPr id="5" name="Inhaltsplatzhalter 8"/>
          <p:cNvSpPr txBox="1">
            <a:spLocks/>
          </p:cNvSpPr>
          <p:nvPr/>
        </p:nvSpPr>
        <p:spPr bwMode="auto">
          <a:xfrm>
            <a:off x="461963" y="2133600"/>
            <a:ext cx="82867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A20D3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A20D30"/>
              </a:buClr>
              <a:buChar char="—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AT" kern="0" dirty="0" smtClean="0"/>
              <a:t>Ermittlung des Kapitalisierungszinssatzes</a:t>
            </a:r>
          </a:p>
          <a:p>
            <a:pPr lvl="1">
              <a:defRPr/>
            </a:pPr>
            <a:r>
              <a:rPr lang="de-AT" sz="1800" kern="0" dirty="0" smtClean="0"/>
              <a:t>Berücksichtigung des Risikos durch einen Risikozuschlag</a:t>
            </a:r>
          </a:p>
          <a:p>
            <a:pPr lvl="1">
              <a:defRPr/>
            </a:pPr>
            <a:endParaRPr lang="de-AT" sz="1800" kern="0" dirty="0" smtClean="0"/>
          </a:p>
          <a:p>
            <a:pPr lvl="1">
              <a:defRPr/>
            </a:pPr>
            <a:endParaRPr lang="de-AT" sz="1800" kern="0" dirty="0" smtClean="0"/>
          </a:p>
          <a:p>
            <a:pPr lvl="1">
              <a:defRPr/>
            </a:pPr>
            <a:r>
              <a:rPr lang="de-AT" sz="1800" kern="0" dirty="0" smtClean="0"/>
              <a:t>Höhe des Risikozuschlages (</a:t>
            </a:r>
            <a:r>
              <a:rPr lang="de-AT" sz="1800" i="1" kern="0" dirty="0" smtClean="0"/>
              <a:t>z)</a:t>
            </a:r>
            <a:r>
              <a:rPr lang="de-AT" sz="1800" kern="0" dirty="0" smtClean="0"/>
              <a:t>?</a:t>
            </a:r>
          </a:p>
          <a:p>
            <a:pPr lvl="2">
              <a:defRPr/>
            </a:pPr>
            <a:r>
              <a:rPr lang="de-AT" sz="1600" kern="0" dirty="0" smtClean="0"/>
              <a:t>Individuelle Ermittlung (subjektive Festsetzung)</a:t>
            </a:r>
          </a:p>
          <a:p>
            <a:pPr lvl="2">
              <a:defRPr/>
            </a:pPr>
            <a:r>
              <a:rPr lang="de-AT" sz="1600" kern="0" dirty="0" smtClean="0"/>
              <a:t>Marktorientierte Ermittlung mittels Capital Asset </a:t>
            </a:r>
            <a:r>
              <a:rPr lang="de-AT" sz="1600" kern="0" dirty="0" err="1" smtClean="0"/>
              <a:t>Pricing</a:t>
            </a:r>
            <a:r>
              <a:rPr lang="de-AT" sz="1600" kern="0" dirty="0" smtClean="0"/>
              <a:t> Model (CAPM)</a:t>
            </a:r>
          </a:p>
          <a:p>
            <a:pPr lvl="3">
              <a:defRPr/>
            </a:pPr>
            <a:endParaRPr lang="de-AT" sz="1600" kern="0" dirty="0" smtClean="0"/>
          </a:p>
          <a:p>
            <a:pPr lvl="1">
              <a:buFontTx/>
              <a:buNone/>
              <a:defRPr/>
            </a:pPr>
            <a:endParaRPr lang="de-AT" sz="1800" kern="0" dirty="0" smtClean="0"/>
          </a:p>
        </p:txBody>
      </p:sp>
      <p:graphicFrame>
        <p:nvGraphicFramePr>
          <p:cNvPr id="163845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26185"/>
              </p:ext>
            </p:extLst>
          </p:nvPr>
        </p:nvGraphicFramePr>
        <p:xfrm>
          <a:off x="1227138" y="3105522"/>
          <a:ext cx="4267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4" name="Formel" r:id="rId3" imgW="2057400" imgH="469900" progId="Equation.3">
                  <p:embed/>
                </p:oleObj>
              </mc:Choice>
              <mc:Fallback>
                <p:oleObj name="Formel" r:id="rId3" imgW="2057400" imgH="4699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3105522"/>
                        <a:ext cx="42672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4F5151"/>
            </a:solidFill>
            <a:effectLst/>
            <a:latin typeface="Arial" charset="0"/>
            <a:ea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4F5151"/>
            </a:solidFill>
            <a:effectLst/>
            <a:latin typeface="Arial" charset="0"/>
            <a:ea typeface="ＭＳ Ｐゴシック" pitchFamily="52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Bildschirmpräsentation (4:3)</PresentationFormat>
  <Paragraphs>443</Paragraphs>
  <Slides>23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Standarddesign</vt:lpstr>
      <vt:lpstr>Formel</vt:lpstr>
      <vt:lpstr>Grundlagen der Unternehmensbewertung und aktuelle Diskussionen</vt:lpstr>
      <vt:lpstr>Literaturhinweis</vt:lpstr>
      <vt:lpstr>Methoden der Unternehmensbewertung </vt:lpstr>
      <vt:lpstr>Grundlagen der Unternehmensbewertung</vt:lpstr>
      <vt:lpstr>Grundlagen der Unternehmensbewertung</vt:lpstr>
      <vt:lpstr>DCF-Verfahren</vt:lpstr>
      <vt:lpstr>DCF-Verfahren</vt:lpstr>
      <vt:lpstr>Ermittlung des Kapitalisierungszinssatzes   - Capital Asset Pricing Model Fachgutachten Tz 101, 103, 107, 109, 110  </vt:lpstr>
      <vt:lpstr>Capital Asset Pricing Model (CAPM)</vt:lpstr>
      <vt:lpstr>Capital Asset Pricing Model (CAPM)</vt:lpstr>
      <vt:lpstr>Ermittlung des Kapitalisierungszinssatzes</vt:lpstr>
      <vt:lpstr>Berücksichtigung des Risiko des Fremdkapitals?</vt:lpstr>
      <vt:lpstr>CAPM</vt:lpstr>
      <vt:lpstr>Alternative Kapitalkostenkonzepte</vt:lpstr>
      <vt:lpstr>Alternative Kapitalkostenkonzepte</vt:lpstr>
      <vt:lpstr>Multiplikatorverfahren  Fachgutachten Kapitel 5, Tz 118-131</vt:lpstr>
      <vt:lpstr>Vergleichsverfahren/Multiplikatorverfahren</vt:lpstr>
      <vt:lpstr>Vergleichsverfahren/Multiplikatorverfahren</vt:lpstr>
      <vt:lpstr>Funktionsweise der Multiplikatorverfahren</vt:lpstr>
      <vt:lpstr>Funktionsweise der Multiplikatorverfahren</vt:lpstr>
      <vt:lpstr>Vorgehen bei der Multiplikatormethode</vt:lpstr>
      <vt:lpstr>Multiplikatorverfahren - aktuelle Parameter</vt:lpstr>
      <vt:lpstr>Vielen Dank für die Aufmerksamkeit</vt:lpstr>
    </vt:vector>
  </TitlesOfParts>
  <Company>oeh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Johannes Kepler Universität Linz</dc:title>
  <dc:creator>stube</dc:creator>
  <cp:lastModifiedBy>Aschauer Ewald</cp:lastModifiedBy>
  <cp:revision>163</cp:revision>
  <cp:lastPrinted>2015-02-05T08:55:49Z</cp:lastPrinted>
  <dcterms:created xsi:type="dcterms:W3CDTF">2005-01-19T09:50:28Z</dcterms:created>
  <dcterms:modified xsi:type="dcterms:W3CDTF">2015-05-19T13:10:16Z</dcterms:modified>
</cp:coreProperties>
</file>