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10085388" cy="7564438"/>
  <p:notesSz cx="6858000" cy="9144000"/>
  <p:defaultTextStyle>
    <a:defPPr>
      <a:defRPr lang="de-DE"/>
    </a:defPPr>
    <a:lvl1pPr marL="0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47B99"/>
    <a:srgbClr val="88B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11" y="-6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5EEE5-1DC0-493E-88D9-7E5A3CBF761F}" type="datetimeFigureOut">
              <a:rPr lang="de-AT" smtClean="0"/>
              <a:t>01.06.2015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CFED3-C35C-4F09-A776-3CADC686A52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226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246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492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738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984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1229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5475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9721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3967" algn="l" defTabSz="100849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CFED3-C35C-4F09-A776-3CADC686A52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621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 4"/>
          <p:cNvPicPr preferRelativeResize="0"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13127" y="504000"/>
            <a:ext cx="3780000" cy="101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676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720725" y="1980000"/>
            <a:ext cx="8639175" cy="4500000"/>
          </a:xfrm>
          <a:prstGeom prst="rect">
            <a:avLst/>
          </a:prstGeom>
        </p:spPr>
        <p:txBody>
          <a:bodyPr/>
          <a:lstStyle>
            <a:lvl1pPr marL="378184" indent="-37818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3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819400" indent="-315154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64000" indent="-324000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60000" indent="-252123" algn="just">
              <a:lnSpc>
                <a:spcPct val="130000"/>
              </a:lnSpc>
              <a:spcBef>
                <a:spcPts val="0"/>
              </a:spcBef>
              <a:buClr>
                <a:srgbClr val="5C171F"/>
              </a:buClr>
              <a:buFont typeface="Wingdings" panose="05000000000000000000" pitchFamily="2" charset="2"/>
              <a:buChar char="§"/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1296000" indent="-252123" algn="just">
              <a:lnSpc>
                <a:spcPct val="13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-"/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pic>
        <p:nvPicPr>
          <p:cNvPr id="15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839999"/>
            <a:ext cx="8639175" cy="25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sz="1200" baseline="30000" dirty="0" smtClean="0">
                <a:latin typeface="+mn-lt"/>
                <a:cs typeface="Tahoma"/>
              </a:rPr>
              <a:t>Name der Präsentation/Autor/Datum/Ort: </a:t>
            </a:r>
            <a:r>
              <a:rPr lang="de-DE" sz="1200" dirty="0" smtClean="0">
                <a:latin typeface="+mn-lt"/>
                <a:cs typeface="Tahoma"/>
              </a:rPr>
              <a:t> </a:t>
            </a:r>
            <a:endParaRPr lang="de-DE" sz="1200" baseline="30000" dirty="0">
              <a:latin typeface="+mn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27763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70788" y="504000"/>
            <a:ext cx="2514600" cy="673100"/>
          </a:xfrm>
          <a:prstGeom prst="rect">
            <a:avLst/>
          </a:prstGeom>
        </p:spPr>
      </p:pic>
      <p:sp>
        <p:nvSpPr>
          <p:cNvPr id="13" name="Textplatzhalter 12"/>
          <p:cNvSpPr>
            <a:spLocks noGrp="1"/>
          </p:cNvSpPr>
          <p:nvPr>
            <p:ph type="body" sz="quarter" idx="11"/>
          </p:nvPr>
        </p:nvSpPr>
        <p:spPr>
          <a:xfrm>
            <a:off x="722214" y="1980000"/>
            <a:ext cx="2627313" cy="4405313"/>
          </a:xfrm>
          <a:prstGeom prst="rect">
            <a:avLst/>
          </a:prstGeom>
          <a:solidFill>
            <a:srgbClr val="447B99"/>
          </a:solidFill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356795"/>
            <a:ext cx="6552008" cy="720000"/>
          </a:xfrm>
          <a:prstGeom prst="rect">
            <a:avLst/>
          </a:prstGeom>
        </p:spPr>
        <p:txBody>
          <a:bodyPr/>
          <a:lstStyle>
            <a:lvl1pPr marL="0" marR="0" indent="0" algn="l" defTabSz="10084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4000" kern="1200" dirty="0" smtClean="0">
                <a:solidFill>
                  <a:srgbClr val="001D31"/>
                </a:solidFill>
                <a:latin typeface="Palatino Linotype" panose="02040502050505030304" pitchFamily="18" charset="0"/>
                <a:ea typeface="+mn-ea"/>
                <a:cs typeface="Palatino"/>
              </a:defRPr>
            </a:lvl1pPr>
          </a:lstStyle>
          <a:p>
            <a:pPr marL="0" marR="0" lvl="0" indent="0" algn="l" defTabSz="100849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1D31"/>
                </a:solidFill>
                <a:latin typeface="Palatino Linotype" panose="02040502050505030304" pitchFamily="18" charset="0"/>
                <a:cs typeface="Palatino"/>
              </a:rPr>
              <a:t>Titel: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/>
          </p:nvPr>
        </p:nvSpPr>
        <p:spPr>
          <a:xfrm>
            <a:off x="3694113" y="1980000"/>
            <a:ext cx="2627313" cy="3246437"/>
          </a:xfrm>
          <a:prstGeom prst="rect">
            <a:avLst/>
          </a:prstGeom>
          <a:solidFill>
            <a:srgbClr val="88B9D2"/>
          </a:solidFill>
        </p:spPr>
        <p:txBody>
          <a:bodyPr/>
          <a:lstStyle>
            <a:lvl1pPr marL="0" indent="0">
              <a:buNone/>
              <a:defRPr sz="240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3"/>
          </p:nvPr>
        </p:nvSpPr>
        <p:spPr>
          <a:xfrm>
            <a:off x="6696000" y="1982019"/>
            <a:ext cx="2627313" cy="1398587"/>
          </a:xfrm>
          <a:prstGeom prst="rect">
            <a:avLst/>
          </a:prstGeom>
          <a:solidFill>
            <a:srgbClr val="447B99">
              <a:alpha val="3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4"/>
          </p:nvPr>
        </p:nvSpPr>
        <p:spPr>
          <a:xfrm>
            <a:off x="6698878" y="3638203"/>
            <a:ext cx="2627313" cy="2523605"/>
          </a:xfrm>
          <a:prstGeom prst="rect">
            <a:avLst/>
          </a:prstGeom>
          <a:solidFill>
            <a:srgbClr val="000000">
              <a:alpha val="50196"/>
            </a:srgbClr>
          </a:solidFill>
        </p:spPr>
        <p:txBody>
          <a:bodyPr/>
          <a:lstStyle>
            <a:lvl1pPr marL="0" indent="0">
              <a:buNone/>
              <a:defRPr sz="240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de-AT" dirty="0"/>
          </a:p>
        </p:txBody>
      </p:sp>
      <p:sp>
        <p:nvSpPr>
          <p:cNvPr id="11" name="Textplatzhalter 2"/>
          <p:cNvSpPr>
            <a:spLocks noGrp="1"/>
          </p:cNvSpPr>
          <p:nvPr>
            <p:ph type="body" sz="quarter" idx="15" hasCustomPrompt="1"/>
          </p:nvPr>
        </p:nvSpPr>
        <p:spPr>
          <a:xfrm>
            <a:off x="720000" y="6839999"/>
            <a:ext cx="8639175" cy="25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de-DE" sz="1200" baseline="30000" dirty="0" smtClean="0">
                <a:latin typeface="+mn-lt"/>
                <a:cs typeface="Tahoma"/>
              </a:rPr>
              <a:t>Name der Präsentation/Autor/Datum/Ort: </a:t>
            </a:r>
            <a:r>
              <a:rPr lang="de-DE" sz="1200" dirty="0" smtClean="0">
                <a:latin typeface="+mn-lt"/>
                <a:cs typeface="Tahoma"/>
              </a:rPr>
              <a:t> </a:t>
            </a:r>
            <a:endParaRPr lang="de-DE" sz="1200" baseline="30000" dirty="0">
              <a:latin typeface="+mn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67203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65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100849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184" indent="-378184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400" indent="-315154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615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861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9106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3352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7598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1844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6090" indent="-252123" algn="l" defTabSz="1008492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246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492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738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984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1229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5475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9721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3967" algn="l" defTabSz="100849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719999" y="3960000"/>
            <a:ext cx="8640000" cy="207749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4500" dirty="0">
                <a:solidFill>
                  <a:srgbClr val="001D31"/>
                </a:solidFill>
                <a:latin typeface="+mj-lt"/>
                <a:cs typeface="Palatino"/>
              </a:rPr>
              <a:t>Thema</a:t>
            </a:r>
            <a:r>
              <a:rPr lang="de-DE" sz="4500" dirty="0" smtClean="0">
                <a:solidFill>
                  <a:srgbClr val="001D31"/>
                </a:solidFill>
                <a:latin typeface="+mj-lt"/>
                <a:cs typeface="Palatino"/>
              </a:rPr>
              <a:t>: </a:t>
            </a:r>
            <a:endParaRPr lang="de-DE" sz="4500" dirty="0">
              <a:solidFill>
                <a:srgbClr val="001D31"/>
              </a:solidFill>
              <a:latin typeface="+mj-lt"/>
              <a:cs typeface="Palatino"/>
            </a:endParaRPr>
          </a:p>
          <a:p>
            <a:r>
              <a:rPr lang="de-DE" sz="4500" smtClean="0">
                <a:solidFill>
                  <a:srgbClr val="5C171F"/>
                </a:solidFill>
                <a:latin typeface="+mj-lt"/>
                <a:cs typeface="Palatino"/>
              </a:rPr>
              <a:t>1,9 Milliarden aus der Betrugsbekämpfung </a:t>
            </a:r>
            <a:endParaRPr lang="de-DE" sz="4500" dirty="0">
              <a:solidFill>
                <a:srgbClr val="5C171F"/>
              </a:solidFill>
              <a:latin typeface="+mj-lt"/>
              <a:cs typeface="Palatino"/>
            </a:endParaRPr>
          </a:p>
        </p:txBody>
      </p:sp>
      <p:sp>
        <p:nvSpPr>
          <p:cNvPr id="7" name="Textfeld 6"/>
          <p:cNvSpPr txBox="1">
            <a:spLocks/>
          </p:cNvSpPr>
          <p:nvPr/>
        </p:nvSpPr>
        <p:spPr>
          <a:xfrm>
            <a:off x="720000" y="6734548"/>
            <a:ext cx="8640000" cy="2285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200" dirty="0" smtClean="0">
                <a:latin typeface="Tahoma"/>
                <a:cs typeface="Tahoma"/>
              </a:rPr>
              <a:t>Datum/Ort: </a:t>
            </a:r>
            <a:endParaRPr lang="de-DE" sz="1200" dirty="0">
              <a:latin typeface="Tahoma"/>
              <a:cs typeface="Tahoma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0000" y="3060000"/>
            <a:ext cx="8640000" cy="3077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2500" dirty="0" smtClean="0">
                <a:solidFill>
                  <a:srgbClr val="001D31"/>
                </a:solidFill>
                <a:latin typeface="+mj-lt"/>
                <a:cs typeface="Palatino"/>
              </a:rPr>
              <a:t>Autor</a:t>
            </a:r>
            <a:r>
              <a:rPr lang="de-DE" sz="2500" smtClean="0">
                <a:solidFill>
                  <a:srgbClr val="001D31"/>
                </a:solidFill>
                <a:latin typeface="+mj-lt"/>
                <a:cs typeface="Palatino"/>
              </a:rPr>
              <a:t>: </a:t>
            </a:r>
            <a:r>
              <a:rPr lang="de-DE" sz="2500" smtClean="0">
                <a:solidFill>
                  <a:srgbClr val="001D31"/>
                </a:solidFill>
                <a:latin typeface="+mj-lt"/>
                <a:cs typeface="Palatino"/>
              </a:rPr>
              <a:t>Herwig Heller </a:t>
            </a:r>
            <a:endParaRPr lang="de-DE" sz="2500" dirty="0" smtClean="0">
              <a:solidFill>
                <a:srgbClr val="001D31"/>
              </a:solidFill>
              <a:latin typeface="+mj-lt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261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SBBG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Ermittlungsbefugnisse der Finanzstraf- und Abgabenbehörden</a:t>
            </a:r>
          </a:p>
          <a:p>
            <a:r>
              <a:rPr lang="de-AT" smtClean="0"/>
              <a:t>Definition Scheinunternehmen und Vorliegen eines Verdachtes</a:t>
            </a:r>
          </a:p>
          <a:p>
            <a:r>
              <a:rPr lang="de-AT" smtClean="0"/>
              <a:t>Vorhalt an „Scheinunternehmen“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4253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SBBG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Mitteilung des Verdachtsd durch Ermittlungsbehörde</a:t>
            </a:r>
          </a:p>
          <a:p>
            <a:r>
              <a:rPr lang="de-AT" smtClean="0"/>
              <a:t>Rechtskräftige Feststellung mit Bescheid (?)</a:t>
            </a:r>
          </a:p>
          <a:p>
            <a:r>
              <a:rPr lang="de-AT" smtClean="0"/>
              <a:t>Rechtsfolgen/Sofortmaßnahmen im ASVG (?)</a:t>
            </a:r>
          </a:p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942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Steuerreform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Gegenfinanzierung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AT" smtClean="0"/>
              <a:t>Bankenpaket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smtClean="0"/>
              <a:t>Sozialbetrugs-bekämpfungs-gesetz</a:t>
            </a:r>
            <a:endParaRPr lang="de-AT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AT" smtClean="0"/>
              <a:t>Investitionen in Personal, IT und Sachausstattung</a:t>
            </a:r>
            <a:endParaRPr lang="de-AT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653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Steuerreform</a:t>
            </a:r>
            <a:endParaRPr lang="de-AT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Registrierkassenpflicht</a:t>
            </a:r>
          </a:p>
          <a:p>
            <a:r>
              <a:rPr lang="de-AT" smtClean="0"/>
              <a:t>Aufzeichnungspflicht</a:t>
            </a:r>
          </a:p>
          <a:p>
            <a:r>
              <a:rPr lang="de-AT" smtClean="0"/>
              <a:t>Belegerteilungspflicht</a:t>
            </a:r>
          </a:p>
          <a:p>
            <a:r>
              <a:rPr lang="de-AT" smtClean="0"/>
              <a:t>Elektronische Sicherheitslösung in Registrierkassen</a:t>
            </a:r>
          </a:p>
          <a:p>
            <a:pPr marL="0" indent="0">
              <a:buNone/>
            </a:pPr>
            <a:r>
              <a:rPr lang="de-AT" smtClean="0"/>
              <a:t> </a:t>
            </a:r>
            <a:endParaRPr lang="de-AT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1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Steuerreform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Kontrollmöglichkeiten beim privaten Hausbau (§ 89 Abs. 3 EStG – Verweis auf § 367 Z 54 GewO)</a:t>
            </a:r>
          </a:p>
          <a:p>
            <a:r>
              <a:rPr lang="de-AT" smtClean="0"/>
              <a:t>Baubranche: Abzugsverbot bei Barzahlungen von Bauleistungen an Unternehmer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7799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Steuerreform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Baubranche: Ausschluss der Barzahlung von Arbeitslohn in der Baubranche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9190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/>
              <a:t>S</a:t>
            </a:r>
            <a:r>
              <a:rPr lang="de-AT" smtClean="0"/>
              <a:t>teuerreform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Kontrolle der Mineralölsteuer</a:t>
            </a:r>
          </a:p>
          <a:p>
            <a:r>
              <a:rPr lang="de-AT" smtClean="0"/>
              <a:t>Moderne IT-Verfahrensunterstützung (Analysesoftware, durchgängige elektronische Fallbearbeitung)</a:t>
            </a:r>
          </a:p>
          <a:p>
            <a:r>
              <a:rPr lang="de-AT" smtClean="0"/>
              <a:t>Karussellbetrug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158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Steuerreform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Versandhandel</a:t>
            </a:r>
          </a:p>
          <a:p>
            <a:r>
              <a:rPr lang="de-AT" smtClean="0"/>
              <a:t>Finanzstrafgesetz – Ausforschung von IP-Adressen</a:t>
            </a:r>
          </a:p>
          <a:p>
            <a:r>
              <a:rPr lang="de-AT" smtClean="0"/>
              <a:t>Zusätzliche Personalzuführung im Finanzressort für Betrugsbekämpfung</a:t>
            </a:r>
          </a:p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8274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Bankenpaket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Neuregelungen zum Bankgeheimnis und neue Durchbrechungen im § 38 Abs. 2 BWG</a:t>
            </a:r>
          </a:p>
          <a:p>
            <a:r>
              <a:rPr lang="de-AT" smtClean="0"/>
              <a:t>Neuregelungen bei der  Konteneinschau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4882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Bankenpaket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Kontenregistergesetz – ein Gewinn für den Datenschutz</a:t>
            </a:r>
          </a:p>
          <a:p>
            <a:r>
              <a:rPr lang="de-AT" smtClean="0"/>
              <a:t>Kapitalabfluss-Meldegesetz und die „Abschleicher“-Diskussion</a:t>
            </a:r>
          </a:p>
          <a:p>
            <a:r>
              <a:rPr lang="de-AT" smtClean="0"/>
              <a:t>Rechtsschutzbeauftragter ?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7818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mtClean="0"/>
              <a:t>SozialbetrugsbekämpfungsGesetz SBBG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smtClean="0"/>
              <a:t>Neue Definition Sozialbetrug</a:t>
            </a:r>
          </a:p>
          <a:p>
            <a:r>
              <a:rPr lang="de-AT" smtClean="0"/>
              <a:t>Kooperation aller betroffenen Behörden</a:t>
            </a:r>
          </a:p>
          <a:p>
            <a:r>
              <a:rPr lang="de-AT" smtClean="0"/>
              <a:t>Beirat für Sozialbetrugsbekämpfung</a:t>
            </a:r>
          </a:p>
          <a:p>
            <a:r>
              <a:rPr lang="de-AT" smtClean="0"/>
              <a:t>Datenaustausch, Datenbank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816266"/>
      </p:ext>
    </p:extLst>
  </p:cSld>
  <p:clrMapOvr>
    <a:masterClrMapping/>
  </p:clrMapOvr>
</p:sld>
</file>

<file path=ppt/theme/theme1.xml><?xml version="1.0" encoding="utf-8"?>
<a:theme xmlns:a="http://schemas.openxmlformats.org/drawingml/2006/main" name="BMF Standardvorlage">
  <a:themeElements>
    <a:clrScheme name="BMF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1D31"/>
      </a:accent1>
      <a:accent2>
        <a:srgbClr val="000000"/>
      </a:accent2>
      <a:accent3>
        <a:srgbClr val="FFFFFF"/>
      </a:accent3>
      <a:accent4>
        <a:srgbClr val="5C171F"/>
      </a:accent4>
      <a:accent5>
        <a:srgbClr val="447B99"/>
      </a:accent5>
      <a:accent6>
        <a:srgbClr val="88B9D2"/>
      </a:accent6>
      <a:hlink>
        <a:srgbClr val="0000FF"/>
      </a:hlink>
      <a:folHlink>
        <a:srgbClr val="800080"/>
      </a:folHlink>
    </a:clrScheme>
    <a:fontScheme name="BMF">
      <a:majorFont>
        <a:latin typeface="Palatino Linotype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2500" dirty="0" smtClean="0">
            <a:solidFill>
              <a:srgbClr val="001D31"/>
            </a:solidFill>
            <a:latin typeface="Palatino Linotype" panose="02040502050505030304" pitchFamily="18" charset="0"/>
            <a:cs typeface="Palatin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</Words>
  <Application>Microsoft Office PowerPoint</Application>
  <PresentationFormat>Benutzerdefiniert</PresentationFormat>
  <Paragraphs>49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BMF Standardvorlage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BRZ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Richter</dc:creator>
  <cp:lastModifiedBy>HELLER</cp:lastModifiedBy>
  <cp:revision>30</cp:revision>
  <dcterms:created xsi:type="dcterms:W3CDTF">2015-04-08T08:42:22Z</dcterms:created>
  <dcterms:modified xsi:type="dcterms:W3CDTF">2015-06-01T16:00:03Z</dcterms:modified>
</cp:coreProperties>
</file>