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76" r:id="rId3"/>
    <p:sldId id="277" r:id="rId4"/>
    <p:sldId id="278" r:id="rId5"/>
    <p:sldId id="287" r:id="rId6"/>
    <p:sldId id="288" r:id="rId7"/>
    <p:sldId id="289" r:id="rId8"/>
    <p:sldId id="290" r:id="rId9"/>
    <p:sldId id="282" r:id="rId10"/>
    <p:sldId id="283" r:id="rId11"/>
    <p:sldId id="284" r:id="rId12"/>
    <p:sldId id="285" r:id="rId13"/>
    <p:sldId id="286" r:id="rId14"/>
    <p:sldId id="291" r:id="rId15"/>
    <p:sldId id="292" r:id="rId16"/>
    <p:sldId id="293" r:id="rId17"/>
    <p:sldId id="279" r:id="rId18"/>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E6E6E6"/>
    <a:srgbClr val="7F98B2"/>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87" d="100"/>
          <a:sy n="87" d="100"/>
        </p:scale>
        <p:origin x="-2304" y="-59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5017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5018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5018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404E14-FFD3-4206-9E61-BC3981FE2796}" type="slidenum">
              <a:rPr lang="de-DE" altLang="de-DE"/>
              <a:pPr/>
              <a:t>‹Nr.›</a:t>
            </a:fld>
            <a:endParaRPr lang="de-DE" altLang="de-DE"/>
          </a:p>
        </p:txBody>
      </p:sp>
    </p:spTree>
    <p:extLst>
      <p:ext uri="{BB962C8B-B14F-4D97-AF65-F5344CB8AC3E}">
        <p14:creationId xmlns:p14="http://schemas.microsoft.com/office/powerpoint/2010/main" val="156840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373BA5B-B1A0-4C8C-94A2-DD6AED0BFADB}" type="slidenum">
              <a:rPr lang="de-DE" altLang="de-DE"/>
              <a:pPr/>
              <a:t>‹Nr.›</a:t>
            </a:fld>
            <a:endParaRPr lang="de-DE" altLang="de-DE"/>
          </a:p>
        </p:txBody>
      </p:sp>
    </p:spTree>
    <p:extLst>
      <p:ext uri="{BB962C8B-B14F-4D97-AF65-F5344CB8AC3E}">
        <p14:creationId xmlns:p14="http://schemas.microsoft.com/office/powerpoint/2010/main" val="25428564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8373BA5B-B1A0-4C8C-94A2-DD6AED0BFADB}" type="slidenum">
              <a:rPr lang="de-DE" altLang="de-DE" smtClean="0"/>
              <a:pPr/>
              <a:t>1</a:t>
            </a:fld>
            <a:endParaRPr lang="de-DE" altLang="de-DE"/>
          </a:p>
        </p:txBody>
      </p:sp>
    </p:spTree>
    <p:extLst>
      <p:ext uri="{BB962C8B-B14F-4D97-AF65-F5344CB8AC3E}">
        <p14:creationId xmlns:p14="http://schemas.microsoft.com/office/powerpoint/2010/main" val="128026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206">
              <a:defRPr sz="2300">
                <a:solidFill>
                  <a:schemeClr val="tx1"/>
                </a:solidFill>
                <a:latin typeface="Times New Roman" pitchFamily="18" charset="0"/>
              </a:defRPr>
            </a:lvl1pPr>
            <a:lvl2pPr marL="717764" indent="-276063" defTabSz="897206">
              <a:defRPr sz="2300">
                <a:solidFill>
                  <a:schemeClr val="tx1"/>
                </a:solidFill>
                <a:latin typeface="Times New Roman" pitchFamily="18" charset="0"/>
              </a:defRPr>
            </a:lvl2pPr>
            <a:lvl3pPr marL="1104254" indent="-220851" defTabSz="897206">
              <a:defRPr sz="2300">
                <a:solidFill>
                  <a:schemeClr val="tx1"/>
                </a:solidFill>
                <a:latin typeface="Times New Roman" pitchFamily="18" charset="0"/>
              </a:defRPr>
            </a:lvl3pPr>
            <a:lvl4pPr marL="1545954" indent="-220851" defTabSz="897206">
              <a:defRPr sz="2300">
                <a:solidFill>
                  <a:schemeClr val="tx1"/>
                </a:solidFill>
                <a:latin typeface="Times New Roman" pitchFamily="18" charset="0"/>
              </a:defRPr>
            </a:lvl4pPr>
            <a:lvl5pPr marL="1987656" indent="-220851" defTabSz="897206">
              <a:defRPr sz="2300">
                <a:solidFill>
                  <a:schemeClr val="tx1"/>
                </a:solidFill>
                <a:latin typeface="Times New Roman" pitchFamily="18" charset="0"/>
              </a:defRPr>
            </a:lvl5pPr>
            <a:lvl6pPr marL="2429359" indent="-220851" defTabSz="897206" eaLnBrk="0" fontAlgn="base" hangingPunct="0">
              <a:spcBef>
                <a:spcPct val="0"/>
              </a:spcBef>
              <a:spcAft>
                <a:spcPct val="0"/>
              </a:spcAft>
              <a:defRPr sz="2300">
                <a:solidFill>
                  <a:schemeClr val="tx1"/>
                </a:solidFill>
                <a:latin typeface="Times New Roman" pitchFamily="18" charset="0"/>
              </a:defRPr>
            </a:lvl6pPr>
            <a:lvl7pPr marL="2871059" indent="-220851" defTabSz="897206" eaLnBrk="0" fontAlgn="base" hangingPunct="0">
              <a:spcBef>
                <a:spcPct val="0"/>
              </a:spcBef>
              <a:spcAft>
                <a:spcPct val="0"/>
              </a:spcAft>
              <a:defRPr sz="2300">
                <a:solidFill>
                  <a:schemeClr val="tx1"/>
                </a:solidFill>
                <a:latin typeface="Times New Roman" pitchFamily="18" charset="0"/>
              </a:defRPr>
            </a:lvl7pPr>
            <a:lvl8pPr marL="3312761" indent="-220851" defTabSz="897206" eaLnBrk="0" fontAlgn="base" hangingPunct="0">
              <a:spcBef>
                <a:spcPct val="0"/>
              </a:spcBef>
              <a:spcAft>
                <a:spcPct val="0"/>
              </a:spcAft>
              <a:defRPr sz="2300">
                <a:solidFill>
                  <a:schemeClr val="tx1"/>
                </a:solidFill>
                <a:latin typeface="Times New Roman" pitchFamily="18" charset="0"/>
              </a:defRPr>
            </a:lvl8pPr>
            <a:lvl9pPr marL="3754461" indent="-220851" defTabSz="897206" eaLnBrk="0" fontAlgn="base" hangingPunct="0">
              <a:spcBef>
                <a:spcPct val="0"/>
              </a:spcBef>
              <a:spcAft>
                <a:spcPct val="0"/>
              </a:spcAft>
              <a:defRPr sz="2300">
                <a:solidFill>
                  <a:schemeClr val="tx1"/>
                </a:solidFill>
                <a:latin typeface="Times New Roman" pitchFamily="18" charset="0"/>
              </a:defRPr>
            </a:lvl9pPr>
          </a:lstStyle>
          <a:p>
            <a:pPr>
              <a:defRPr/>
            </a:pPr>
            <a:fld id="{070B31E3-84B8-4AFE-A34F-8118AE4D82E7}" type="slidenum">
              <a:rPr lang="de-AT" sz="1200">
                <a:solidFill>
                  <a:prstClr val="black"/>
                </a:solidFill>
              </a:rPr>
              <a:pPr>
                <a:defRPr/>
              </a:pPr>
              <a:t>13</a:t>
            </a:fld>
            <a:endParaRPr lang="de-AT" sz="1200">
              <a:solidFill>
                <a:prstClr val="black"/>
              </a:solidFill>
            </a:endParaRPr>
          </a:p>
        </p:txBody>
      </p:sp>
      <p:sp>
        <p:nvSpPr>
          <p:cNvPr id="235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GB" altLang="de-DE"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a:ln>
            <a:miter lim="800000"/>
            <a:headEnd/>
            <a:tailEnd/>
          </a:ln>
        </p:spPr>
        <p:txBody>
          <a:bodyPr/>
          <a:lstStyle/>
          <a:p>
            <a:r>
              <a:rPr lang="en-GB" altLang="en-GB" smtClean="0"/>
              <a:t>Macho /   2014</a:t>
            </a:r>
          </a:p>
        </p:txBody>
      </p:sp>
      <p:sp>
        <p:nvSpPr>
          <p:cNvPr id="60419" name="Rectangle 7"/>
          <p:cNvSpPr>
            <a:spLocks noGrp="1" noChangeArrowheads="1"/>
          </p:cNvSpPr>
          <p:nvPr>
            <p:ph type="sldNum" sz="quarter" idx="5"/>
          </p:nvPr>
        </p:nvSpPr>
        <p:spPr>
          <a:noFill/>
          <a:ln>
            <a:miter lim="800000"/>
            <a:headEnd/>
            <a:tailEnd/>
          </a:ln>
        </p:spPr>
        <p:txBody>
          <a:bodyPr/>
          <a:lstStyle/>
          <a:p>
            <a:fld id="{F5BAE06B-964B-44BC-8AC2-DB90A8BB55CC}" type="slidenum">
              <a:rPr lang="en-GB" altLang="en-GB" smtClean="0"/>
              <a:pPr/>
              <a:t>17</a:t>
            </a:fld>
            <a:endParaRPr lang="en-GB" altLang="en-GB" smtClean="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1109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a:ln>
            <a:miter lim="800000"/>
            <a:headEnd/>
            <a:tailEnd/>
          </a:ln>
        </p:spPr>
        <p:txBody>
          <a:bodyPr/>
          <a:lstStyle/>
          <a:p>
            <a:r>
              <a:rPr lang="en-GB" altLang="en-GB" smtClean="0"/>
              <a:t>Macho /   2014</a:t>
            </a:r>
          </a:p>
        </p:txBody>
      </p:sp>
      <p:sp>
        <p:nvSpPr>
          <p:cNvPr id="44035" name="Rectangle 7"/>
          <p:cNvSpPr>
            <a:spLocks noGrp="1" noChangeArrowheads="1"/>
          </p:cNvSpPr>
          <p:nvPr>
            <p:ph type="sldNum" sz="quarter" idx="5"/>
          </p:nvPr>
        </p:nvSpPr>
        <p:spPr>
          <a:noFill/>
          <a:ln>
            <a:miter lim="800000"/>
            <a:headEnd/>
            <a:tailEnd/>
          </a:ln>
        </p:spPr>
        <p:txBody>
          <a:bodyPr/>
          <a:lstStyle/>
          <a:p>
            <a:fld id="{E220F398-AFF3-4726-87D5-039A76043C83}" type="slidenum">
              <a:rPr lang="en-GB" altLang="en-GB" smtClean="0"/>
              <a:pPr/>
              <a:t>2</a:t>
            </a:fld>
            <a:endParaRPr lang="en-GB" altLang="en-GB" smtClean="0"/>
          </a:p>
        </p:txBody>
      </p:sp>
      <p:sp>
        <p:nvSpPr>
          <p:cNvPr id="44036" name="Rectangle 2"/>
          <p:cNvSpPr>
            <a:spLocks noGrp="1" noRot="1" noChangeAspect="1" noChangeArrowheads="1" noTextEdit="1"/>
          </p:cNvSpPr>
          <p:nvPr>
            <p:ph type="sldImg"/>
          </p:nvPr>
        </p:nvSpPr>
        <p:spPr>
          <a:xfrm>
            <a:off x="1144588" y="687388"/>
            <a:ext cx="4568825" cy="3427412"/>
          </a:xfrm>
          <a:ln/>
        </p:spPr>
      </p:sp>
      <p:sp>
        <p:nvSpPr>
          <p:cNvPr id="44037" name="Rectangle 3"/>
          <p:cNvSpPr>
            <a:spLocks noGrp="1" noChangeArrowheads="1"/>
          </p:cNvSpPr>
          <p:nvPr>
            <p:ph type="body" idx="1"/>
          </p:nvPr>
        </p:nvSpPr>
        <p:spPr>
          <a:xfrm>
            <a:off x="686129" y="4342848"/>
            <a:ext cx="5485745" cy="4114431"/>
          </a:xfrm>
          <a:noFill/>
        </p:spPr>
        <p:txBody>
          <a:bodyPr/>
          <a:lstStyle/>
          <a:p>
            <a:pPr eaLnBrk="1" hangingPunct="1"/>
            <a:endParaRPr lang="de-DE" smtClean="0"/>
          </a:p>
        </p:txBody>
      </p:sp>
    </p:spTree>
    <p:extLst>
      <p:ext uri="{BB962C8B-B14F-4D97-AF65-F5344CB8AC3E}">
        <p14:creationId xmlns:p14="http://schemas.microsoft.com/office/powerpoint/2010/main" val="1632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p:spPr>
        <p:txBody>
          <a:bodyPr/>
          <a:lstStyle/>
          <a:p>
            <a:pPr eaLnBrk="1" hangingPunct="1"/>
            <a:endParaRPr lang="de-AT" smtClean="0"/>
          </a:p>
        </p:txBody>
      </p:sp>
      <p:sp>
        <p:nvSpPr>
          <p:cNvPr id="45060" name="Fußzeilenplatzhalter 3"/>
          <p:cNvSpPr>
            <a:spLocks noGrp="1"/>
          </p:cNvSpPr>
          <p:nvPr>
            <p:ph type="ftr" sz="quarter" idx="4"/>
          </p:nvPr>
        </p:nvSpPr>
        <p:spPr>
          <a:noFill/>
          <a:ln>
            <a:miter lim="800000"/>
            <a:headEnd/>
            <a:tailEnd/>
          </a:ln>
        </p:spPr>
        <p:txBody>
          <a:bodyPr/>
          <a:lstStyle/>
          <a:p>
            <a:r>
              <a:rPr lang="en-GB" altLang="en-GB" smtClean="0"/>
              <a:t>Macho /   2014</a:t>
            </a:r>
          </a:p>
        </p:txBody>
      </p:sp>
      <p:sp>
        <p:nvSpPr>
          <p:cNvPr id="45061" name="Foliennummernplatzhalter 4"/>
          <p:cNvSpPr>
            <a:spLocks noGrp="1"/>
          </p:cNvSpPr>
          <p:nvPr>
            <p:ph type="sldNum" sz="quarter" idx="5"/>
          </p:nvPr>
        </p:nvSpPr>
        <p:spPr>
          <a:noFill/>
          <a:ln>
            <a:miter lim="800000"/>
            <a:headEnd/>
            <a:tailEnd/>
          </a:ln>
        </p:spPr>
        <p:txBody>
          <a:bodyPr/>
          <a:lstStyle/>
          <a:p>
            <a:fld id="{78AD7FF7-EA47-4786-B1FA-EBF62B75C21E}" type="slidenum">
              <a:rPr lang="en-GB" altLang="en-GB" smtClean="0"/>
              <a:pPr/>
              <a:t>3</a:t>
            </a:fld>
            <a:endParaRPr lang="en-GB" altLang="en-GB" smtClean="0"/>
          </a:p>
        </p:txBody>
      </p:sp>
    </p:spTree>
    <p:extLst>
      <p:ext uri="{BB962C8B-B14F-4D97-AF65-F5344CB8AC3E}">
        <p14:creationId xmlns:p14="http://schemas.microsoft.com/office/powerpoint/2010/main" val="424533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Grenzen internationaler Steuerplanung in Europa</a:t>
            </a:r>
          </a:p>
        </p:txBody>
      </p:sp>
      <p:sp>
        <p:nvSpPr>
          <p:cNvPr id="6" name="Rectangle 6"/>
          <p:cNvSpPr>
            <a:spLocks noGrp="1" noChangeArrowheads="1"/>
          </p:cNvSpPr>
          <p:nvPr>
            <p:ph type="ftr" sz="quarter" idx="4"/>
          </p:nvPr>
        </p:nvSpPr>
        <p:spPr>
          <a:ln/>
        </p:spPr>
        <p:txBody>
          <a:bodyPr/>
          <a:lstStyle/>
          <a:p>
            <a:r>
              <a:rPr lang="de-AT" smtClean="0"/>
              <a:t>roland macho - Juni 2013 - Europaakademie</a:t>
            </a:r>
            <a:endParaRPr lang="de-DE"/>
          </a:p>
        </p:txBody>
      </p:sp>
      <p:sp>
        <p:nvSpPr>
          <p:cNvPr id="7" name="Rectangle 7"/>
          <p:cNvSpPr>
            <a:spLocks noGrp="1" noChangeArrowheads="1"/>
          </p:cNvSpPr>
          <p:nvPr>
            <p:ph type="sldNum" sz="quarter" idx="5"/>
          </p:nvPr>
        </p:nvSpPr>
        <p:spPr>
          <a:ln/>
        </p:spPr>
        <p:txBody>
          <a:bodyPr/>
          <a:lstStyle/>
          <a:p>
            <a:fld id="{E86F6A83-989F-4172-AC2B-ABA88C25F1BF}" type="slidenum">
              <a:rPr lang="de-DE"/>
              <a:pPr/>
              <a:t>5</a:t>
            </a:fld>
            <a:endParaRPr lang="de-DE"/>
          </a:p>
        </p:txBody>
      </p:sp>
      <p:sp>
        <p:nvSpPr>
          <p:cNvPr id="154626" name="Rectangle 2"/>
          <p:cNvSpPr>
            <a:spLocks noGrp="1" noRot="1" noChangeAspect="1" noChangeArrowheads="1" noTextEdit="1"/>
          </p:cNvSpPr>
          <p:nvPr>
            <p:ph type="sldImg"/>
          </p:nvPr>
        </p:nvSpPr>
        <p:spPr>
          <a:xfrm>
            <a:off x="1146175" y="687388"/>
            <a:ext cx="4568825" cy="3425825"/>
          </a:xfrm>
          <a:ln/>
        </p:spPr>
      </p:sp>
      <p:sp>
        <p:nvSpPr>
          <p:cNvPr id="154627" name="Rectangle 3"/>
          <p:cNvSpPr>
            <a:spLocks noGrp="1" noChangeArrowheads="1"/>
          </p:cNvSpPr>
          <p:nvPr>
            <p:ph type="body" idx="1"/>
          </p:nvPr>
        </p:nvSpPr>
        <p:spPr>
          <a:xfrm>
            <a:off x="913745" y="4348742"/>
            <a:ext cx="5030510" cy="3847700"/>
          </a:xfrm>
        </p:spPr>
        <p:txBody>
          <a:bodyPr/>
          <a:lstStyle/>
          <a:p>
            <a:pPr marL="363538" indent="-363538">
              <a:spcBef>
                <a:spcPct val="0"/>
              </a:spcBef>
              <a:buFont typeface="Monotype Sorts" pitchFamily="2" charset="2"/>
              <a:buChar char="!"/>
            </a:pPr>
            <a:r>
              <a:rPr lang="de-DE" sz="1600" b="1"/>
              <a:t>Ihre</a:t>
            </a:r>
            <a:r>
              <a:rPr lang="de-DE" b="1"/>
              <a:t> </a:t>
            </a:r>
            <a:r>
              <a:rPr lang="de-DE" sz="1600" b="1"/>
              <a:t>Anmerkungen</a:t>
            </a:r>
            <a:r>
              <a:rPr lang="de-DE" b="1"/>
              <a:t>:</a:t>
            </a:r>
          </a:p>
          <a:p>
            <a:pPr marL="363538" indent="-363538"/>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Grenzen internationaler Steuerplanung in Europa</a:t>
            </a:r>
          </a:p>
        </p:txBody>
      </p:sp>
      <p:sp>
        <p:nvSpPr>
          <p:cNvPr id="6" name="Rectangle 6"/>
          <p:cNvSpPr>
            <a:spLocks noGrp="1" noChangeArrowheads="1"/>
          </p:cNvSpPr>
          <p:nvPr>
            <p:ph type="ftr" sz="quarter" idx="4"/>
          </p:nvPr>
        </p:nvSpPr>
        <p:spPr>
          <a:ln/>
        </p:spPr>
        <p:txBody>
          <a:bodyPr/>
          <a:lstStyle/>
          <a:p>
            <a:r>
              <a:rPr lang="de-AT" smtClean="0"/>
              <a:t>roland macho - Juni 2013 - Europaakademie</a:t>
            </a:r>
            <a:endParaRPr lang="de-DE"/>
          </a:p>
        </p:txBody>
      </p:sp>
      <p:sp>
        <p:nvSpPr>
          <p:cNvPr id="7" name="Rectangle 7"/>
          <p:cNvSpPr>
            <a:spLocks noGrp="1" noChangeArrowheads="1"/>
          </p:cNvSpPr>
          <p:nvPr>
            <p:ph type="sldNum" sz="quarter" idx="5"/>
          </p:nvPr>
        </p:nvSpPr>
        <p:spPr>
          <a:ln/>
        </p:spPr>
        <p:txBody>
          <a:bodyPr/>
          <a:lstStyle/>
          <a:p>
            <a:fld id="{B6B958C8-592E-42FD-AA10-B714B27F8B9B}" type="slidenum">
              <a:rPr lang="de-DE"/>
              <a:pPr/>
              <a:t>7</a:t>
            </a:fld>
            <a:endParaRPr lang="de-DE"/>
          </a:p>
        </p:txBody>
      </p:sp>
      <p:sp>
        <p:nvSpPr>
          <p:cNvPr id="160770" name="Rectangle 2"/>
          <p:cNvSpPr>
            <a:spLocks noGrp="1" noChangeArrowheads="1"/>
          </p:cNvSpPr>
          <p:nvPr>
            <p:ph type="body" idx="1"/>
          </p:nvPr>
        </p:nvSpPr>
        <p:spPr>
          <a:xfrm>
            <a:off x="913745" y="4348742"/>
            <a:ext cx="5030510" cy="3847700"/>
          </a:xfrm>
          <a:noFill/>
          <a:ln/>
          <a:extLst>
            <a:ext uri="{91240B29-F687-4F45-9708-019B960494DF}">
              <a14:hiddenLine xmlns:a14="http://schemas.microsoft.com/office/drawing/2010/main" w="12700">
                <a:solidFill>
                  <a:schemeClr val="tx1"/>
                </a:solidFill>
                <a:miter lim="800000"/>
                <a:headEnd/>
                <a:tailEnd/>
              </a14:hiddenLine>
            </a:ext>
          </a:extLst>
        </p:spPr>
        <p:txBody>
          <a:bodyPr lIns="90475" tIns="44444" rIns="90475" bIns="44444"/>
          <a:lstStyle/>
          <a:p>
            <a:pPr marL="363538" indent="-363538">
              <a:spcBef>
                <a:spcPct val="0"/>
              </a:spcBef>
              <a:buFont typeface="Monotype Sorts" pitchFamily="2" charset="2"/>
              <a:buChar char="!"/>
            </a:pPr>
            <a:r>
              <a:rPr lang="de-DE" sz="1600" b="1"/>
              <a:t>Ihre Anmerkungen:</a:t>
            </a:r>
          </a:p>
          <a:p>
            <a:pPr marL="363538" indent="-363538"/>
            <a:endParaRPr lang="de-AT" sz="1600"/>
          </a:p>
        </p:txBody>
      </p:sp>
      <p:sp>
        <p:nvSpPr>
          <p:cNvPr id="160771" name="Rectangle 3"/>
          <p:cNvSpPr>
            <a:spLocks noGrp="1" noRot="1" noChangeAspect="1" noChangeArrowheads="1" noTextEdit="1"/>
          </p:cNvSpPr>
          <p:nvPr>
            <p:ph type="sldImg"/>
          </p:nvPr>
        </p:nvSpPr>
        <p:spPr>
          <a:xfrm>
            <a:off x="917575" y="758825"/>
            <a:ext cx="4567238" cy="3425825"/>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8518BCE4-EA3A-4CF0-856C-E4C77FC29A13}" type="slidenum">
              <a:rPr lang="de-DE" smtClean="0"/>
              <a:t>9</a:t>
            </a:fld>
            <a:endParaRPr lang="de-DE"/>
          </a:p>
        </p:txBody>
      </p:sp>
    </p:spTree>
    <p:extLst>
      <p:ext uri="{BB962C8B-B14F-4D97-AF65-F5344CB8AC3E}">
        <p14:creationId xmlns:p14="http://schemas.microsoft.com/office/powerpoint/2010/main" val="426882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8518BCE4-EA3A-4CF0-856C-E4C77FC29A13}" type="slidenum">
              <a:rPr lang="de-DE" smtClean="0"/>
              <a:t>10</a:t>
            </a:fld>
            <a:endParaRPr lang="de-DE"/>
          </a:p>
        </p:txBody>
      </p:sp>
    </p:spTree>
    <p:extLst>
      <p:ext uri="{BB962C8B-B14F-4D97-AF65-F5344CB8AC3E}">
        <p14:creationId xmlns:p14="http://schemas.microsoft.com/office/powerpoint/2010/main" val="396135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206">
              <a:defRPr sz="2300">
                <a:solidFill>
                  <a:schemeClr val="tx1"/>
                </a:solidFill>
                <a:latin typeface="Times New Roman" pitchFamily="18" charset="0"/>
              </a:defRPr>
            </a:lvl1pPr>
            <a:lvl2pPr marL="717764" indent="-276063" defTabSz="897206">
              <a:defRPr sz="2300">
                <a:solidFill>
                  <a:schemeClr val="tx1"/>
                </a:solidFill>
                <a:latin typeface="Times New Roman" pitchFamily="18" charset="0"/>
              </a:defRPr>
            </a:lvl2pPr>
            <a:lvl3pPr marL="1104254" indent="-220851" defTabSz="897206">
              <a:defRPr sz="2300">
                <a:solidFill>
                  <a:schemeClr val="tx1"/>
                </a:solidFill>
                <a:latin typeface="Times New Roman" pitchFamily="18" charset="0"/>
              </a:defRPr>
            </a:lvl3pPr>
            <a:lvl4pPr marL="1545954" indent="-220851" defTabSz="897206">
              <a:defRPr sz="2300">
                <a:solidFill>
                  <a:schemeClr val="tx1"/>
                </a:solidFill>
                <a:latin typeface="Times New Roman" pitchFamily="18" charset="0"/>
              </a:defRPr>
            </a:lvl4pPr>
            <a:lvl5pPr marL="1987656" indent="-220851" defTabSz="897206">
              <a:defRPr sz="2300">
                <a:solidFill>
                  <a:schemeClr val="tx1"/>
                </a:solidFill>
                <a:latin typeface="Times New Roman" pitchFamily="18" charset="0"/>
              </a:defRPr>
            </a:lvl5pPr>
            <a:lvl6pPr marL="2429359" indent="-220851" defTabSz="897206" eaLnBrk="0" fontAlgn="base" hangingPunct="0">
              <a:spcBef>
                <a:spcPct val="0"/>
              </a:spcBef>
              <a:spcAft>
                <a:spcPct val="0"/>
              </a:spcAft>
              <a:defRPr sz="2300">
                <a:solidFill>
                  <a:schemeClr val="tx1"/>
                </a:solidFill>
                <a:latin typeface="Times New Roman" pitchFamily="18" charset="0"/>
              </a:defRPr>
            </a:lvl6pPr>
            <a:lvl7pPr marL="2871059" indent="-220851" defTabSz="897206" eaLnBrk="0" fontAlgn="base" hangingPunct="0">
              <a:spcBef>
                <a:spcPct val="0"/>
              </a:spcBef>
              <a:spcAft>
                <a:spcPct val="0"/>
              </a:spcAft>
              <a:defRPr sz="2300">
                <a:solidFill>
                  <a:schemeClr val="tx1"/>
                </a:solidFill>
                <a:latin typeface="Times New Roman" pitchFamily="18" charset="0"/>
              </a:defRPr>
            </a:lvl7pPr>
            <a:lvl8pPr marL="3312761" indent="-220851" defTabSz="897206" eaLnBrk="0" fontAlgn="base" hangingPunct="0">
              <a:spcBef>
                <a:spcPct val="0"/>
              </a:spcBef>
              <a:spcAft>
                <a:spcPct val="0"/>
              </a:spcAft>
              <a:defRPr sz="2300">
                <a:solidFill>
                  <a:schemeClr val="tx1"/>
                </a:solidFill>
                <a:latin typeface="Times New Roman" pitchFamily="18" charset="0"/>
              </a:defRPr>
            </a:lvl8pPr>
            <a:lvl9pPr marL="3754461" indent="-220851" defTabSz="897206" eaLnBrk="0" fontAlgn="base" hangingPunct="0">
              <a:spcBef>
                <a:spcPct val="0"/>
              </a:spcBef>
              <a:spcAft>
                <a:spcPct val="0"/>
              </a:spcAft>
              <a:defRPr sz="2300">
                <a:solidFill>
                  <a:schemeClr val="tx1"/>
                </a:solidFill>
                <a:latin typeface="Times New Roman" pitchFamily="18" charset="0"/>
              </a:defRPr>
            </a:lvl9pPr>
          </a:lstStyle>
          <a:p>
            <a:pPr>
              <a:defRPr/>
            </a:pPr>
            <a:fld id="{8D2518EB-A821-48E5-84CB-A9838FBF35CF}" type="slidenum">
              <a:rPr lang="de-AT" sz="1200">
                <a:solidFill>
                  <a:prstClr val="black"/>
                </a:solidFill>
              </a:rPr>
              <a:pPr>
                <a:defRPr/>
              </a:pPr>
              <a:t>11</a:t>
            </a:fld>
            <a:endParaRPr lang="de-AT" sz="1200">
              <a:solidFill>
                <a:prstClr val="black"/>
              </a:solidFill>
            </a:endParaRPr>
          </a:p>
        </p:txBody>
      </p:sp>
      <p:sp>
        <p:nvSpPr>
          <p:cNvPr id="225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GB" altLang="de-DE"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206">
              <a:defRPr sz="2300">
                <a:solidFill>
                  <a:schemeClr val="tx1"/>
                </a:solidFill>
                <a:latin typeface="Times New Roman" pitchFamily="18" charset="0"/>
              </a:defRPr>
            </a:lvl1pPr>
            <a:lvl2pPr marL="717764" indent="-276063" defTabSz="897206">
              <a:defRPr sz="2300">
                <a:solidFill>
                  <a:schemeClr val="tx1"/>
                </a:solidFill>
                <a:latin typeface="Times New Roman" pitchFamily="18" charset="0"/>
              </a:defRPr>
            </a:lvl2pPr>
            <a:lvl3pPr marL="1104254" indent="-220851" defTabSz="897206">
              <a:defRPr sz="2300">
                <a:solidFill>
                  <a:schemeClr val="tx1"/>
                </a:solidFill>
                <a:latin typeface="Times New Roman" pitchFamily="18" charset="0"/>
              </a:defRPr>
            </a:lvl3pPr>
            <a:lvl4pPr marL="1545954" indent="-220851" defTabSz="897206">
              <a:defRPr sz="2300">
                <a:solidFill>
                  <a:schemeClr val="tx1"/>
                </a:solidFill>
                <a:latin typeface="Times New Roman" pitchFamily="18" charset="0"/>
              </a:defRPr>
            </a:lvl4pPr>
            <a:lvl5pPr marL="1987656" indent="-220851" defTabSz="897206">
              <a:defRPr sz="2300">
                <a:solidFill>
                  <a:schemeClr val="tx1"/>
                </a:solidFill>
                <a:latin typeface="Times New Roman" pitchFamily="18" charset="0"/>
              </a:defRPr>
            </a:lvl5pPr>
            <a:lvl6pPr marL="2429359" indent="-220851" defTabSz="897206" eaLnBrk="0" fontAlgn="base" hangingPunct="0">
              <a:spcBef>
                <a:spcPct val="0"/>
              </a:spcBef>
              <a:spcAft>
                <a:spcPct val="0"/>
              </a:spcAft>
              <a:defRPr sz="2300">
                <a:solidFill>
                  <a:schemeClr val="tx1"/>
                </a:solidFill>
                <a:latin typeface="Times New Roman" pitchFamily="18" charset="0"/>
              </a:defRPr>
            </a:lvl6pPr>
            <a:lvl7pPr marL="2871059" indent="-220851" defTabSz="897206" eaLnBrk="0" fontAlgn="base" hangingPunct="0">
              <a:spcBef>
                <a:spcPct val="0"/>
              </a:spcBef>
              <a:spcAft>
                <a:spcPct val="0"/>
              </a:spcAft>
              <a:defRPr sz="2300">
                <a:solidFill>
                  <a:schemeClr val="tx1"/>
                </a:solidFill>
                <a:latin typeface="Times New Roman" pitchFamily="18" charset="0"/>
              </a:defRPr>
            </a:lvl7pPr>
            <a:lvl8pPr marL="3312761" indent="-220851" defTabSz="897206" eaLnBrk="0" fontAlgn="base" hangingPunct="0">
              <a:spcBef>
                <a:spcPct val="0"/>
              </a:spcBef>
              <a:spcAft>
                <a:spcPct val="0"/>
              </a:spcAft>
              <a:defRPr sz="2300">
                <a:solidFill>
                  <a:schemeClr val="tx1"/>
                </a:solidFill>
                <a:latin typeface="Times New Roman" pitchFamily="18" charset="0"/>
              </a:defRPr>
            </a:lvl8pPr>
            <a:lvl9pPr marL="3754461" indent="-220851" defTabSz="897206" eaLnBrk="0" fontAlgn="base" hangingPunct="0">
              <a:spcBef>
                <a:spcPct val="0"/>
              </a:spcBef>
              <a:spcAft>
                <a:spcPct val="0"/>
              </a:spcAft>
              <a:defRPr sz="2300">
                <a:solidFill>
                  <a:schemeClr val="tx1"/>
                </a:solidFill>
                <a:latin typeface="Times New Roman" pitchFamily="18" charset="0"/>
              </a:defRPr>
            </a:lvl9pPr>
          </a:lstStyle>
          <a:p>
            <a:pPr>
              <a:defRPr/>
            </a:pPr>
            <a:fld id="{5B6841FC-DCBB-4D78-B55F-300F804AC12D}" type="slidenum">
              <a:rPr lang="de-AT" sz="1200">
                <a:solidFill>
                  <a:prstClr val="black"/>
                </a:solidFill>
              </a:rPr>
              <a:pPr>
                <a:defRPr/>
              </a:pPr>
              <a:t>12</a:t>
            </a:fld>
            <a:endParaRPr lang="de-AT" sz="1200">
              <a:solidFill>
                <a:prstClr val="black"/>
              </a:solidFill>
            </a:endParaRPr>
          </a:p>
        </p:txBody>
      </p:sp>
      <p:sp>
        <p:nvSpPr>
          <p:cNvPr id="215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GB" altLang="de-D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31800" y="1066800"/>
            <a:ext cx="8277225" cy="5257800"/>
          </a:xfrm>
          <a:prstGeom prst="rect">
            <a:avLst/>
          </a:prstGeom>
          <a:solidFill>
            <a:srgbClr val="E6E6E6"/>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                 </a:t>
            </a:r>
          </a:p>
        </p:txBody>
      </p:sp>
      <p:sp>
        <p:nvSpPr>
          <p:cNvPr id="10243" name="Text Box 3"/>
          <p:cNvSpPr txBox="1">
            <a:spLocks noChangeArrowheads="1"/>
          </p:cNvSpPr>
          <p:nvPr/>
        </p:nvSpPr>
        <p:spPr bwMode="auto">
          <a:xfrm>
            <a:off x="7467600" y="6324600"/>
            <a:ext cx="1295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800">
                <a:solidFill>
                  <a:srgbClr val="555555"/>
                </a:solidFill>
                <a:latin typeface="Verdana" panose="020B0604030504040204" pitchFamily="34" charset="0"/>
              </a:rPr>
              <a:t>Seite </a:t>
            </a:r>
            <a:fld id="{0445F355-8230-425D-9637-269C84E30F24}" type="slidenum">
              <a:rPr lang="de-DE" altLang="de-DE" sz="800" b="1">
                <a:solidFill>
                  <a:srgbClr val="555555"/>
                </a:solidFill>
                <a:latin typeface="Verdana" panose="020B0604030504040204" pitchFamily="34" charset="0"/>
              </a:rPr>
              <a:pPr algn="r">
                <a:spcBef>
                  <a:spcPct val="50000"/>
                </a:spcBef>
              </a:pPr>
              <a:t>‹Nr.›</a:t>
            </a:fld>
            <a:endParaRPr lang="de-DE" altLang="de-DE" sz="800">
              <a:solidFill>
                <a:srgbClr val="555555"/>
              </a:solidFill>
              <a:latin typeface="Verdana" panose="020B0604030504040204" pitchFamily="34" charset="0"/>
            </a:endParaRPr>
          </a:p>
        </p:txBody>
      </p:sp>
      <p:sp>
        <p:nvSpPr>
          <p:cNvPr id="10249" name="Rectangle 9"/>
          <p:cNvSpPr>
            <a:spLocks noGrp="1" noChangeArrowheads="1"/>
          </p:cNvSpPr>
          <p:nvPr>
            <p:ph type="subTitle" sz="quarter" idx="1"/>
          </p:nvPr>
        </p:nvSpPr>
        <p:spPr>
          <a:xfrm>
            <a:off x="533400" y="2514600"/>
            <a:ext cx="7772400" cy="1905000"/>
          </a:xfrm>
        </p:spPr>
        <p:txBody>
          <a:bodyPr/>
          <a:lstStyle>
            <a:lvl1pPr>
              <a:defRPr/>
            </a:lvl1pPr>
          </a:lstStyle>
          <a:p>
            <a:pPr lvl="0"/>
            <a:r>
              <a:rPr lang="de-DE" altLang="de-DE" noProof="0" smtClean="0"/>
              <a:t>Formatvorlage des Untertitelmasters durch Klicken bearbeiten</a:t>
            </a:r>
          </a:p>
        </p:txBody>
      </p:sp>
      <p:sp>
        <p:nvSpPr>
          <p:cNvPr id="10250" name="Rectangle 10"/>
          <p:cNvSpPr>
            <a:spLocks noGrp="1" noChangeArrowheads="1"/>
          </p:cNvSpPr>
          <p:nvPr>
            <p:ph type="ctrTitle" sz="quarter"/>
          </p:nvPr>
        </p:nvSpPr>
        <p:spPr>
          <a:xfrm>
            <a:off x="533400" y="1828800"/>
            <a:ext cx="7772400" cy="533400"/>
          </a:xfrm>
        </p:spPr>
        <p:txBody>
          <a:bodyPr/>
          <a:lstStyle>
            <a:lvl1pPr>
              <a:defRPr/>
            </a:lvl1pPr>
          </a:lstStyle>
          <a:p>
            <a:pPr lvl="0"/>
            <a:r>
              <a:rPr lang="de-DE" altLang="de-DE" noProof="0" smtClean="0"/>
              <a:t>Titelmasterformat durch Klicken bearbeiten</a:t>
            </a:r>
          </a:p>
        </p:txBody>
      </p:sp>
      <p:sp>
        <p:nvSpPr>
          <p:cNvPr id="10254" name="Rectangle 14"/>
          <p:cNvSpPr>
            <a:spLocks noGrp="1" noChangeArrowheads="1"/>
          </p:cNvSpPr>
          <p:nvPr>
            <p:ph type="ftr" sz="quarter" idx="3"/>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10255" name="Rectangle 15"/>
          <p:cNvSpPr>
            <a:spLocks noGrp="1" noChangeArrowheads="1"/>
          </p:cNvSpPr>
          <p:nvPr>
            <p:ph type="dt" sz="half" idx="2"/>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pic>
        <p:nvPicPr>
          <p:cNvPr id="10275" name="Picture 35" descr="Logo_FB_TaxManagement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738"/>
            <a:ext cx="6754813" cy="820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5" name="Datumsplatzhalter 4"/>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89153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91300" y="1143000"/>
            <a:ext cx="2019300" cy="5029200"/>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533400" y="1143000"/>
            <a:ext cx="5905500" cy="5029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5" name="Datumsplatzhalter 4"/>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102048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52463" y="441325"/>
            <a:ext cx="5291137" cy="539750"/>
          </a:xfr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652463" y="1925638"/>
            <a:ext cx="3843337" cy="40513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925638"/>
            <a:ext cx="3843338" cy="40513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sldNum" sz="quarter" idx="10"/>
          </p:nvPr>
        </p:nvSpPr>
        <p:spPr>
          <a:xfrm>
            <a:off x="6553200" y="6356350"/>
            <a:ext cx="2133600" cy="365125"/>
          </a:xfrm>
          <a:prstGeom prst="rect">
            <a:avLst/>
          </a:prstGeom>
          <a:ln/>
        </p:spPr>
        <p:txBody>
          <a:bodyPr/>
          <a:lstStyle>
            <a:lvl1pPr>
              <a:defRPr/>
            </a:lvl1pPr>
          </a:lstStyle>
          <a:p>
            <a:pPr>
              <a:defRPr/>
            </a:pPr>
            <a:fld id="{5E6BD70F-5E19-4B5B-961B-725CADD61908}" type="slidenum">
              <a:rPr lang="de-AT"/>
              <a:pPr>
                <a:defRPr/>
              </a:pPr>
              <a:t>‹Nr.›</a:t>
            </a:fld>
            <a:endParaRPr lang="de-AT"/>
          </a:p>
        </p:txBody>
      </p:sp>
    </p:spTree>
    <p:extLst>
      <p:ext uri="{BB962C8B-B14F-4D97-AF65-F5344CB8AC3E}">
        <p14:creationId xmlns:p14="http://schemas.microsoft.com/office/powerpoint/2010/main" val="176855025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5" name="Datumsplatzhalter 4"/>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139564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5" name="Datumsplatzhalter 4"/>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374174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533400" y="1828800"/>
            <a:ext cx="3962400" cy="4343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828800"/>
            <a:ext cx="3962400" cy="4343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Fußzeilenplatzhalter 4"/>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6" name="Datumsplatzhalter 5"/>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110429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Fußzeilenplatzhalter 6"/>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8" name="Datumsplatzhalter 7"/>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142529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Fußzeilenplatzhalter 2"/>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4" name="Datumsplatzhalter 3"/>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91639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3" name="Datumsplatzhalter 2"/>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239375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6" name="Datumsplatzhalter 5"/>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47141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6" name="Datumsplatzhalter 5"/>
          <p:cNvSpPr>
            <a:spLocks noGrp="1"/>
          </p:cNvSpPr>
          <p:nvPr>
            <p:ph type="dt" sz="half" idx="11"/>
          </p:nvPr>
        </p:nvSpPr>
        <p:spPr/>
        <p:txBody>
          <a:bodyPr/>
          <a:lstStyle>
            <a:lvl1pPr>
              <a:defRPr/>
            </a:lvl1pPr>
          </a:lstStyle>
          <a:p>
            <a:r>
              <a:rPr lang="de-DE" altLang="de-DE"/>
              <a:t>tt.mm.jjjj</a:t>
            </a:r>
            <a:endParaRPr lang="de-DE" altLang="de-DE" sz="1400">
              <a:solidFill>
                <a:schemeClr val="tx1"/>
              </a:solidFill>
              <a:latin typeface="Times" panose="02020603050405020304" pitchFamily="18" charset="0"/>
            </a:endParaRPr>
          </a:p>
        </p:txBody>
      </p:sp>
    </p:spTree>
    <p:extLst>
      <p:ext uri="{BB962C8B-B14F-4D97-AF65-F5344CB8AC3E}">
        <p14:creationId xmlns:p14="http://schemas.microsoft.com/office/powerpoint/2010/main" val="392245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431800" y="1066800"/>
            <a:ext cx="8277225" cy="5257800"/>
          </a:xfrm>
          <a:prstGeom prst="rect">
            <a:avLst/>
          </a:prstGeom>
          <a:solidFill>
            <a:srgbClr val="E6E6E6"/>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                 </a:t>
            </a:r>
          </a:p>
        </p:txBody>
      </p:sp>
      <p:sp>
        <p:nvSpPr>
          <p:cNvPr id="1033" name="Text Box 9"/>
          <p:cNvSpPr txBox="1">
            <a:spLocks noChangeArrowheads="1"/>
          </p:cNvSpPr>
          <p:nvPr/>
        </p:nvSpPr>
        <p:spPr bwMode="auto">
          <a:xfrm>
            <a:off x="7467600" y="6324600"/>
            <a:ext cx="1295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de-DE" sz="800">
                <a:solidFill>
                  <a:srgbClr val="555555"/>
                </a:solidFill>
                <a:latin typeface="Verdana" panose="020B0604030504040204" pitchFamily="34" charset="0"/>
              </a:rPr>
              <a:t>Seite </a:t>
            </a:r>
            <a:fld id="{971E67DF-6489-4E22-95D0-4C1179589B84}" type="slidenum">
              <a:rPr lang="de-DE" altLang="de-DE" sz="800" b="1">
                <a:solidFill>
                  <a:srgbClr val="555555"/>
                </a:solidFill>
                <a:latin typeface="Verdana" panose="020B0604030504040204" pitchFamily="34" charset="0"/>
              </a:rPr>
              <a:pPr algn="r">
                <a:spcBef>
                  <a:spcPct val="50000"/>
                </a:spcBef>
              </a:pPr>
              <a:t>‹Nr.›</a:t>
            </a:fld>
            <a:endParaRPr lang="de-DE" altLang="de-DE" sz="800">
              <a:solidFill>
                <a:srgbClr val="555555"/>
              </a:solidFill>
              <a:latin typeface="Verdana" panose="020B0604030504040204" pitchFamily="34" charset="0"/>
            </a:endParaRPr>
          </a:p>
        </p:txBody>
      </p:sp>
      <p:sp>
        <p:nvSpPr>
          <p:cNvPr id="1051" name="Rectangle 27"/>
          <p:cNvSpPr>
            <a:spLocks noGrp="1" noChangeArrowheads="1"/>
          </p:cNvSpPr>
          <p:nvPr>
            <p:ph type="body" idx="1"/>
          </p:nvPr>
        </p:nvSpPr>
        <p:spPr bwMode="auto">
          <a:xfrm>
            <a:off x="533400" y="1828800"/>
            <a:ext cx="8077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54" name="Rectangle 30"/>
          <p:cNvSpPr>
            <a:spLocks noGrp="1" noChangeArrowheads="1"/>
          </p:cNvSpPr>
          <p:nvPr>
            <p:ph type="ftr" sz="quarter" idx="3"/>
          </p:nvPr>
        </p:nvSpPr>
        <p:spPr bwMode="auto">
          <a:xfrm>
            <a:off x="457200" y="63246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r>
              <a:rPr lang="de-DE" altLang="de-DE"/>
              <a:t>Erstellt von: Vorname Nachname</a:t>
            </a:r>
            <a:endParaRPr lang="de-DE" altLang="de-DE" sz="1400">
              <a:solidFill>
                <a:schemeClr val="tx1"/>
              </a:solidFill>
              <a:latin typeface="Times" panose="02020603050405020304" pitchFamily="18" charset="0"/>
            </a:endParaRPr>
          </a:p>
        </p:txBody>
      </p:sp>
      <p:sp>
        <p:nvSpPr>
          <p:cNvPr id="1055" name="Rectangle 31"/>
          <p:cNvSpPr>
            <a:spLocks noGrp="1" noChangeArrowheads="1"/>
          </p:cNvSpPr>
          <p:nvPr>
            <p:ph type="dt" sz="half" idx="2"/>
          </p:nvPr>
        </p:nvSpPr>
        <p:spPr bwMode="auto">
          <a:xfrm>
            <a:off x="2514600" y="63246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r>
              <a:rPr lang="de-DE" altLang="de-DE"/>
              <a:t>tt.mm.jjjj</a:t>
            </a:r>
            <a:endParaRPr lang="de-DE" altLang="de-DE" sz="1400">
              <a:solidFill>
                <a:schemeClr val="tx1"/>
              </a:solidFill>
              <a:latin typeface="Times" panose="02020603050405020304" pitchFamily="18" charset="0"/>
            </a:endParaRPr>
          </a:p>
        </p:txBody>
      </p:sp>
      <p:sp>
        <p:nvSpPr>
          <p:cNvPr id="1056" name="Rectangle 32"/>
          <p:cNvSpPr>
            <a:spLocks noGrp="1" noChangeArrowheads="1"/>
          </p:cNvSpPr>
          <p:nvPr>
            <p:ph type="title"/>
          </p:nvPr>
        </p:nvSpPr>
        <p:spPr bwMode="auto">
          <a:xfrm>
            <a:off x="533400" y="114300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pic>
        <p:nvPicPr>
          <p:cNvPr id="1073" name="Picture 49" descr="Logo_FB_TaxManagement_PP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85738"/>
            <a:ext cx="6754813" cy="82073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l" rtl="0" eaLnBrk="1" fontAlgn="base" hangingPunct="1">
        <a:spcBef>
          <a:spcPct val="0"/>
        </a:spcBef>
        <a:spcAft>
          <a:spcPct val="0"/>
        </a:spcAft>
        <a:defRPr sz="2000" b="1" kern="1200">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Verdana" panose="020B0604030504040204" pitchFamily="34" charset="0"/>
        </a:defRPr>
      </a:lvl2pPr>
      <a:lvl3pPr algn="l" rtl="0" eaLnBrk="1" fontAlgn="base" hangingPunct="1">
        <a:spcBef>
          <a:spcPct val="0"/>
        </a:spcBef>
        <a:spcAft>
          <a:spcPct val="0"/>
        </a:spcAft>
        <a:defRPr sz="2000" b="1">
          <a:solidFill>
            <a:schemeClr val="tx2"/>
          </a:solidFill>
          <a:latin typeface="Verdana" panose="020B0604030504040204" pitchFamily="34" charset="0"/>
        </a:defRPr>
      </a:lvl3pPr>
      <a:lvl4pPr algn="l" rtl="0" eaLnBrk="1" fontAlgn="base" hangingPunct="1">
        <a:spcBef>
          <a:spcPct val="0"/>
        </a:spcBef>
        <a:spcAft>
          <a:spcPct val="0"/>
        </a:spcAft>
        <a:defRPr sz="2000" b="1">
          <a:solidFill>
            <a:schemeClr val="tx2"/>
          </a:solidFill>
          <a:latin typeface="Verdana" panose="020B0604030504040204" pitchFamily="34" charset="0"/>
        </a:defRPr>
      </a:lvl4pPr>
      <a:lvl5pPr algn="l" rtl="0" eaLnBrk="1" fontAlgn="base" hangingPunct="1">
        <a:spcBef>
          <a:spcPct val="0"/>
        </a:spcBef>
        <a:spcAft>
          <a:spcPct val="0"/>
        </a:spcAft>
        <a:defRPr sz="2000" b="1">
          <a:solidFill>
            <a:schemeClr val="tx2"/>
          </a:solidFill>
          <a:latin typeface="Verdana" panose="020B0604030504040204" pitchFamily="34" charset="0"/>
        </a:defRPr>
      </a:lvl5pPr>
      <a:lvl6pPr marL="457200" algn="l" rtl="0" eaLnBrk="1" fontAlgn="base" hangingPunct="1">
        <a:spcBef>
          <a:spcPct val="0"/>
        </a:spcBef>
        <a:spcAft>
          <a:spcPct val="0"/>
        </a:spcAft>
        <a:defRPr sz="2000" b="1">
          <a:solidFill>
            <a:schemeClr val="tx2"/>
          </a:solidFill>
          <a:latin typeface="Verdana" panose="020B0604030504040204" pitchFamily="34" charset="0"/>
        </a:defRPr>
      </a:lvl6pPr>
      <a:lvl7pPr marL="914400" algn="l" rtl="0" eaLnBrk="1" fontAlgn="base" hangingPunct="1">
        <a:spcBef>
          <a:spcPct val="0"/>
        </a:spcBef>
        <a:spcAft>
          <a:spcPct val="0"/>
        </a:spcAft>
        <a:defRPr sz="2000" b="1">
          <a:solidFill>
            <a:schemeClr val="tx2"/>
          </a:solidFill>
          <a:latin typeface="Verdana" panose="020B0604030504040204" pitchFamily="34" charset="0"/>
        </a:defRPr>
      </a:lvl7pPr>
      <a:lvl8pPr marL="1371600" algn="l" rtl="0" eaLnBrk="1" fontAlgn="base" hangingPunct="1">
        <a:spcBef>
          <a:spcPct val="0"/>
        </a:spcBef>
        <a:spcAft>
          <a:spcPct val="0"/>
        </a:spcAft>
        <a:defRPr sz="2000" b="1">
          <a:solidFill>
            <a:schemeClr val="tx2"/>
          </a:solidFill>
          <a:latin typeface="Verdana" panose="020B0604030504040204" pitchFamily="34" charset="0"/>
        </a:defRPr>
      </a:lvl8pPr>
      <a:lvl9pPr marL="1828800" algn="l" rtl="0" eaLnBrk="1" fontAlgn="base" hangingPunct="1">
        <a:spcBef>
          <a:spcPct val="0"/>
        </a:spcBef>
        <a:spcAft>
          <a:spcPct val="0"/>
        </a:spcAft>
        <a:defRPr sz="2000" b="1">
          <a:solidFill>
            <a:schemeClr val="tx2"/>
          </a:solidFill>
          <a:latin typeface="Verdana" panose="020B0604030504040204" pitchFamily="34" charset="0"/>
        </a:defRPr>
      </a:lvl9pPr>
    </p:titleStyle>
    <p:bodyStyle>
      <a:lvl1pPr marL="228600" indent="-228600" algn="l" rtl="0" eaLnBrk="1" fontAlgn="base" hangingPunct="1">
        <a:spcBef>
          <a:spcPct val="20000"/>
        </a:spcBef>
        <a:spcAft>
          <a:spcPct val="0"/>
        </a:spcAft>
        <a:buFont typeface="Verdana" panose="020B0604030504040204" pitchFamily="34" charset="0"/>
        <a:buChar char="&gt;"/>
        <a:defRPr kern="1200">
          <a:solidFill>
            <a:schemeClr val="tx1"/>
          </a:solidFill>
          <a:latin typeface="+mn-lt"/>
          <a:ea typeface="+mn-ea"/>
          <a:cs typeface="+mn-cs"/>
        </a:defRPr>
      </a:lvl1pPr>
      <a:lvl2pPr marL="693738" indent="-231775" algn="l" rtl="0" eaLnBrk="1" fontAlgn="base" hangingPunct="1">
        <a:spcBef>
          <a:spcPct val="20000"/>
        </a:spcBef>
        <a:spcAft>
          <a:spcPct val="0"/>
        </a:spcAft>
        <a:buFont typeface="Verdana" panose="020B0604030504040204" pitchFamily="34" charset="0"/>
        <a:buChar char="&gt;"/>
        <a:defRPr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Verdana" panose="020B0604030504040204" pitchFamily="34" charset="0"/>
        <a:buChar char="&gt;"/>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Verdana" panose="020B0604030504040204" pitchFamily="34" charset="0"/>
        <a:buChar char="&gt;"/>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Verdana" panose="020B0604030504040204" pitchFamily="34" charset="0"/>
        <a:buChar char="&g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rtfolio-international.de/uploads/pics/Weltkugel_mit_Geld_shrst_76276231_274x335_1.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ftr" sz="quarter" idx="3"/>
          </p:nvPr>
        </p:nvSpPr>
        <p:spPr>
          <a:xfrm>
            <a:off x="457200" y="6324600"/>
            <a:ext cx="2674640" cy="218723"/>
          </a:xfrm>
        </p:spPr>
        <p:txBody>
          <a:bodyPr/>
          <a:lstStyle/>
          <a:p>
            <a:r>
              <a:rPr lang="de-DE" altLang="de-DE" sz="1000" dirty="0" smtClean="0"/>
              <a:t>Campus Lectures</a:t>
            </a:r>
            <a:endParaRPr lang="de-DE" altLang="de-DE" sz="1000" dirty="0">
              <a:solidFill>
                <a:schemeClr val="tx1"/>
              </a:solidFill>
              <a:latin typeface="Times" panose="02020603050405020304" pitchFamily="18" charset="0"/>
            </a:endParaRPr>
          </a:p>
        </p:txBody>
      </p:sp>
      <p:sp>
        <p:nvSpPr>
          <p:cNvPr id="5" name="Rectangle 15"/>
          <p:cNvSpPr>
            <a:spLocks noGrp="1" noChangeArrowheads="1"/>
          </p:cNvSpPr>
          <p:nvPr>
            <p:ph type="dt" sz="half" idx="2"/>
          </p:nvPr>
        </p:nvSpPr>
        <p:spPr>
          <a:xfrm>
            <a:off x="3171056" y="6324600"/>
            <a:ext cx="1905000" cy="228600"/>
          </a:xfrm>
        </p:spPr>
        <p:txBody>
          <a:bodyPr/>
          <a:lstStyle/>
          <a:p>
            <a:r>
              <a:rPr lang="de-DE" altLang="de-DE" sz="1000" dirty="0" smtClean="0"/>
              <a:t>3. Juni 2015</a:t>
            </a:r>
            <a:endParaRPr lang="de-DE" altLang="de-DE" sz="1000" dirty="0">
              <a:solidFill>
                <a:schemeClr val="tx1"/>
              </a:solidFill>
              <a:latin typeface="Times" panose="02020603050405020304" pitchFamily="18" charset="0"/>
            </a:endParaRPr>
          </a:p>
        </p:txBody>
      </p:sp>
      <p:sp>
        <p:nvSpPr>
          <p:cNvPr id="49154" name="Rectangle 2"/>
          <p:cNvSpPr>
            <a:spLocks noGrp="1" noChangeArrowheads="1"/>
          </p:cNvSpPr>
          <p:nvPr>
            <p:ph type="ctrTitle"/>
          </p:nvPr>
        </p:nvSpPr>
        <p:spPr/>
        <p:txBody>
          <a:bodyPr/>
          <a:lstStyle/>
          <a:p>
            <a:r>
              <a:rPr lang="de-AT" altLang="de-DE" dirty="0" smtClean="0"/>
              <a:t>1,9 Milliarden aus der Betrugsbekämpfung –</a:t>
            </a:r>
            <a:br>
              <a:rPr lang="de-AT" altLang="de-DE" dirty="0" smtClean="0"/>
            </a:br>
            <a:r>
              <a:rPr lang="de-AT" altLang="de-DE" dirty="0" smtClean="0"/>
              <a:t>Woher kommen diese?</a:t>
            </a:r>
            <a:endParaRPr lang="de-AT" altLang="de-DE" dirty="0"/>
          </a:p>
        </p:txBody>
      </p:sp>
      <p:sp>
        <p:nvSpPr>
          <p:cNvPr id="49155" name="Rectangle 3"/>
          <p:cNvSpPr>
            <a:spLocks noGrp="1" noChangeArrowheads="1"/>
          </p:cNvSpPr>
          <p:nvPr>
            <p:ph type="subTitle" idx="1"/>
          </p:nvPr>
        </p:nvSpPr>
        <p:spPr/>
        <p:txBody>
          <a:bodyPr/>
          <a:lstStyle/>
          <a:p>
            <a:pPr marL="0" indent="0">
              <a:buNone/>
            </a:pPr>
            <a:r>
              <a:rPr lang="de-AT" altLang="de-DE" dirty="0" smtClean="0">
                <a:effectLst>
                  <a:outerShdw blurRad="38100" dist="38100" dir="2700000" algn="tl">
                    <a:srgbClr val="000000">
                      <a:alpha val="43137"/>
                    </a:srgbClr>
                  </a:outerShdw>
                </a:effectLst>
              </a:rPr>
              <a:t>Internationale Gestaltungen</a:t>
            </a:r>
          </a:p>
          <a:p>
            <a:pPr marL="0" indent="0">
              <a:buNone/>
            </a:pPr>
            <a:endParaRPr lang="de-AT" altLang="de-DE" dirty="0"/>
          </a:p>
          <a:p>
            <a:pPr marL="0" indent="0">
              <a:buNone/>
            </a:pPr>
            <a:r>
              <a:rPr lang="de-AT" altLang="de-DE" sz="1600" b="1" i="1" dirty="0" smtClean="0"/>
              <a:t>Roland MACHO</a:t>
            </a:r>
            <a:br>
              <a:rPr lang="de-AT" altLang="de-DE" sz="1600" b="1" i="1" dirty="0" smtClean="0"/>
            </a:br>
            <a:r>
              <a:rPr lang="de-AT" altLang="de-DE" sz="1600" dirty="0" smtClean="0"/>
              <a:t>Großbetriebsprüfung – FH Campus</a:t>
            </a:r>
          </a:p>
        </p:txBody>
      </p:sp>
      <p:pic>
        <p:nvPicPr>
          <p:cNvPr id="1026" name="Picture 2" descr="http://www.portfolio-international.de/typo3temp/pics/405910eeb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486" y="3231141"/>
            <a:ext cx="2664296" cy="326240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000" y="3861048"/>
            <a:ext cx="6085634" cy="10012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7757294" cy="751780"/>
          </a:xfrm>
        </p:spPr>
        <p:txBody>
          <a:bodyPr>
            <a:noAutofit/>
          </a:bodyPr>
          <a:lstStyle/>
          <a:p>
            <a:pPr algn="l">
              <a:defRPr/>
            </a:pPr>
            <a:r>
              <a:rPr lang="de-AT" dirty="0"/>
              <a:t>Eliminierung bzw Reduktion der lokalen Steuern in den Absatzmärkten</a:t>
            </a:r>
          </a:p>
        </p:txBody>
      </p:sp>
      <p:sp>
        <p:nvSpPr>
          <p:cNvPr id="14340" name="Content Placeholder 2"/>
          <p:cNvSpPr>
            <a:spLocks noGrp="1"/>
          </p:cNvSpPr>
          <p:nvPr>
            <p:ph idx="4294967295"/>
          </p:nvPr>
        </p:nvSpPr>
        <p:spPr>
          <a:xfrm>
            <a:off x="683568" y="2708920"/>
            <a:ext cx="7632848" cy="2880469"/>
          </a:xfrm>
        </p:spPr>
        <p:txBody>
          <a:bodyPr>
            <a:normAutofit fontScale="92500" lnSpcReduction="10000"/>
          </a:bodyPr>
          <a:lstStyle/>
          <a:p>
            <a:pPr>
              <a:spcAft>
                <a:spcPts val="600"/>
              </a:spcAft>
              <a:buFont typeface="Wingdings" panose="05000000000000000000" pitchFamily="2" charset="2"/>
              <a:buChar char="§"/>
            </a:pPr>
            <a:r>
              <a:rPr lang="de-AT" altLang="de-DE" dirty="0">
                <a:solidFill>
                  <a:schemeClr val="tx2">
                    <a:lumMod val="75000"/>
                    <a:lumOff val="25000"/>
                  </a:schemeClr>
                </a:solidFill>
                <a:cs typeface="Arial" charset="0"/>
              </a:rPr>
              <a:t>Kundenverträge im Online Geschäft erfordern keine physische Anwesenheit im Quellenstaat – </a:t>
            </a:r>
            <a:r>
              <a:rPr lang="de-AT" altLang="de-DE" dirty="0" smtClean="0">
                <a:solidFill>
                  <a:schemeClr val="tx2">
                    <a:lumMod val="75000"/>
                    <a:lumOff val="25000"/>
                  </a:schemeClr>
                </a:solidFill>
                <a:cs typeface="Arial" charset="0"/>
              </a:rPr>
              <a:t>keine </a:t>
            </a:r>
            <a:r>
              <a:rPr lang="de-AT" altLang="de-DE" dirty="0">
                <a:solidFill>
                  <a:schemeClr val="tx2">
                    <a:lumMod val="75000"/>
                    <a:lumOff val="25000"/>
                  </a:schemeClr>
                </a:solidFill>
                <a:cs typeface="Arial" charset="0"/>
              </a:rPr>
              <a:t>Betriebsstätte </a:t>
            </a:r>
            <a:r>
              <a:rPr lang="de-AT" altLang="de-DE" dirty="0" smtClean="0">
                <a:solidFill>
                  <a:schemeClr val="tx2">
                    <a:lumMod val="75000"/>
                    <a:lumOff val="25000"/>
                  </a:schemeClr>
                </a:solidFill>
                <a:cs typeface="Arial" charset="0"/>
              </a:rPr>
              <a:t>(</a:t>
            </a:r>
            <a:r>
              <a:rPr lang="de-AT" altLang="de-DE" dirty="0" err="1" smtClean="0">
                <a:solidFill>
                  <a:schemeClr val="tx2">
                    <a:lumMod val="75000"/>
                    <a:lumOff val="25000"/>
                  </a:schemeClr>
                </a:solidFill>
                <a:cs typeface="Arial" charset="0"/>
              </a:rPr>
              <a:t>BS</a:t>
            </a:r>
            <a:r>
              <a:rPr lang="de-AT" altLang="de-DE" dirty="0" smtClean="0">
                <a:solidFill>
                  <a:schemeClr val="tx2">
                    <a:lumMod val="75000"/>
                    <a:lumOff val="25000"/>
                  </a:schemeClr>
                </a:solidFill>
                <a:cs typeface="Arial" charset="0"/>
              </a:rPr>
              <a:t>)</a:t>
            </a:r>
            <a:endParaRPr lang="de-AT" altLang="de-DE" dirty="0">
              <a:solidFill>
                <a:schemeClr val="tx2">
                  <a:lumMod val="75000"/>
                  <a:lumOff val="25000"/>
                </a:schemeClr>
              </a:solidFill>
              <a:cs typeface="Arial" charset="0"/>
            </a:endParaRPr>
          </a:p>
          <a:p>
            <a:pPr>
              <a:spcAft>
                <a:spcPts val="600"/>
              </a:spcAft>
              <a:buFont typeface="Wingdings" panose="05000000000000000000" pitchFamily="2" charset="2"/>
              <a:buChar char="§"/>
            </a:pPr>
            <a:r>
              <a:rPr lang="de-AT" altLang="de-DE" dirty="0">
                <a:solidFill>
                  <a:schemeClr val="tx2">
                    <a:lumMod val="75000"/>
                    <a:lumOff val="25000"/>
                  </a:schemeClr>
                </a:solidFill>
                <a:cs typeface="Arial" charset="0"/>
              </a:rPr>
              <a:t>Anwendung auch bei physischen Produkten möglich - Vertragsabschluss via Internet mit Konzerngesellschaft in Ausland und Warenlieferung im Direktgeschäft. </a:t>
            </a:r>
            <a:endParaRPr lang="de-AT" altLang="de-DE" dirty="0" smtClean="0">
              <a:solidFill>
                <a:schemeClr val="tx2">
                  <a:lumMod val="75000"/>
                  <a:lumOff val="25000"/>
                </a:schemeClr>
              </a:solidFill>
              <a:cs typeface="Arial" charset="0"/>
            </a:endParaRPr>
          </a:p>
          <a:p>
            <a:pPr>
              <a:spcAft>
                <a:spcPts val="600"/>
              </a:spcAft>
              <a:buFont typeface="Wingdings" panose="05000000000000000000" pitchFamily="2" charset="2"/>
              <a:buChar char="§"/>
            </a:pPr>
            <a:r>
              <a:rPr lang="de-AT" altLang="de-DE" dirty="0" smtClean="0">
                <a:solidFill>
                  <a:schemeClr val="tx2">
                    <a:lumMod val="75000"/>
                    <a:lumOff val="25000"/>
                  </a:schemeClr>
                </a:solidFill>
                <a:cs typeface="Arial" charset="0"/>
              </a:rPr>
              <a:t>Lager im </a:t>
            </a:r>
            <a:r>
              <a:rPr lang="de-AT" altLang="de-DE" dirty="0">
                <a:solidFill>
                  <a:schemeClr val="tx2">
                    <a:lumMod val="75000"/>
                    <a:lumOff val="25000"/>
                  </a:schemeClr>
                </a:solidFill>
                <a:cs typeface="Arial" charset="0"/>
              </a:rPr>
              <a:t>Inland </a:t>
            </a:r>
            <a:r>
              <a:rPr lang="de-AT" altLang="de-DE" dirty="0" smtClean="0">
                <a:solidFill>
                  <a:schemeClr val="tx2">
                    <a:lumMod val="75000"/>
                    <a:lumOff val="25000"/>
                  </a:schemeClr>
                </a:solidFill>
                <a:cs typeface="Arial" charset="0"/>
              </a:rPr>
              <a:t>begründet </a:t>
            </a:r>
            <a:r>
              <a:rPr lang="de-AT" altLang="de-DE" dirty="0" err="1" smtClean="0">
                <a:solidFill>
                  <a:schemeClr val="tx2">
                    <a:lumMod val="75000"/>
                    <a:lumOff val="25000"/>
                  </a:schemeClr>
                </a:solidFill>
                <a:cs typeface="Arial" charset="0"/>
              </a:rPr>
              <a:t>gem</a:t>
            </a:r>
            <a:r>
              <a:rPr lang="de-AT" altLang="de-DE" dirty="0" smtClean="0">
                <a:solidFill>
                  <a:schemeClr val="tx2">
                    <a:lumMod val="75000"/>
                    <a:lumOff val="25000"/>
                  </a:schemeClr>
                </a:solidFill>
                <a:cs typeface="Arial" charset="0"/>
              </a:rPr>
              <a:t> </a:t>
            </a:r>
            <a:r>
              <a:rPr lang="de-AT" altLang="de-DE" dirty="0">
                <a:solidFill>
                  <a:schemeClr val="tx2">
                    <a:lumMod val="75000"/>
                    <a:lumOff val="25000"/>
                  </a:schemeClr>
                </a:solidFill>
                <a:cs typeface="Arial" charset="0"/>
              </a:rPr>
              <a:t>Art 5 (4) lit a und b keine </a:t>
            </a:r>
            <a:r>
              <a:rPr lang="de-AT" altLang="de-DE" dirty="0" err="1" smtClean="0">
                <a:solidFill>
                  <a:schemeClr val="tx2">
                    <a:lumMod val="75000"/>
                    <a:lumOff val="25000"/>
                  </a:schemeClr>
                </a:solidFill>
                <a:cs typeface="Arial" charset="0"/>
              </a:rPr>
              <a:t>BS</a:t>
            </a:r>
            <a:r>
              <a:rPr lang="de-AT" altLang="de-DE" dirty="0" smtClean="0">
                <a:solidFill>
                  <a:schemeClr val="tx2">
                    <a:lumMod val="75000"/>
                    <a:lumOff val="25000"/>
                  </a:schemeClr>
                </a:solidFill>
                <a:cs typeface="Arial" charset="0"/>
              </a:rPr>
              <a:t> </a:t>
            </a:r>
            <a:endParaRPr lang="de-AT" altLang="de-DE" dirty="0">
              <a:solidFill>
                <a:schemeClr val="tx2">
                  <a:lumMod val="75000"/>
                  <a:lumOff val="25000"/>
                </a:schemeClr>
              </a:solidFill>
              <a:cs typeface="Arial" charset="0"/>
            </a:endParaRPr>
          </a:p>
          <a:p>
            <a:pPr>
              <a:spcAft>
                <a:spcPts val="600"/>
              </a:spcAft>
              <a:buFont typeface="Wingdings" panose="05000000000000000000" pitchFamily="2" charset="2"/>
              <a:buChar char="§"/>
            </a:pPr>
            <a:r>
              <a:rPr lang="de-AT" altLang="de-DE" dirty="0">
                <a:solidFill>
                  <a:schemeClr val="tx2">
                    <a:lumMod val="75000"/>
                    <a:lumOff val="25000"/>
                  </a:schemeClr>
                </a:solidFill>
                <a:cs typeface="Arial" charset="0"/>
              </a:rPr>
              <a:t>Lokale Gesellschaften fungieren als funktions- und risikoarme Dienstleistungs- oder Routinevertriebsgesellschaften nach OECD Verrechnungspreisgrundsätzen </a:t>
            </a:r>
            <a:r>
              <a:rPr lang="de-AT" altLang="de-DE" dirty="0">
                <a:solidFill>
                  <a:srgbClr val="002776"/>
                </a:solidFill>
                <a:latin typeface="+mj-lt"/>
                <a:cs typeface="Arial" charset="0"/>
              </a:rPr>
              <a:t/>
            </a:r>
            <a:br>
              <a:rPr lang="de-AT" altLang="de-DE" dirty="0">
                <a:solidFill>
                  <a:srgbClr val="002776"/>
                </a:solidFill>
                <a:latin typeface="+mj-lt"/>
                <a:cs typeface="Arial" charset="0"/>
              </a:rPr>
            </a:br>
            <a:endParaRPr lang="de-AT" altLang="de-DE" dirty="0">
              <a:solidFill>
                <a:srgbClr val="002776"/>
              </a:solidFill>
              <a:latin typeface="+mj-lt"/>
              <a:cs typeface="Arial" charset="0"/>
            </a:endParaRPr>
          </a:p>
        </p:txBody>
      </p:sp>
    </p:spTree>
    <p:extLst>
      <p:ext uri="{BB962C8B-B14F-4D97-AF65-F5344CB8AC3E}">
        <p14:creationId xmlns:p14="http://schemas.microsoft.com/office/powerpoint/2010/main" val="2978946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454375" y="1108830"/>
            <a:ext cx="8388000" cy="685045"/>
          </a:xfrm>
        </p:spPr>
        <p:txBody>
          <a:bodyPr>
            <a:normAutofit/>
          </a:bodyPr>
          <a:lstStyle/>
          <a:p>
            <a:pPr>
              <a:defRPr/>
            </a:pPr>
            <a:r>
              <a:rPr lang="en-US" dirty="0"/>
              <a:t>Double Irish</a:t>
            </a:r>
          </a:p>
        </p:txBody>
      </p:sp>
      <p:sp>
        <p:nvSpPr>
          <p:cNvPr id="260098" name="Text Box 2"/>
          <p:cNvSpPr txBox="1">
            <a:spLocks noChangeArrowheads="1"/>
          </p:cNvSpPr>
          <p:nvPr/>
        </p:nvSpPr>
        <p:spPr bwMode="auto">
          <a:xfrm>
            <a:off x="539552" y="1793875"/>
            <a:ext cx="8302823" cy="4370427"/>
          </a:xfrm>
          <a:prstGeom prst="rect">
            <a:avLst/>
          </a:prstGeom>
          <a:noFill/>
          <a:ln w="9525">
            <a:noFill/>
            <a:miter lim="800000"/>
            <a:headEnd/>
            <a:tailEnd/>
          </a:ln>
          <a:effectLst/>
        </p:spPr>
        <p:txBody>
          <a:bodyPr wrap="square">
            <a:spAutoFit/>
          </a:bodyPr>
          <a:lstStyle/>
          <a:p>
            <a:pPr marL="342900" indent="-342900" fontAlgn="base">
              <a:spcBef>
                <a:spcPct val="20000"/>
              </a:spcBef>
              <a:spcAft>
                <a:spcPts val="600"/>
              </a:spcAft>
              <a:buFont typeface="Wingdings" panose="05000000000000000000" pitchFamily="2" charset="2"/>
              <a:buChar char="§"/>
              <a:defRPr/>
            </a:pPr>
            <a:r>
              <a:rPr lang="de-AT" sz="2000" dirty="0">
                <a:solidFill>
                  <a:schemeClr val="tx2">
                    <a:lumMod val="75000"/>
                    <a:lumOff val="25000"/>
                  </a:schemeClr>
                </a:solidFill>
                <a:cs typeface="Arial" charset="0"/>
              </a:rPr>
              <a:t>IR Co A ist eine doppelt ansässige </a:t>
            </a:r>
            <a:r>
              <a:rPr lang="de-AT" sz="2000" dirty="0" smtClean="0">
                <a:solidFill>
                  <a:schemeClr val="tx2">
                    <a:lumMod val="75000"/>
                    <a:lumOff val="25000"/>
                  </a:schemeClr>
                </a:solidFill>
                <a:cs typeface="Arial" charset="0"/>
              </a:rPr>
              <a:t>Gesellschaft </a:t>
            </a:r>
            <a:br>
              <a:rPr lang="de-AT" sz="2000" dirty="0" smtClean="0">
                <a:solidFill>
                  <a:schemeClr val="tx2">
                    <a:lumMod val="75000"/>
                    <a:lumOff val="25000"/>
                  </a:schemeClr>
                </a:solidFill>
                <a:cs typeface="Arial" charset="0"/>
              </a:rPr>
            </a:br>
            <a:r>
              <a:rPr lang="de-AT" sz="2000" dirty="0" smtClean="0">
                <a:solidFill>
                  <a:schemeClr val="tx2">
                    <a:lumMod val="75000"/>
                    <a:lumOff val="25000"/>
                  </a:schemeClr>
                </a:solidFill>
                <a:cs typeface="Arial" charset="0"/>
              </a:rPr>
              <a:t>nach </a:t>
            </a:r>
            <a:r>
              <a:rPr lang="de-AT" sz="2000" dirty="0">
                <a:solidFill>
                  <a:schemeClr val="tx2">
                    <a:lumMod val="75000"/>
                    <a:lumOff val="25000"/>
                  </a:schemeClr>
                </a:solidFill>
                <a:cs typeface="Arial" charset="0"/>
              </a:rPr>
              <a:t>i</a:t>
            </a:r>
            <a:r>
              <a:rPr lang="de-AT" sz="2000" dirty="0" smtClean="0">
                <a:solidFill>
                  <a:schemeClr val="tx2">
                    <a:lumMod val="75000"/>
                    <a:lumOff val="25000"/>
                  </a:schemeClr>
                </a:solidFill>
                <a:cs typeface="Arial" charset="0"/>
              </a:rPr>
              <a:t>rischem </a:t>
            </a:r>
            <a:r>
              <a:rPr lang="de-AT" sz="2000" dirty="0">
                <a:solidFill>
                  <a:schemeClr val="tx2">
                    <a:lumMod val="75000"/>
                    <a:lumOff val="25000"/>
                  </a:schemeClr>
                </a:solidFill>
                <a:cs typeface="Arial" charset="0"/>
              </a:rPr>
              <a:t>Recht gegründet, hat aber </a:t>
            </a:r>
            <a:r>
              <a:rPr lang="de-AT" sz="2000" dirty="0" smtClean="0">
                <a:solidFill>
                  <a:schemeClr val="tx2">
                    <a:lumMod val="75000"/>
                    <a:lumOff val="25000"/>
                  </a:schemeClr>
                </a:solidFill>
                <a:cs typeface="Arial" charset="0"/>
              </a:rPr>
              <a:t>Verwaltungssitz </a:t>
            </a:r>
            <a:r>
              <a:rPr lang="de-AT" sz="2000" dirty="0">
                <a:solidFill>
                  <a:schemeClr val="tx2">
                    <a:lumMod val="75000"/>
                    <a:lumOff val="25000"/>
                  </a:schemeClr>
                </a:solidFill>
                <a:cs typeface="Arial" charset="0"/>
              </a:rPr>
              <a:t>auf </a:t>
            </a:r>
            <a:r>
              <a:rPr lang="de-AT" sz="2000" dirty="0" smtClean="0">
                <a:solidFill>
                  <a:schemeClr val="tx2">
                    <a:lumMod val="75000"/>
                    <a:lumOff val="25000"/>
                  </a:schemeClr>
                </a:solidFill>
                <a:cs typeface="Arial" charset="0"/>
              </a:rPr>
              <a:t>Bermuda</a:t>
            </a:r>
            <a:endParaRPr lang="de-AT" sz="2000" dirty="0">
              <a:solidFill>
                <a:schemeClr val="tx2">
                  <a:lumMod val="75000"/>
                  <a:lumOff val="25000"/>
                </a:schemeClr>
              </a:solidFill>
              <a:cs typeface="Arial" charset="0"/>
            </a:endParaRPr>
          </a:p>
          <a:p>
            <a:pPr marL="342900" indent="-342900" fontAlgn="base">
              <a:spcBef>
                <a:spcPct val="20000"/>
              </a:spcBef>
              <a:spcAft>
                <a:spcPts val="600"/>
              </a:spcAft>
              <a:buFont typeface="Wingdings" panose="05000000000000000000" pitchFamily="2" charset="2"/>
              <a:buChar char="§"/>
              <a:defRPr/>
            </a:pPr>
            <a:r>
              <a:rPr lang="de-AT" sz="2000" dirty="0">
                <a:solidFill>
                  <a:schemeClr val="tx2">
                    <a:lumMod val="75000"/>
                    <a:lumOff val="25000"/>
                  </a:schemeClr>
                </a:solidFill>
                <a:cs typeface="Arial" charset="0"/>
              </a:rPr>
              <a:t>Steuer in Irland = 0 </a:t>
            </a:r>
          </a:p>
          <a:p>
            <a:pPr marL="342900" indent="-342900" fontAlgn="base">
              <a:spcBef>
                <a:spcPct val="20000"/>
              </a:spcBef>
              <a:spcAft>
                <a:spcPts val="600"/>
              </a:spcAft>
              <a:buFont typeface="Wingdings" panose="05000000000000000000" pitchFamily="2" charset="2"/>
              <a:buChar char="§"/>
              <a:defRPr/>
            </a:pPr>
            <a:r>
              <a:rPr lang="de-AT" sz="2000" dirty="0">
                <a:solidFill>
                  <a:schemeClr val="tx2">
                    <a:lumMod val="75000"/>
                    <a:lumOff val="25000"/>
                  </a:schemeClr>
                </a:solidFill>
                <a:cs typeface="Arial" charset="0"/>
              </a:rPr>
              <a:t>Steuer auf Bermuda = 0</a:t>
            </a:r>
          </a:p>
          <a:p>
            <a:pPr marL="342900" indent="-342900" fontAlgn="base">
              <a:spcBef>
                <a:spcPct val="20000"/>
              </a:spcBef>
              <a:spcAft>
                <a:spcPts val="600"/>
              </a:spcAft>
              <a:buFont typeface="Wingdings" panose="05000000000000000000" pitchFamily="2" charset="2"/>
              <a:buChar char="§"/>
              <a:defRPr/>
            </a:pPr>
            <a:r>
              <a:rPr lang="de-AT" sz="2000" dirty="0" err="1" smtClean="0">
                <a:solidFill>
                  <a:schemeClr val="tx2">
                    <a:lumMod val="75000"/>
                    <a:lumOff val="25000"/>
                  </a:schemeClr>
                </a:solidFill>
                <a:cs typeface="Arial" charset="0"/>
              </a:rPr>
              <a:t>APA</a:t>
            </a:r>
            <a:r>
              <a:rPr lang="de-AT" sz="2000" dirty="0" smtClean="0">
                <a:solidFill>
                  <a:schemeClr val="tx2">
                    <a:lumMod val="75000"/>
                    <a:lumOff val="25000"/>
                  </a:schemeClr>
                </a:solidFill>
                <a:cs typeface="Arial" charset="0"/>
              </a:rPr>
              <a:t> (</a:t>
            </a:r>
            <a:r>
              <a:rPr lang="de-AT" sz="2000" dirty="0" err="1" smtClean="0">
                <a:solidFill>
                  <a:schemeClr val="tx2">
                    <a:lumMod val="75000"/>
                    <a:lumOff val="25000"/>
                  </a:schemeClr>
                </a:solidFill>
                <a:cs typeface="Arial" charset="0"/>
              </a:rPr>
              <a:t>Ruling</a:t>
            </a:r>
            <a:r>
              <a:rPr lang="de-AT" sz="2000" dirty="0" smtClean="0">
                <a:solidFill>
                  <a:schemeClr val="tx2">
                    <a:lumMod val="75000"/>
                    <a:lumOff val="25000"/>
                  </a:schemeClr>
                </a:solidFill>
                <a:cs typeface="Arial" charset="0"/>
              </a:rPr>
              <a:t>) </a:t>
            </a:r>
            <a:r>
              <a:rPr lang="de-AT" sz="2000" dirty="0">
                <a:solidFill>
                  <a:schemeClr val="tx2">
                    <a:lumMod val="75000"/>
                    <a:lumOff val="25000"/>
                  </a:schemeClr>
                </a:solidFill>
                <a:cs typeface="Arial" charset="0"/>
              </a:rPr>
              <a:t>mit der US Steuerverwaltung zur Übertragung bzw Lizenzierung der immateriellen Wirtschaftsgüter (</a:t>
            </a:r>
            <a:r>
              <a:rPr lang="de-AT" sz="2000" dirty="0" smtClean="0">
                <a:solidFill>
                  <a:schemeClr val="tx2">
                    <a:lumMod val="75000"/>
                    <a:lumOff val="25000"/>
                  </a:schemeClr>
                </a:solidFill>
                <a:cs typeface="Arial" charset="0"/>
              </a:rPr>
              <a:t>IP)     und / oder</a:t>
            </a:r>
            <a:endParaRPr lang="de-AT" sz="2000" dirty="0">
              <a:solidFill>
                <a:schemeClr val="tx2">
                  <a:lumMod val="75000"/>
                  <a:lumOff val="25000"/>
                </a:schemeClr>
              </a:solidFill>
              <a:cs typeface="Arial" charset="0"/>
            </a:endParaRPr>
          </a:p>
          <a:p>
            <a:pPr marL="342900" indent="-342900" fontAlgn="base">
              <a:spcBef>
                <a:spcPct val="20000"/>
              </a:spcBef>
              <a:spcAft>
                <a:spcPts val="600"/>
              </a:spcAft>
              <a:buFont typeface="Wingdings" panose="05000000000000000000" pitchFamily="2" charset="2"/>
              <a:buChar char="§"/>
              <a:defRPr/>
            </a:pPr>
            <a:r>
              <a:rPr lang="de-AT" sz="2000" dirty="0">
                <a:solidFill>
                  <a:schemeClr val="tx2">
                    <a:lumMod val="75000"/>
                    <a:lumOff val="25000"/>
                  </a:schemeClr>
                </a:solidFill>
                <a:cs typeface="Arial" charset="0"/>
              </a:rPr>
              <a:t>Hohe Eigenkapitalausstattung und direkte Beteiligung an der Entwicklung </a:t>
            </a:r>
            <a:r>
              <a:rPr lang="de-AT" sz="2000" dirty="0" smtClean="0">
                <a:solidFill>
                  <a:schemeClr val="tx2">
                    <a:lumMod val="75000"/>
                    <a:lumOff val="25000"/>
                  </a:schemeClr>
                </a:solidFill>
                <a:cs typeface="Arial" charset="0"/>
              </a:rPr>
              <a:t>des IP (zB </a:t>
            </a:r>
            <a:r>
              <a:rPr lang="de-AT" sz="2000" dirty="0" err="1" smtClean="0">
                <a:solidFill>
                  <a:schemeClr val="tx2">
                    <a:lumMod val="75000"/>
                    <a:lumOff val="25000"/>
                  </a:schemeClr>
                </a:solidFill>
                <a:cs typeface="Arial" charset="0"/>
              </a:rPr>
              <a:t>Cost</a:t>
            </a:r>
            <a:r>
              <a:rPr lang="de-AT" sz="2000" dirty="0" smtClean="0">
                <a:solidFill>
                  <a:schemeClr val="tx2">
                    <a:lumMod val="75000"/>
                    <a:lumOff val="25000"/>
                  </a:schemeClr>
                </a:solidFill>
                <a:cs typeface="Arial" charset="0"/>
              </a:rPr>
              <a:t> </a:t>
            </a:r>
            <a:r>
              <a:rPr lang="de-AT" sz="2000" dirty="0">
                <a:solidFill>
                  <a:schemeClr val="tx2">
                    <a:lumMod val="75000"/>
                    <a:lumOff val="25000"/>
                  </a:schemeClr>
                </a:solidFill>
                <a:cs typeface="Arial" charset="0"/>
              </a:rPr>
              <a:t>Sharing </a:t>
            </a:r>
            <a:r>
              <a:rPr lang="de-AT" sz="2000" dirty="0" smtClean="0">
                <a:solidFill>
                  <a:schemeClr val="tx2">
                    <a:lumMod val="75000"/>
                    <a:lumOff val="25000"/>
                  </a:schemeClr>
                </a:solidFill>
                <a:cs typeface="Arial" charset="0"/>
              </a:rPr>
              <a:t>Arrangement) </a:t>
            </a:r>
          </a:p>
          <a:p>
            <a:pPr marL="342900" indent="-342900" fontAlgn="base">
              <a:spcBef>
                <a:spcPct val="20000"/>
              </a:spcBef>
              <a:spcAft>
                <a:spcPts val="600"/>
              </a:spcAft>
              <a:buFont typeface="Wingdings" panose="05000000000000000000" pitchFamily="2" charset="2"/>
              <a:buChar char="§"/>
              <a:defRPr/>
            </a:pPr>
            <a:r>
              <a:rPr lang="de-AT" sz="2000" dirty="0" smtClean="0">
                <a:solidFill>
                  <a:schemeClr val="tx2">
                    <a:lumMod val="75000"/>
                    <a:lumOff val="25000"/>
                  </a:schemeClr>
                </a:solidFill>
                <a:cs typeface="Arial" charset="0"/>
              </a:rPr>
              <a:t>operative </a:t>
            </a:r>
            <a:r>
              <a:rPr lang="de-AT" sz="2000" dirty="0">
                <a:solidFill>
                  <a:schemeClr val="tx2">
                    <a:lumMod val="75000"/>
                    <a:lumOff val="25000"/>
                  </a:schemeClr>
                </a:solidFill>
                <a:cs typeface="Arial" charset="0"/>
              </a:rPr>
              <a:t>Gesellschaft in Irland </a:t>
            </a:r>
            <a:r>
              <a:rPr lang="de-AT" sz="2000" dirty="0" smtClean="0">
                <a:solidFill>
                  <a:schemeClr val="tx2">
                    <a:lumMod val="75000"/>
                    <a:lumOff val="25000"/>
                  </a:schemeClr>
                </a:solidFill>
                <a:cs typeface="Arial" charset="0"/>
              </a:rPr>
              <a:t>ermöglicht „</a:t>
            </a:r>
            <a:r>
              <a:rPr lang="de-AT" sz="2000" b="1" dirty="0" smtClean="0">
                <a:solidFill>
                  <a:schemeClr val="tx2">
                    <a:lumMod val="75000"/>
                    <a:lumOff val="25000"/>
                  </a:schemeClr>
                </a:solidFill>
                <a:cs typeface="Arial" charset="0"/>
              </a:rPr>
              <a:t>check </a:t>
            </a:r>
            <a:r>
              <a:rPr lang="de-AT" sz="2000" b="1" dirty="0" err="1">
                <a:solidFill>
                  <a:schemeClr val="tx2">
                    <a:lumMod val="75000"/>
                    <a:lumOff val="25000"/>
                  </a:schemeClr>
                </a:solidFill>
                <a:cs typeface="Arial" charset="0"/>
              </a:rPr>
              <a:t>the</a:t>
            </a:r>
            <a:r>
              <a:rPr lang="de-AT" sz="2000" b="1" dirty="0">
                <a:solidFill>
                  <a:schemeClr val="tx2">
                    <a:lumMod val="75000"/>
                    <a:lumOff val="25000"/>
                  </a:schemeClr>
                </a:solidFill>
                <a:cs typeface="Arial" charset="0"/>
              </a:rPr>
              <a:t> </a:t>
            </a:r>
            <a:r>
              <a:rPr lang="de-AT" sz="2000" b="1" dirty="0" smtClean="0">
                <a:solidFill>
                  <a:schemeClr val="tx2">
                    <a:lumMod val="75000"/>
                    <a:lumOff val="25000"/>
                  </a:schemeClr>
                </a:solidFill>
                <a:cs typeface="Arial" charset="0"/>
              </a:rPr>
              <a:t>box</a:t>
            </a:r>
            <a:r>
              <a:rPr lang="de-AT" sz="2000" dirty="0" smtClean="0">
                <a:solidFill>
                  <a:schemeClr val="tx2">
                    <a:lumMod val="75000"/>
                    <a:lumOff val="25000"/>
                  </a:schemeClr>
                </a:solidFill>
                <a:cs typeface="Arial" charset="0"/>
              </a:rPr>
              <a:t>“ in den USA</a:t>
            </a:r>
            <a:endParaRPr lang="de-AT" dirty="0">
              <a:solidFill>
                <a:prstClr val="black"/>
              </a:solidFill>
              <a:latin typeface="Arial" pitchFamily="34" charset="0"/>
              <a:cs typeface="Arial" pitchFamily="34" charset="0"/>
            </a:endParaRPr>
          </a:p>
          <a:p>
            <a:pPr marL="285750" indent="-285750" fontAlgn="base">
              <a:spcBef>
                <a:spcPct val="0"/>
              </a:spcBef>
              <a:spcAft>
                <a:spcPct val="0"/>
              </a:spcAft>
              <a:buFont typeface="Arial" pitchFamily="34" charset="0"/>
              <a:buChar char="•"/>
              <a:defRPr/>
            </a:pPr>
            <a:endParaRPr lang="de-AT" dirty="0">
              <a:solidFill>
                <a:prstClr val="black"/>
              </a:solidFill>
              <a:latin typeface="Arial" pitchFamily="34" charset="0"/>
              <a:cs typeface="Arial" pitchFamily="34" charset="0"/>
            </a:endParaRPr>
          </a:p>
          <a:p>
            <a:pPr marL="285750" indent="-285750" fontAlgn="base">
              <a:spcBef>
                <a:spcPct val="0"/>
              </a:spcBef>
              <a:spcAft>
                <a:spcPct val="0"/>
              </a:spcAft>
              <a:buFont typeface="Arial" pitchFamily="34" charset="0"/>
              <a:buChar char="•"/>
              <a:defRPr/>
            </a:pPr>
            <a:endParaRPr lang="de-AT"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37840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p:txBody>
          <a:bodyPr>
            <a:normAutofit/>
          </a:bodyPr>
          <a:lstStyle/>
          <a:p>
            <a:pPr>
              <a:defRPr/>
            </a:pPr>
            <a:r>
              <a:rPr lang="en-US" dirty="0"/>
              <a:t>Dutch Sandwich</a:t>
            </a:r>
          </a:p>
        </p:txBody>
      </p:sp>
      <p:sp>
        <p:nvSpPr>
          <p:cNvPr id="260098" name="Text Box 2"/>
          <p:cNvSpPr txBox="1">
            <a:spLocks noChangeArrowheads="1"/>
          </p:cNvSpPr>
          <p:nvPr/>
        </p:nvSpPr>
        <p:spPr bwMode="auto">
          <a:xfrm>
            <a:off x="611560" y="1817688"/>
            <a:ext cx="8137153" cy="3970318"/>
          </a:xfrm>
          <a:prstGeom prst="rect">
            <a:avLst/>
          </a:prstGeom>
          <a:noFill/>
          <a:ln w="9525">
            <a:noFill/>
            <a:miter lim="800000"/>
            <a:headEnd/>
            <a:tailEnd/>
          </a:ln>
          <a:effectLst/>
        </p:spPr>
        <p:txBody>
          <a:bodyPr wrap="square">
            <a:spAutoFit/>
          </a:bodyPr>
          <a:lstStyle/>
          <a:p>
            <a:pPr marL="342900" indent="-342900">
              <a:spcBef>
                <a:spcPct val="20000"/>
              </a:spcBef>
              <a:spcAft>
                <a:spcPts val="600"/>
              </a:spcAft>
              <a:buFont typeface="Wingdings" panose="05000000000000000000" pitchFamily="2" charset="2"/>
              <a:buChar char="§"/>
              <a:defRPr/>
            </a:pPr>
            <a:r>
              <a:rPr lang="de-AT" sz="2000" dirty="0">
                <a:solidFill>
                  <a:schemeClr val="tx2">
                    <a:lumMod val="75000"/>
                    <a:lumOff val="25000"/>
                  </a:schemeClr>
                </a:solidFill>
                <a:cs typeface="Arial" charset="0"/>
              </a:rPr>
              <a:t>IR Co B ist eine operative Gesellschaft </a:t>
            </a:r>
            <a:r>
              <a:rPr lang="de-AT" sz="2000" dirty="0" smtClean="0">
                <a:solidFill>
                  <a:schemeClr val="tx2">
                    <a:lumMod val="75000"/>
                    <a:lumOff val="25000"/>
                  </a:schemeClr>
                </a:solidFill>
                <a:cs typeface="Arial" charset="0"/>
              </a:rPr>
              <a:t>(Mitarbeiter) in Irland</a:t>
            </a:r>
            <a:r>
              <a:rPr lang="de-AT" sz="2000" dirty="0">
                <a:solidFill>
                  <a:schemeClr val="tx2">
                    <a:lumMod val="75000"/>
                    <a:lumOff val="25000"/>
                  </a:schemeClr>
                </a:solidFill>
                <a:cs typeface="Arial" charset="0"/>
              </a:rPr>
              <a:t/>
            </a:r>
            <a:br>
              <a:rPr lang="de-AT" sz="2000" dirty="0">
                <a:solidFill>
                  <a:schemeClr val="tx2">
                    <a:lumMod val="75000"/>
                    <a:lumOff val="25000"/>
                  </a:schemeClr>
                </a:solidFill>
                <a:cs typeface="Arial" charset="0"/>
              </a:rPr>
            </a:br>
            <a:r>
              <a:rPr lang="de-AT" sz="2000" dirty="0" smtClean="0">
                <a:solidFill>
                  <a:schemeClr val="tx2">
                    <a:lumMod val="75000"/>
                    <a:lumOff val="25000"/>
                  </a:schemeClr>
                </a:solidFill>
                <a:cs typeface="Arial" charset="0"/>
              </a:rPr>
              <a:t>schließt Kundenverträge ab</a:t>
            </a:r>
          </a:p>
          <a:p>
            <a:pPr marL="342900" indent="-342900">
              <a:spcBef>
                <a:spcPct val="20000"/>
              </a:spcBef>
              <a:spcAft>
                <a:spcPts val="600"/>
              </a:spcAft>
              <a:buFont typeface="Wingdings" panose="05000000000000000000" pitchFamily="2" charset="2"/>
              <a:buChar char="§"/>
              <a:defRPr/>
            </a:pPr>
            <a:r>
              <a:rPr lang="de-AT" sz="2000" dirty="0" smtClean="0">
                <a:solidFill>
                  <a:schemeClr val="tx2">
                    <a:lumMod val="75000"/>
                    <a:lumOff val="25000"/>
                  </a:schemeClr>
                </a:solidFill>
                <a:cs typeface="Arial" charset="0"/>
              </a:rPr>
              <a:t>Steueraufwand </a:t>
            </a:r>
            <a:r>
              <a:rPr lang="de-AT" sz="2000" dirty="0">
                <a:solidFill>
                  <a:schemeClr val="tx2">
                    <a:lumMod val="75000"/>
                    <a:lumOff val="25000"/>
                  </a:schemeClr>
                </a:solidFill>
                <a:cs typeface="Arial" charset="0"/>
              </a:rPr>
              <a:t>in Irland vergleichsweise gering, da der Großteil der Erlöse als Lizenzzahlungen an die Net Co in den Niederlanden geleistet werden, die Nutzungsrechte zur Verfügung stellt. Quellensteuer auf Lizenzgebühren wird in Irland nicht </a:t>
            </a:r>
            <a:r>
              <a:rPr lang="de-AT" sz="2000" dirty="0" smtClean="0">
                <a:solidFill>
                  <a:schemeClr val="tx2">
                    <a:lumMod val="75000"/>
                    <a:lumOff val="25000"/>
                  </a:schemeClr>
                </a:solidFill>
                <a:cs typeface="Arial" charset="0"/>
              </a:rPr>
              <a:t>erhoben </a:t>
            </a:r>
            <a:endParaRPr lang="de-AT" sz="2000" dirty="0">
              <a:solidFill>
                <a:schemeClr val="tx2">
                  <a:lumMod val="75000"/>
                  <a:lumOff val="25000"/>
                </a:schemeClr>
              </a:solidFill>
              <a:cs typeface="Arial" charset="0"/>
            </a:endParaRPr>
          </a:p>
          <a:p>
            <a:pPr marL="342900" indent="-342900" fontAlgn="base">
              <a:spcBef>
                <a:spcPct val="20000"/>
              </a:spcBef>
              <a:spcAft>
                <a:spcPts val="600"/>
              </a:spcAft>
              <a:buFont typeface="Wingdings" panose="05000000000000000000" pitchFamily="2" charset="2"/>
              <a:buChar char="§"/>
              <a:defRPr/>
            </a:pPr>
            <a:r>
              <a:rPr lang="de-AT" sz="2000" dirty="0">
                <a:solidFill>
                  <a:schemeClr val="tx2">
                    <a:lumMod val="75000"/>
                    <a:lumOff val="25000"/>
                  </a:schemeClr>
                </a:solidFill>
                <a:cs typeface="Arial" charset="0"/>
              </a:rPr>
              <a:t>Net Co beschäftigt keine Arbeitnehmer. Sie ist Lizenznehmerin der IR Co A. Geringer Steueraufwand in den NL, da der Großteil der Lizenzeinnahmen an IR Co A weitergeleitet </a:t>
            </a:r>
            <a:r>
              <a:rPr lang="de-AT" sz="2000" dirty="0" smtClean="0">
                <a:solidFill>
                  <a:schemeClr val="tx2">
                    <a:lumMod val="75000"/>
                    <a:lumOff val="25000"/>
                  </a:schemeClr>
                </a:solidFill>
                <a:cs typeface="Arial" charset="0"/>
              </a:rPr>
              <a:t>werden</a:t>
            </a:r>
            <a:endParaRPr lang="de-AT" sz="2000" dirty="0">
              <a:solidFill>
                <a:schemeClr val="tx2">
                  <a:lumMod val="75000"/>
                  <a:lumOff val="25000"/>
                </a:schemeClr>
              </a:solidFill>
              <a:cs typeface="Arial" charset="0"/>
            </a:endParaRPr>
          </a:p>
          <a:p>
            <a:pPr marL="342900" indent="-342900" fontAlgn="base">
              <a:spcBef>
                <a:spcPct val="20000"/>
              </a:spcBef>
              <a:spcAft>
                <a:spcPts val="600"/>
              </a:spcAft>
              <a:buFont typeface="Wingdings" panose="05000000000000000000" pitchFamily="2" charset="2"/>
              <a:buChar char="§"/>
              <a:defRPr/>
            </a:pPr>
            <a:r>
              <a:rPr lang="de-AT" sz="2000" dirty="0">
                <a:solidFill>
                  <a:schemeClr val="tx2">
                    <a:lumMod val="75000"/>
                    <a:lumOff val="25000"/>
                  </a:schemeClr>
                </a:solidFill>
                <a:cs typeface="Arial" charset="0"/>
              </a:rPr>
              <a:t>Keine Quellensteuer auf Lizenzgebühren in den </a:t>
            </a:r>
            <a:r>
              <a:rPr lang="de-AT" sz="2000" dirty="0" err="1">
                <a:solidFill>
                  <a:schemeClr val="tx2">
                    <a:lumMod val="75000"/>
                    <a:lumOff val="25000"/>
                  </a:schemeClr>
                </a:solidFill>
                <a:cs typeface="Arial" charset="0"/>
              </a:rPr>
              <a:t>NL</a:t>
            </a:r>
            <a:r>
              <a:rPr lang="de-AT" sz="2000" dirty="0">
                <a:solidFill>
                  <a:schemeClr val="tx2">
                    <a:lumMod val="75000"/>
                    <a:lumOff val="25000"/>
                  </a:schemeClr>
                </a:solidFill>
                <a:cs typeface="Arial" charset="0"/>
              </a:rPr>
              <a:t>  </a:t>
            </a:r>
            <a:endParaRPr lang="de-AT" sz="2000" dirty="0">
              <a:solidFill>
                <a:prstClr val="black"/>
              </a:solidFill>
              <a:cs typeface="Arial" pitchFamily="34" charset="0"/>
            </a:endParaRPr>
          </a:p>
          <a:p>
            <a:pPr marL="285750" indent="-285750" fontAlgn="base">
              <a:spcBef>
                <a:spcPct val="0"/>
              </a:spcBef>
              <a:spcAft>
                <a:spcPct val="0"/>
              </a:spcAft>
              <a:buFont typeface="Arial" pitchFamily="34" charset="0"/>
              <a:buChar char="•"/>
              <a:defRPr/>
            </a:pPr>
            <a:endParaRPr lang="de-AT" sz="2000" dirty="0">
              <a:solidFill>
                <a:prstClr val="black"/>
              </a:solidFill>
              <a:cs typeface="Arial" pitchFamily="34" charset="0"/>
            </a:endParaRPr>
          </a:p>
        </p:txBody>
      </p:sp>
    </p:spTree>
    <p:extLst>
      <p:ext uri="{BB962C8B-B14F-4D97-AF65-F5344CB8AC3E}">
        <p14:creationId xmlns:p14="http://schemas.microsoft.com/office/powerpoint/2010/main" val="839607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p:txBody>
          <a:bodyPr>
            <a:normAutofit/>
          </a:bodyPr>
          <a:lstStyle/>
          <a:p>
            <a:pPr>
              <a:defRPr/>
            </a:pPr>
            <a:r>
              <a:rPr lang="en-US" dirty="0" err="1"/>
              <a:t>Rechtssituation</a:t>
            </a:r>
            <a:r>
              <a:rPr lang="en-US" dirty="0"/>
              <a:t> in den USA</a:t>
            </a:r>
          </a:p>
        </p:txBody>
      </p:sp>
      <p:sp>
        <p:nvSpPr>
          <p:cNvPr id="260098" name="Text Box 2"/>
          <p:cNvSpPr txBox="1">
            <a:spLocks noChangeArrowheads="1"/>
          </p:cNvSpPr>
          <p:nvPr/>
        </p:nvSpPr>
        <p:spPr bwMode="auto">
          <a:xfrm>
            <a:off x="611560" y="1762125"/>
            <a:ext cx="8184778" cy="3046988"/>
          </a:xfrm>
          <a:prstGeom prst="rect">
            <a:avLst/>
          </a:prstGeom>
          <a:noFill/>
          <a:ln w="9525">
            <a:noFill/>
            <a:miter lim="800000"/>
            <a:headEnd/>
            <a:tailEnd/>
          </a:ln>
          <a:effectLst/>
        </p:spPr>
        <p:txBody>
          <a:bodyPr wrap="square">
            <a:spAutoFit/>
          </a:bodyPr>
          <a:lstStyle/>
          <a:p>
            <a:pPr marL="342900" indent="-342900">
              <a:spcBef>
                <a:spcPct val="20000"/>
              </a:spcBef>
              <a:spcAft>
                <a:spcPts val="600"/>
              </a:spcAft>
              <a:buFont typeface="Wingdings" panose="05000000000000000000" pitchFamily="2" charset="2"/>
              <a:buChar char="§"/>
              <a:defRPr/>
            </a:pPr>
            <a:r>
              <a:rPr lang="de-DE" sz="2000" dirty="0">
                <a:solidFill>
                  <a:schemeClr val="tx2">
                    <a:lumMod val="75000"/>
                    <a:lumOff val="25000"/>
                  </a:schemeClr>
                </a:solidFill>
                <a:cs typeface="Arial" charset="0"/>
              </a:rPr>
              <a:t>Hinzurechnungsbesteuerung in den USA:</a:t>
            </a:r>
          </a:p>
          <a:p>
            <a:pPr marL="342900" indent="-342900">
              <a:spcBef>
                <a:spcPct val="20000"/>
              </a:spcBef>
              <a:spcAft>
                <a:spcPts val="600"/>
              </a:spcAft>
              <a:buFont typeface="Wingdings" panose="05000000000000000000" pitchFamily="2" charset="2"/>
              <a:buChar char="§"/>
              <a:defRPr/>
            </a:pPr>
            <a:r>
              <a:rPr lang="de-DE" sz="2000" dirty="0">
                <a:solidFill>
                  <a:schemeClr val="tx2">
                    <a:lumMod val="75000"/>
                    <a:lumOff val="25000"/>
                  </a:schemeClr>
                </a:solidFill>
                <a:cs typeface="Arial" charset="0"/>
              </a:rPr>
              <a:t>Aus US Sicht ist IR Co A nur in Irland ansässig (Gründungstheorie). Ihre Lizenzeinkünfte wären nach </a:t>
            </a:r>
            <a:r>
              <a:rPr lang="de-DE" sz="2000" dirty="0" err="1">
                <a:solidFill>
                  <a:schemeClr val="tx2">
                    <a:lumMod val="75000"/>
                    <a:lumOff val="25000"/>
                  </a:schemeClr>
                </a:solidFill>
                <a:cs typeface="Arial" charset="0"/>
              </a:rPr>
              <a:t>Subpart</a:t>
            </a:r>
            <a:r>
              <a:rPr lang="de-DE" sz="2000" dirty="0">
                <a:solidFill>
                  <a:schemeClr val="tx2">
                    <a:lumMod val="75000"/>
                    <a:lumOff val="25000"/>
                  </a:schemeClr>
                </a:solidFill>
                <a:cs typeface="Arial" charset="0"/>
              </a:rPr>
              <a:t> F hinzuzurechnen. IR Co B optiert zur Besteuerung als </a:t>
            </a:r>
            <a:r>
              <a:rPr lang="de-DE" sz="2000" dirty="0" err="1">
                <a:solidFill>
                  <a:schemeClr val="tx2">
                    <a:lumMod val="75000"/>
                    <a:lumOff val="25000"/>
                  </a:schemeClr>
                </a:solidFill>
                <a:cs typeface="Arial" charset="0"/>
              </a:rPr>
              <a:t>disregarded</a:t>
            </a:r>
            <a:r>
              <a:rPr lang="de-DE" sz="2000" dirty="0">
                <a:solidFill>
                  <a:schemeClr val="tx2">
                    <a:lumMod val="75000"/>
                    <a:lumOff val="25000"/>
                  </a:schemeClr>
                </a:solidFill>
                <a:cs typeface="Arial" charset="0"/>
              </a:rPr>
              <a:t> </a:t>
            </a:r>
            <a:r>
              <a:rPr lang="de-DE" sz="2000" dirty="0" err="1">
                <a:solidFill>
                  <a:schemeClr val="tx2">
                    <a:lumMod val="75000"/>
                    <a:lumOff val="25000"/>
                  </a:schemeClr>
                </a:solidFill>
                <a:cs typeface="Arial" charset="0"/>
              </a:rPr>
              <a:t>entity</a:t>
            </a:r>
            <a:r>
              <a:rPr lang="de-DE" sz="2000" dirty="0">
                <a:solidFill>
                  <a:schemeClr val="tx2">
                    <a:lumMod val="75000"/>
                    <a:lumOff val="25000"/>
                  </a:schemeClr>
                </a:solidFill>
                <a:cs typeface="Arial" charset="0"/>
              </a:rPr>
              <a:t>, so dass die beiden Gesellschaften konsolidiert betrachtet eine operative Tätigkeit </a:t>
            </a:r>
            <a:r>
              <a:rPr lang="de-DE" sz="2000" dirty="0" smtClean="0">
                <a:solidFill>
                  <a:schemeClr val="tx2">
                    <a:lumMod val="75000"/>
                    <a:lumOff val="25000"/>
                  </a:schemeClr>
                </a:solidFill>
                <a:cs typeface="Arial" charset="0"/>
              </a:rPr>
              <a:t>entfalten </a:t>
            </a:r>
            <a:endParaRPr lang="de-DE" sz="2000" dirty="0">
              <a:solidFill>
                <a:schemeClr val="tx2">
                  <a:lumMod val="75000"/>
                  <a:lumOff val="25000"/>
                </a:schemeClr>
              </a:solidFill>
              <a:cs typeface="Arial" charset="0"/>
            </a:endParaRPr>
          </a:p>
          <a:p>
            <a:pPr marL="342900" indent="-342900">
              <a:spcBef>
                <a:spcPct val="20000"/>
              </a:spcBef>
              <a:spcAft>
                <a:spcPts val="600"/>
              </a:spcAft>
              <a:buFont typeface="Wingdings" panose="05000000000000000000" pitchFamily="2" charset="2"/>
              <a:buChar char="§"/>
              <a:defRPr/>
            </a:pPr>
            <a:r>
              <a:rPr lang="de-AT" sz="2000" dirty="0" smtClean="0">
                <a:solidFill>
                  <a:schemeClr val="tx2">
                    <a:lumMod val="75000"/>
                    <a:lumOff val="25000"/>
                  </a:schemeClr>
                </a:solidFill>
                <a:cs typeface="Arial" charset="0"/>
              </a:rPr>
              <a:t>Besteuerung </a:t>
            </a:r>
            <a:r>
              <a:rPr lang="de-AT" sz="2000" dirty="0">
                <a:solidFill>
                  <a:schemeClr val="tx2">
                    <a:lumMod val="75000"/>
                    <a:lumOff val="25000"/>
                  </a:schemeClr>
                </a:solidFill>
                <a:cs typeface="Arial" charset="0"/>
              </a:rPr>
              <a:t>erfolgt erst bei Dividendenausschüttung</a:t>
            </a:r>
          </a:p>
          <a:p>
            <a:pPr marL="342900" indent="-342900">
              <a:spcBef>
                <a:spcPct val="20000"/>
              </a:spcBef>
              <a:spcAft>
                <a:spcPts val="600"/>
              </a:spcAft>
              <a:buFont typeface="Wingdings" panose="05000000000000000000" pitchFamily="2" charset="2"/>
              <a:buChar char="§"/>
              <a:defRPr/>
            </a:pPr>
            <a:r>
              <a:rPr lang="de-DE" sz="2000" dirty="0" smtClean="0">
                <a:solidFill>
                  <a:schemeClr val="tx2">
                    <a:lumMod val="75000"/>
                    <a:lumOff val="25000"/>
                  </a:schemeClr>
                </a:solidFill>
                <a:cs typeface="Arial" charset="0"/>
              </a:rPr>
              <a:t>Endgültige </a:t>
            </a:r>
            <a:r>
              <a:rPr lang="de-DE" sz="2000" dirty="0">
                <a:solidFill>
                  <a:schemeClr val="tx2">
                    <a:lumMod val="75000"/>
                    <a:lumOff val="25000"/>
                  </a:schemeClr>
                </a:solidFill>
                <a:cs typeface="Arial" charset="0"/>
              </a:rPr>
              <a:t>Steuerlast bei Ausschüttung einer </a:t>
            </a:r>
            <a:r>
              <a:rPr lang="de-DE" sz="2000" dirty="0" smtClean="0">
                <a:solidFill>
                  <a:schemeClr val="tx2">
                    <a:lumMod val="75000"/>
                    <a:lumOff val="25000"/>
                  </a:schemeClr>
                </a:solidFill>
                <a:cs typeface="Arial" charset="0"/>
              </a:rPr>
              <a:t>Dividende – Problem!!</a:t>
            </a:r>
            <a:endParaRPr lang="de-AT" sz="2000" dirty="0">
              <a:solidFill>
                <a:schemeClr val="tx2">
                  <a:lumMod val="75000"/>
                  <a:lumOff val="25000"/>
                </a:schemeClr>
              </a:solidFill>
              <a:cs typeface="Arial" charset="0"/>
            </a:endParaRPr>
          </a:p>
          <a:p>
            <a:pPr marL="285750" indent="-285750" fontAlgn="base">
              <a:spcBef>
                <a:spcPct val="0"/>
              </a:spcBef>
              <a:spcAft>
                <a:spcPct val="0"/>
              </a:spcAft>
              <a:buFont typeface="Arial" pitchFamily="34" charset="0"/>
              <a:buChar char="•"/>
              <a:defRPr/>
            </a:pPr>
            <a:endParaRPr lang="de-AT" sz="2000" dirty="0">
              <a:solidFill>
                <a:prstClr val="black"/>
              </a:solidFill>
              <a:latin typeface="Arial" pitchFamily="34" charset="0"/>
              <a:cs typeface="Arial" pitchFamily="34" charset="0"/>
            </a:endParaRPr>
          </a:p>
        </p:txBody>
      </p:sp>
      <p:sp>
        <p:nvSpPr>
          <p:cNvPr id="2" name="Textfeld 1"/>
          <p:cNvSpPr txBox="1"/>
          <p:nvPr/>
        </p:nvSpPr>
        <p:spPr>
          <a:xfrm>
            <a:off x="2452431" y="5316016"/>
            <a:ext cx="5240537" cy="461665"/>
          </a:xfrm>
          <a:prstGeom prst="rect">
            <a:avLst/>
          </a:prstGeom>
          <a:noFill/>
        </p:spPr>
        <p:txBody>
          <a:bodyPr wrap="none" rtlCol="0">
            <a:spAutoFit/>
          </a:bodyPr>
          <a:lstStyle/>
          <a:p>
            <a:r>
              <a:rPr lang="de-AT" dirty="0" smtClean="0"/>
              <a:t>…. </a:t>
            </a:r>
            <a:r>
              <a:rPr lang="de-AT" dirty="0"/>
              <a:t>u</a:t>
            </a:r>
            <a:r>
              <a:rPr lang="de-AT" dirty="0" smtClean="0"/>
              <a:t>nd was fällt Österreich dazu ein …..</a:t>
            </a:r>
            <a:endParaRPr lang="de-AT" dirty="0"/>
          </a:p>
        </p:txBody>
      </p:sp>
    </p:spTree>
    <p:extLst>
      <p:ext uri="{BB962C8B-B14F-4D97-AF65-F5344CB8AC3E}">
        <p14:creationId xmlns:p14="http://schemas.microsoft.com/office/powerpoint/2010/main" val="62607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568952" cy="720080"/>
          </a:xfrm>
        </p:spPr>
        <p:txBody>
          <a:bodyPr/>
          <a:lstStyle/>
          <a:p>
            <a:pPr algn="l">
              <a:spcBef>
                <a:spcPts val="300"/>
              </a:spcBef>
              <a:spcAft>
                <a:spcPts val="300"/>
              </a:spcAft>
            </a:pPr>
            <a:r>
              <a:rPr lang="de-DE" sz="1800" dirty="0"/>
              <a:t>Regierungsprogramm Österreich (2013-2018</a:t>
            </a:r>
            <a:r>
              <a:rPr lang="de-DE" sz="1800" dirty="0" smtClean="0"/>
              <a:t>)</a:t>
            </a:r>
            <a:endParaRPr lang="de-AT" b="0" dirty="0"/>
          </a:p>
        </p:txBody>
      </p:sp>
      <p:sp>
        <p:nvSpPr>
          <p:cNvPr id="12" name="Rectangle 6"/>
          <p:cNvSpPr>
            <a:spLocks noChangeArrowheads="1"/>
          </p:cNvSpPr>
          <p:nvPr/>
        </p:nvSpPr>
        <p:spPr bwMode="auto">
          <a:xfrm>
            <a:off x="1657350" y="313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800" b="0" i="0" u="none" strike="noStrike" cap="none" normalizeH="0" baseline="0" smtClean="0">
                <a:ln>
                  <a:noFill/>
                </a:ln>
                <a:solidFill>
                  <a:schemeClr val="tx1"/>
                </a:solidFill>
                <a:effectLst/>
                <a:latin typeface="Arial" pitchFamily="34" charset="0"/>
                <a:cs typeface="Arial" pitchFamily="34" charset="0"/>
              </a:rPr>
              <a:t/>
            </a:r>
            <a:br>
              <a:rPr kumimoji="0" lang="de-AT" altLang="de-DE" sz="1800" b="0" i="0" u="none" strike="noStrike" cap="none" normalizeH="0" baseline="0" smtClean="0">
                <a:ln>
                  <a:noFill/>
                </a:ln>
                <a:solidFill>
                  <a:schemeClr val="tx1"/>
                </a:solidFill>
                <a:effectLst/>
                <a:latin typeface="Arial" pitchFamily="34" charset="0"/>
                <a:cs typeface="Arial" pitchFamily="34" charset="0"/>
              </a:rPr>
            </a:br>
            <a:endParaRPr kumimoji="0" lang="de-AT" altLang="de-D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Tabelle 15"/>
          <p:cNvGraphicFramePr>
            <a:graphicFrameLocks noGrp="1"/>
          </p:cNvGraphicFramePr>
          <p:nvPr>
            <p:extLst>
              <p:ext uri="{D42A27DB-BD31-4B8C-83A1-F6EECF244321}">
                <p14:modId xmlns:p14="http://schemas.microsoft.com/office/powerpoint/2010/main" val="3539051762"/>
              </p:ext>
            </p:extLst>
          </p:nvPr>
        </p:nvGraphicFramePr>
        <p:xfrm>
          <a:off x="971600" y="1497388"/>
          <a:ext cx="7560840" cy="5303384"/>
        </p:xfrm>
        <a:graphic>
          <a:graphicData uri="http://schemas.openxmlformats.org/drawingml/2006/table">
            <a:tbl>
              <a:tblPr firstRow="1" firstCol="1" bandRow="1"/>
              <a:tblGrid>
                <a:gridCol w="5823770"/>
                <a:gridCol w="1737070"/>
              </a:tblGrid>
              <a:tr h="259108">
                <a:tc>
                  <a:txBody>
                    <a:bodyPr/>
                    <a:lstStyle/>
                    <a:p>
                      <a:pPr marL="85725" indent="0" algn="just">
                        <a:spcBef>
                          <a:spcPts val="300"/>
                        </a:spcBef>
                        <a:spcAft>
                          <a:spcPts val="300"/>
                        </a:spcAft>
                      </a:pPr>
                      <a:r>
                        <a:rPr lang="de-DE" sz="900" i="1" dirty="0">
                          <a:effectLst/>
                          <a:latin typeface="Times New Roman"/>
                          <a:ea typeface="Times New Roman"/>
                        </a:rPr>
                        <a:t>Abschaffung der Gesellschaftssteuer - Kompensation durch Abschaffung der Absetzbarkeit von Zinsaufwendungen an Finanzierungsgesellschaften in Niedrigsteuerländer und Steueroasen</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1588" algn="just">
                        <a:spcBef>
                          <a:spcPts val="300"/>
                        </a:spcBef>
                        <a:spcAft>
                          <a:spcPts val="300"/>
                        </a:spcAft>
                      </a:pPr>
                      <a:r>
                        <a:rPr lang="de-DE" sz="900" i="1" dirty="0">
                          <a:effectLst/>
                          <a:latin typeface="Times New Roman"/>
                          <a:ea typeface="Times New Roman"/>
                        </a:rPr>
                        <a:t>Unternehmens-finanzierung, S 15</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08">
                <a:tc>
                  <a:txBody>
                    <a:bodyPr/>
                    <a:lstStyle/>
                    <a:p>
                      <a:pPr marL="85725" indent="0" algn="just">
                        <a:spcBef>
                          <a:spcPts val="300"/>
                        </a:spcBef>
                        <a:spcAft>
                          <a:spcPts val="300"/>
                        </a:spcAft>
                      </a:pPr>
                      <a:r>
                        <a:rPr lang="de-DE" sz="900" i="1" dirty="0">
                          <a:effectLst/>
                          <a:latin typeface="Times New Roman"/>
                          <a:ea typeface="Times New Roman"/>
                        </a:rPr>
                        <a:t>Einsatz für die rasche Einführung der Finanztransaktionssteuer </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1588" algn="just">
                        <a:spcBef>
                          <a:spcPts val="300"/>
                        </a:spcBef>
                        <a:spcAft>
                          <a:spcPts val="300"/>
                        </a:spcAft>
                      </a:pPr>
                      <a:r>
                        <a:rPr lang="de-DE" sz="900" i="1" dirty="0">
                          <a:effectLst/>
                          <a:latin typeface="Times New Roman"/>
                          <a:ea typeface="Times New Roman"/>
                        </a:rPr>
                        <a:t>Wachstum und Beschäftigung in Europa, S 80</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289">
                <a:tc>
                  <a:txBody>
                    <a:bodyPr/>
                    <a:lstStyle/>
                    <a:p>
                      <a:pPr marL="85725" indent="0" algn="just">
                        <a:spcBef>
                          <a:spcPts val="300"/>
                        </a:spcBef>
                        <a:spcAft>
                          <a:spcPts val="300"/>
                        </a:spcAft>
                      </a:pPr>
                      <a:r>
                        <a:rPr lang="de-DE" sz="900" i="1" dirty="0">
                          <a:effectLst/>
                          <a:latin typeface="Times New Roman"/>
                          <a:ea typeface="Times New Roman"/>
                        </a:rPr>
                        <a:t>Bekenntnis zur Unterstützung des EU-Aktionsplans zur Bekämpfung von Steuerbetrug und Steuerhinterziehung</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Bef>
                          <a:spcPts val="300"/>
                        </a:spcBef>
                        <a:spcAft>
                          <a:spcPts val="300"/>
                        </a:spcAft>
                      </a:pPr>
                      <a:r>
                        <a:rPr lang="de-DE" sz="900" i="1" dirty="0">
                          <a:effectLst/>
                          <a:latin typeface="Times New Roman"/>
                          <a:ea typeface="Times New Roman"/>
                        </a:rPr>
                        <a:t>w.o.</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872">
                <a:tc>
                  <a:txBody>
                    <a:bodyPr/>
                    <a:lstStyle/>
                    <a:p>
                      <a:pPr marL="85725" indent="0" algn="just">
                        <a:spcBef>
                          <a:spcPts val="300"/>
                        </a:spcBef>
                        <a:spcAft>
                          <a:spcPts val="300"/>
                        </a:spcAft>
                      </a:pPr>
                      <a:r>
                        <a:rPr lang="de-DE" sz="900" i="1" dirty="0">
                          <a:effectLst/>
                          <a:latin typeface="Times New Roman"/>
                          <a:ea typeface="Times New Roman"/>
                        </a:rPr>
                        <a:t>Unterstützung auf globaler Ebene, insbesondere der Einsatz für die weltweite Bekämpfung von Steuerflucht und Steueroasen sowie der unterschiedlichen Ausprägungen aggressiver Steuerplanung.</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1588" algn="just">
                        <a:spcBef>
                          <a:spcPts val="300"/>
                        </a:spcBef>
                        <a:spcAft>
                          <a:spcPts val="300"/>
                        </a:spcAft>
                      </a:pPr>
                      <a:r>
                        <a:rPr lang="de-DE" sz="900" i="1" dirty="0">
                          <a:effectLst/>
                          <a:latin typeface="Times New Roman"/>
                          <a:ea typeface="Times New Roman"/>
                        </a:rPr>
                        <a:t>Österreichs Verantwortung in der Welt wahrnehmen, S 82</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217">
                <a:tc>
                  <a:txBody>
                    <a:bodyPr/>
                    <a:lstStyle/>
                    <a:p>
                      <a:pPr marL="85725" indent="0" algn="just">
                        <a:spcBef>
                          <a:spcPts val="300"/>
                        </a:spcBef>
                        <a:spcAft>
                          <a:spcPts val="300"/>
                        </a:spcAft>
                      </a:pPr>
                      <a:r>
                        <a:rPr lang="de-DE" sz="900" i="1" dirty="0">
                          <a:effectLst/>
                          <a:latin typeface="Times New Roman"/>
                          <a:ea typeface="Times New Roman"/>
                        </a:rPr>
                        <a:t>Unterstützung der Bemühungen die internationale Transparenz in Steuerangelegenheiten iVm der Bekämpfung des internationalen Steuerbetrugs sowie der aggressiven internationalen Steuervermeidungsstrategien im globalisierten Wettbewerb zu verbessern; Bekenntnis zu verstärkter Zusammenarbeit. </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1588" algn="just">
                        <a:spcBef>
                          <a:spcPts val="300"/>
                        </a:spcBef>
                        <a:spcAft>
                          <a:spcPts val="300"/>
                        </a:spcAft>
                      </a:pPr>
                      <a:r>
                        <a:rPr lang="de-DE" sz="900" i="1" dirty="0">
                          <a:effectLst/>
                          <a:latin typeface="Times New Roman"/>
                          <a:ea typeface="Times New Roman"/>
                        </a:rPr>
                        <a:t>Ausbau der Transparenz und </a:t>
                      </a:r>
                      <a:r>
                        <a:rPr lang="de-DE" sz="900" i="1" dirty="0" smtClean="0">
                          <a:effectLst/>
                          <a:latin typeface="Times New Roman"/>
                          <a:ea typeface="Times New Roman"/>
                        </a:rPr>
                        <a:t>Zusammenarbeit</a:t>
                      </a:r>
                      <a:r>
                        <a:rPr lang="de-DE" sz="900" i="1" baseline="0" dirty="0" smtClean="0">
                          <a:effectLst/>
                          <a:latin typeface="Times New Roman"/>
                          <a:ea typeface="Times New Roman"/>
                        </a:rPr>
                        <a:t> </a:t>
                      </a:r>
                      <a:r>
                        <a:rPr lang="de-DE" sz="900" i="1" dirty="0" smtClean="0">
                          <a:effectLst/>
                          <a:latin typeface="Times New Roman"/>
                          <a:ea typeface="Times New Roman"/>
                        </a:rPr>
                        <a:t>in int. Steuerangelegenheiten</a:t>
                      </a:r>
                      <a:r>
                        <a:rPr lang="de-DE" sz="900" i="1" dirty="0">
                          <a:effectLst/>
                          <a:latin typeface="Times New Roman"/>
                          <a:ea typeface="Times New Roman"/>
                        </a:rPr>
                        <a:t>, S 106ff</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51">
                <a:tc>
                  <a:txBody>
                    <a:bodyPr/>
                    <a:lstStyle/>
                    <a:p>
                      <a:pPr marL="85725" indent="0" algn="just">
                        <a:spcBef>
                          <a:spcPts val="300"/>
                        </a:spcBef>
                        <a:spcAft>
                          <a:spcPts val="300"/>
                        </a:spcAft>
                      </a:pPr>
                      <a:r>
                        <a:rPr lang="de-DE" sz="900" i="1" dirty="0">
                          <a:effectLst/>
                          <a:latin typeface="Times New Roman"/>
                          <a:ea typeface="Times New Roman"/>
                        </a:rPr>
                        <a:t>Bekenntnis zur Beibehaltung des Bankgeheimnisses für im Inland unbeschränkt Steuerpflichtige </a:t>
                      </a:r>
                      <a:r>
                        <a:rPr lang="de-DE" sz="900" i="1" dirty="0" err="1">
                          <a:effectLst/>
                          <a:latin typeface="Times New Roman"/>
                          <a:ea typeface="Times New Roman"/>
                        </a:rPr>
                        <a:t>iS</a:t>
                      </a:r>
                      <a:r>
                        <a:rPr lang="de-DE" sz="900" i="1" dirty="0">
                          <a:effectLst/>
                          <a:latin typeface="Times New Roman"/>
                          <a:ea typeface="Times New Roman"/>
                        </a:rPr>
                        <a:t> eines umfassenden Datenschutzes. </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Bef>
                          <a:spcPts val="300"/>
                        </a:spcBef>
                        <a:spcAft>
                          <a:spcPts val="300"/>
                        </a:spcAft>
                      </a:pPr>
                      <a:r>
                        <a:rPr lang="de-DE" sz="900" i="1" dirty="0">
                          <a:effectLst/>
                          <a:latin typeface="Times New Roman"/>
                          <a:ea typeface="Times New Roman"/>
                        </a:rPr>
                        <a:t>w.o.</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858">
                <a:tc>
                  <a:txBody>
                    <a:bodyPr/>
                    <a:lstStyle/>
                    <a:p>
                      <a:pPr marL="85725" indent="0" algn="just">
                        <a:spcBef>
                          <a:spcPts val="300"/>
                        </a:spcBef>
                        <a:spcAft>
                          <a:spcPts val="300"/>
                        </a:spcAft>
                      </a:pPr>
                      <a:r>
                        <a:rPr lang="de-DE" sz="900" i="1" dirty="0">
                          <a:effectLst/>
                          <a:latin typeface="Times New Roman"/>
                          <a:ea typeface="Times New Roman"/>
                        </a:rPr>
                        <a:t>Baldiger Abschluss eines verfassungskonformen </a:t>
                      </a:r>
                      <a:r>
                        <a:rPr lang="de-DE" sz="900" i="1" dirty="0" err="1">
                          <a:effectLst/>
                          <a:latin typeface="Times New Roman"/>
                          <a:ea typeface="Times New Roman"/>
                        </a:rPr>
                        <a:t>FATCA</a:t>
                      </a:r>
                      <a:r>
                        <a:rPr lang="de-DE" sz="900" i="1" dirty="0">
                          <a:effectLst/>
                          <a:latin typeface="Times New Roman"/>
                          <a:ea typeface="Times New Roman"/>
                        </a:rPr>
                        <a:t> Abkommens („</a:t>
                      </a:r>
                      <a:r>
                        <a:rPr lang="de-DE" sz="900" i="1" dirty="0" err="1">
                          <a:effectLst/>
                          <a:latin typeface="Times New Roman"/>
                          <a:ea typeface="Times New Roman"/>
                        </a:rPr>
                        <a:t>Foreign</a:t>
                      </a:r>
                      <a:r>
                        <a:rPr lang="de-DE" sz="900" i="1" dirty="0">
                          <a:effectLst/>
                          <a:latin typeface="Times New Roman"/>
                          <a:ea typeface="Times New Roman"/>
                        </a:rPr>
                        <a:t> Account Tax Compliance </a:t>
                      </a:r>
                      <a:r>
                        <a:rPr lang="de-DE" sz="900" i="1" dirty="0" err="1">
                          <a:effectLst/>
                          <a:latin typeface="Times New Roman"/>
                          <a:ea typeface="Times New Roman"/>
                        </a:rPr>
                        <a:t>Act</a:t>
                      </a:r>
                      <a:r>
                        <a:rPr lang="de-DE" sz="900" i="1" dirty="0">
                          <a:effectLst/>
                          <a:latin typeface="Times New Roman"/>
                          <a:ea typeface="Times New Roman"/>
                        </a:rPr>
                        <a:t>“) mit den USA. </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Bef>
                          <a:spcPts val="300"/>
                        </a:spcBef>
                        <a:spcAft>
                          <a:spcPts val="300"/>
                        </a:spcAft>
                      </a:pPr>
                      <a:r>
                        <a:rPr lang="de-DE" sz="900" i="1" dirty="0">
                          <a:effectLst/>
                          <a:latin typeface="Times New Roman"/>
                          <a:ea typeface="Times New Roman"/>
                        </a:rPr>
                        <a:t>w.o.</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51">
                <a:tc>
                  <a:txBody>
                    <a:bodyPr/>
                    <a:lstStyle/>
                    <a:p>
                      <a:pPr marL="85725" indent="0" algn="just">
                        <a:spcBef>
                          <a:spcPts val="300"/>
                        </a:spcBef>
                        <a:spcAft>
                          <a:spcPts val="300"/>
                        </a:spcAft>
                      </a:pPr>
                      <a:r>
                        <a:rPr lang="de-DE" sz="900" i="1" dirty="0">
                          <a:effectLst/>
                          <a:latin typeface="Times New Roman"/>
                          <a:ea typeface="Times New Roman"/>
                        </a:rPr>
                        <a:t>Bekenntnis bzw Unterstützung iVm dem Kampf gegen Steuerbetrug - Transparenz und Offenlegung von anonymen Anlegerkonstruktionen. </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Bef>
                          <a:spcPts val="300"/>
                        </a:spcBef>
                        <a:spcAft>
                          <a:spcPts val="300"/>
                        </a:spcAft>
                      </a:pPr>
                      <a:r>
                        <a:rPr lang="de-DE" sz="900" i="1" dirty="0">
                          <a:effectLst/>
                          <a:latin typeface="Times New Roman"/>
                          <a:ea typeface="Times New Roman"/>
                        </a:rPr>
                        <a:t>w.o.</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478">
                <a:tc>
                  <a:txBody>
                    <a:bodyPr/>
                    <a:lstStyle/>
                    <a:p>
                      <a:pPr marL="85725" indent="0" algn="just">
                        <a:spcBef>
                          <a:spcPts val="300"/>
                        </a:spcBef>
                        <a:spcAft>
                          <a:spcPts val="300"/>
                        </a:spcAft>
                      </a:pPr>
                      <a:r>
                        <a:rPr lang="de-DE" sz="900" i="1" dirty="0">
                          <a:effectLst/>
                          <a:latin typeface="Times New Roman"/>
                          <a:ea typeface="Times New Roman"/>
                        </a:rPr>
                        <a:t>Beibehaltung der bilateralen Abkommen Österreichs mit Liechtenstein und der Schweiz im Zusammenhang mit internationalen Regulierungen (Zinsrichtlinie oder OECD); Effiziente Quellenbesteuerung darf jedoch nicht an Wirkung verlieren. </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Bef>
                          <a:spcPts val="300"/>
                        </a:spcBef>
                        <a:spcAft>
                          <a:spcPts val="300"/>
                        </a:spcAft>
                      </a:pPr>
                      <a:r>
                        <a:rPr lang="de-DE" sz="900" i="1" dirty="0">
                          <a:effectLst/>
                          <a:latin typeface="Times New Roman"/>
                          <a:ea typeface="Times New Roman"/>
                        </a:rPr>
                        <a:t>w.o.</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51">
                <a:tc>
                  <a:txBody>
                    <a:bodyPr/>
                    <a:lstStyle/>
                    <a:p>
                      <a:pPr marL="85725" indent="0" algn="just">
                        <a:spcBef>
                          <a:spcPts val="300"/>
                        </a:spcBef>
                        <a:spcAft>
                          <a:spcPts val="300"/>
                        </a:spcAft>
                      </a:pPr>
                      <a:r>
                        <a:rPr lang="de-DE" sz="900" i="1" dirty="0">
                          <a:effectLst/>
                          <a:latin typeface="Times New Roman"/>
                          <a:ea typeface="Times New Roman"/>
                        </a:rPr>
                        <a:t>Rasche Umsetzung der Zinsrichtlinie; Unterstützung von Verhandlungen mit den Drittstaaten über einen effektiven Datenaustausch.</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Bef>
                          <a:spcPts val="300"/>
                        </a:spcBef>
                        <a:spcAft>
                          <a:spcPts val="300"/>
                        </a:spcAft>
                      </a:pPr>
                      <a:r>
                        <a:rPr lang="de-DE" sz="900" i="1" dirty="0">
                          <a:effectLst/>
                          <a:latin typeface="Times New Roman"/>
                          <a:ea typeface="Times New Roman"/>
                        </a:rPr>
                        <a:t>w.o.</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694">
                <a:tc>
                  <a:txBody>
                    <a:bodyPr/>
                    <a:lstStyle/>
                    <a:p>
                      <a:pPr indent="180340" algn="just">
                        <a:spcBef>
                          <a:spcPts val="300"/>
                        </a:spcBef>
                        <a:spcAft>
                          <a:spcPts val="300"/>
                        </a:spcAft>
                      </a:pPr>
                      <a:r>
                        <a:rPr lang="de-DE" sz="1050" b="1" i="1" u="sng" dirty="0">
                          <a:effectLst/>
                          <a:latin typeface="Times New Roman"/>
                          <a:ea typeface="Times New Roman"/>
                        </a:rPr>
                        <a:t>Steuervermeidung und Gewinnverschiebung</a:t>
                      </a:r>
                      <a:r>
                        <a:rPr lang="de-DE" sz="1050" i="1" u="sng" dirty="0">
                          <a:effectLst/>
                          <a:latin typeface="Times New Roman"/>
                          <a:ea typeface="Times New Roman"/>
                        </a:rPr>
                        <a:t> </a:t>
                      </a:r>
                      <a:endParaRPr lang="de-AT" sz="1050" u="sng" dirty="0">
                        <a:effectLst/>
                        <a:latin typeface="Times New Roman"/>
                        <a:ea typeface="Times New Roman"/>
                      </a:endParaRPr>
                    </a:p>
                    <a:p>
                      <a:pPr marL="180975" lvl="0" indent="-180975" algn="just">
                        <a:spcBef>
                          <a:spcPts val="300"/>
                        </a:spcBef>
                        <a:spcAft>
                          <a:spcPts val="300"/>
                        </a:spcAft>
                        <a:buFont typeface="Symbol"/>
                        <a:buChar char=""/>
                      </a:pPr>
                      <a:r>
                        <a:rPr lang="de-DE" sz="900" i="1" dirty="0">
                          <a:effectLst/>
                          <a:latin typeface="Times New Roman"/>
                          <a:ea typeface="Times New Roman"/>
                        </a:rPr>
                        <a:t>Gestaltungskonstruktionen in Verbindung mit aggressiver Steuerplanung durch Offshore-Konstruktionen (Niedrigsteuerländer), wie z.B. Konzernfinanzierung und Lizenzzahlungen an Tochtergesellschaften (Briefkastenfirmen) in Steueroasen, sollen eingeschränkt werden.</a:t>
                      </a:r>
                      <a:endParaRPr lang="de-AT" sz="900" dirty="0">
                        <a:effectLst/>
                        <a:latin typeface="Times New Roman"/>
                        <a:ea typeface="Times New Roman"/>
                      </a:endParaRPr>
                    </a:p>
                    <a:p>
                      <a:pPr marL="180975" lvl="0" indent="-180975" algn="just">
                        <a:spcBef>
                          <a:spcPts val="300"/>
                        </a:spcBef>
                        <a:spcAft>
                          <a:spcPts val="300"/>
                        </a:spcAft>
                        <a:buFont typeface="Symbol"/>
                        <a:buChar char=""/>
                      </a:pPr>
                      <a:r>
                        <a:rPr lang="de-DE" sz="900" i="1" dirty="0">
                          <a:effectLst/>
                          <a:latin typeface="Times New Roman"/>
                          <a:ea typeface="Times New Roman"/>
                        </a:rPr>
                        <a:t>die Finanzierungszinsen bzw. Patentrechte und Lizenzgebühren sollen im Inland steuerlich nicht mehr abzugsfähig sein. </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Bef>
                          <a:spcPts val="300"/>
                        </a:spcBef>
                        <a:spcAft>
                          <a:spcPts val="300"/>
                        </a:spcAft>
                      </a:pPr>
                      <a:r>
                        <a:rPr lang="de-DE" sz="900" i="1" dirty="0">
                          <a:effectLst/>
                          <a:latin typeface="Times New Roman"/>
                          <a:ea typeface="Times New Roman"/>
                        </a:rPr>
                        <a:t>w.o.</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1912">
                <a:tc>
                  <a:txBody>
                    <a:bodyPr/>
                    <a:lstStyle/>
                    <a:p>
                      <a:pPr indent="180340" algn="just">
                        <a:spcBef>
                          <a:spcPts val="300"/>
                        </a:spcBef>
                        <a:spcAft>
                          <a:spcPts val="300"/>
                        </a:spcAft>
                      </a:pPr>
                      <a:r>
                        <a:rPr lang="de-DE" sz="1050" b="1" i="1" u="sng" dirty="0">
                          <a:effectLst/>
                          <a:latin typeface="Times New Roman"/>
                          <a:ea typeface="Times New Roman"/>
                        </a:rPr>
                        <a:t>Steuerbetrug</a:t>
                      </a:r>
                      <a:r>
                        <a:rPr lang="de-DE" sz="1050" b="1" i="1" dirty="0">
                          <a:effectLst/>
                          <a:latin typeface="Times New Roman"/>
                          <a:ea typeface="Times New Roman"/>
                        </a:rPr>
                        <a:t> </a:t>
                      </a:r>
                      <a:r>
                        <a:rPr lang="de-DE" sz="900" b="1" i="1" dirty="0">
                          <a:effectLst/>
                          <a:latin typeface="Times New Roman"/>
                          <a:ea typeface="Times New Roman"/>
                        </a:rPr>
                        <a:t>- </a:t>
                      </a:r>
                      <a:r>
                        <a:rPr lang="de-DE" sz="900" i="1" dirty="0">
                          <a:effectLst/>
                          <a:latin typeface="Times New Roman"/>
                          <a:ea typeface="Times New Roman"/>
                        </a:rPr>
                        <a:t>Um Steuerbetrug effektiver bekämpfen zu können, sollen folgende Maßnahmen gesetzt werden: </a:t>
                      </a:r>
                      <a:endParaRPr lang="de-AT" sz="900" dirty="0">
                        <a:effectLst/>
                        <a:latin typeface="Times New Roman"/>
                        <a:ea typeface="Times New Roman"/>
                      </a:endParaRPr>
                    </a:p>
                    <a:p>
                      <a:pPr marL="180975" lvl="0" indent="-180975" algn="just">
                        <a:spcBef>
                          <a:spcPts val="300"/>
                        </a:spcBef>
                        <a:spcAft>
                          <a:spcPts val="300"/>
                        </a:spcAft>
                        <a:buFont typeface="Symbol"/>
                        <a:buChar char=""/>
                      </a:pPr>
                      <a:r>
                        <a:rPr lang="de-DE" sz="900" i="1" dirty="0">
                          <a:effectLst/>
                          <a:latin typeface="Times New Roman"/>
                          <a:ea typeface="Times New Roman"/>
                        </a:rPr>
                        <a:t>Gründung eines Amtes für Betrugsbekämpfung im BMF</a:t>
                      </a:r>
                      <a:endParaRPr lang="de-AT" sz="900" dirty="0">
                        <a:effectLst/>
                        <a:latin typeface="Times New Roman"/>
                        <a:ea typeface="Times New Roman"/>
                      </a:endParaRPr>
                    </a:p>
                    <a:p>
                      <a:pPr marL="180975" lvl="0" indent="-180975" algn="just">
                        <a:spcBef>
                          <a:spcPts val="300"/>
                        </a:spcBef>
                        <a:spcAft>
                          <a:spcPts val="300"/>
                        </a:spcAft>
                        <a:buFont typeface="Symbol"/>
                        <a:buChar char=""/>
                      </a:pPr>
                      <a:r>
                        <a:rPr lang="de-DE" sz="900" i="1" dirty="0">
                          <a:effectLst/>
                          <a:latin typeface="Times New Roman"/>
                          <a:ea typeface="Times New Roman"/>
                        </a:rPr>
                        <a:t>Bei Geldwäschemeldungen mit Verdacht auf Steuerhinterziehung soll das Verwertungsverbot nicht mehr angewendet werden.</a:t>
                      </a:r>
                      <a:endParaRPr lang="de-AT" sz="900" dirty="0">
                        <a:effectLst/>
                        <a:latin typeface="Times New Roman"/>
                        <a:ea typeface="Times New Roman"/>
                      </a:endParaRPr>
                    </a:p>
                    <a:p>
                      <a:pPr marL="180975" lvl="0" indent="-180975" algn="just">
                        <a:spcBef>
                          <a:spcPts val="300"/>
                        </a:spcBef>
                        <a:spcAft>
                          <a:spcPts val="300"/>
                        </a:spcAft>
                        <a:buFont typeface="Symbol"/>
                        <a:buChar char=""/>
                      </a:pPr>
                      <a:r>
                        <a:rPr lang="de-DE" sz="900" i="1" dirty="0">
                          <a:effectLst/>
                          <a:latin typeface="Times New Roman"/>
                          <a:ea typeface="Times New Roman"/>
                        </a:rPr>
                        <a:t>Informationen über Anmeldungen bei der Sozialversicherung  sind der Finanzverwaltung zu übermitteln.</a:t>
                      </a:r>
                      <a:endParaRPr lang="de-AT" sz="900" dirty="0">
                        <a:effectLst/>
                        <a:latin typeface="Times New Roman"/>
                        <a:ea typeface="Times New Roman"/>
                      </a:endParaRPr>
                    </a:p>
                    <a:p>
                      <a:pPr marL="180975" lvl="0" indent="-180975" algn="just">
                        <a:spcBef>
                          <a:spcPts val="300"/>
                        </a:spcBef>
                        <a:spcAft>
                          <a:spcPts val="300"/>
                        </a:spcAft>
                        <a:buFont typeface="Symbol"/>
                        <a:buChar char=""/>
                      </a:pPr>
                      <a:r>
                        <a:rPr lang="de-DE" sz="900" i="1" dirty="0">
                          <a:effectLst/>
                          <a:latin typeface="Times New Roman"/>
                          <a:ea typeface="Times New Roman"/>
                        </a:rPr>
                        <a:t>Glückspielvergehen haben zu einer abgabenrechtlichen Prüfung zu führen</a:t>
                      </a:r>
                      <a:endParaRPr lang="de-AT" sz="900" dirty="0">
                        <a:effectLst/>
                        <a:latin typeface="Times New Roman"/>
                        <a:ea typeface="Times New Roman"/>
                      </a:endParaRPr>
                    </a:p>
                    <a:p>
                      <a:pPr marL="180975" lvl="0" indent="-180975" algn="just">
                        <a:spcBef>
                          <a:spcPts val="300"/>
                        </a:spcBef>
                        <a:spcAft>
                          <a:spcPts val="300"/>
                        </a:spcAft>
                        <a:buFont typeface="Symbol"/>
                        <a:buChar char=""/>
                      </a:pPr>
                      <a:r>
                        <a:rPr lang="de-DE" sz="900" i="1" dirty="0">
                          <a:effectLst/>
                          <a:latin typeface="Times New Roman"/>
                          <a:ea typeface="Times New Roman"/>
                        </a:rPr>
                        <a:t>Im operativen Finanzverwaltungsbereich ist ausreichend Personal zur Verfügung zu stellen.</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Bef>
                          <a:spcPts val="300"/>
                        </a:spcBef>
                        <a:spcAft>
                          <a:spcPts val="300"/>
                        </a:spcAft>
                      </a:pPr>
                      <a:r>
                        <a:rPr lang="de-DE" sz="900" i="1" dirty="0">
                          <a:effectLst/>
                          <a:latin typeface="Times New Roman"/>
                          <a:ea typeface="Times New Roman"/>
                        </a:rPr>
                        <a:t>w.o.</a:t>
                      </a:r>
                      <a:endParaRPr lang="de-AT" sz="900" dirty="0">
                        <a:effectLst/>
                        <a:latin typeface="Times New Roman"/>
                        <a:ea typeface="Times New Roman"/>
                      </a:endParaRPr>
                    </a:p>
                  </a:txBody>
                  <a:tcPr marL="34082" marR="34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hteck 2"/>
          <p:cNvSpPr/>
          <p:nvPr/>
        </p:nvSpPr>
        <p:spPr bwMode="auto">
          <a:xfrm>
            <a:off x="755576" y="4149080"/>
            <a:ext cx="7992888" cy="1008112"/>
          </a:xfrm>
          <a:prstGeom prst="rect">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4603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8064896" cy="899443"/>
          </a:xfrm>
        </p:spPr>
        <p:txBody>
          <a:bodyPr/>
          <a:lstStyle/>
          <a:p>
            <a:pPr algn="l"/>
            <a:r>
              <a:rPr lang="de-AT" dirty="0"/>
              <a:t>Abzugsverbot für konzerninterne Zins- und Lizenzzahlungen </a:t>
            </a:r>
            <a:r>
              <a:rPr lang="de-AT" sz="1800" dirty="0"/>
              <a:t>§ 12 Abs. 1 Z 10 KStG </a:t>
            </a:r>
            <a:r>
              <a:rPr lang="de-AT" sz="1800" dirty="0" smtClean="0"/>
              <a:t>(</a:t>
            </a:r>
            <a:r>
              <a:rPr lang="de-AT" sz="1800" dirty="0" err="1" smtClean="0"/>
              <a:t>AbgÄG</a:t>
            </a:r>
            <a:r>
              <a:rPr lang="de-AT" sz="1800" dirty="0" smtClean="0"/>
              <a:t> 2014**)</a:t>
            </a:r>
            <a:endParaRPr lang="de-AT" sz="1800" dirty="0"/>
          </a:p>
        </p:txBody>
      </p:sp>
      <p:sp>
        <p:nvSpPr>
          <p:cNvPr id="3" name="Inhaltsplatzhalter 2"/>
          <p:cNvSpPr>
            <a:spLocks noGrp="1"/>
          </p:cNvSpPr>
          <p:nvPr>
            <p:ph idx="1"/>
          </p:nvPr>
        </p:nvSpPr>
        <p:spPr>
          <a:xfrm>
            <a:off x="611560" y="2060848"/>
            <a:ext cx="7992888" cy="4320480"/>
          </a:xfrm>
        </p:spPr>
        <p:txBody>
          <a:bodyPr/>
          <a:lstStyle/>
          <a:p>
            <a:pPr marL="0" indent="0">
              <a:buNone/>
            </a:pPr>
            <a:r>
              <a:rPr lang="de-AT" sz="1600" b="1" dirty="0">
                <a:latin typeface="Times" panose="02020603050405020304" pitchFamily="18" charset="0"/>
                <a:cs typeface="Times" panose="02020603050405020304" pitchFamily="18" charset="0"/>
              </a:rPr>
              <a:t>Zins- und Lizenzzahlungen </a:t>
            </a:r>
            <a:r>
              <a:rPr lang="de-AT" sz="1600" dirty="0">
                <a:latin typeface="Times" panose="02020603050405020304" pitchFamily="18" charset="0"/>
                <a:cs typeface="Times" panose="02020603050405020304" pitchFamily="18" charset="0"/>
              </a:rPr>
              <a:t>(iSd § 99a Abs. 1 zweiter und </a:t>
            </a:r>
            <a:r>
              <a:rPr lang="de-AT" sz="1600" dirty="0" smtClean="0">
                <a:latin typeface="Times" panose="02020603050405020304" pitchFamily="18" charset="0"/>
                <a:cs typeface="Times" panose="02020603050405020304" pitchFamily="18" charset="0"/>
              </a:rPr>
              <a:t>dritter </a:t>
            </a:r>
            <a:r>
              <a:rPr lang="de-AT" sz="1600" dirty="0">
                <a:latin typeface="Times" panose="02020603050405020304" pitchFamily="18" charset="0"/>
                <a:cs typeface="Times" panose="02020603050405020304" pitchFamily="18" charset="0"/>
              </a:rPr>
              <a:t>Satz </a:t>
            </a:r>
            <a:r>
              <a:rPr lang="de-AT" sz="1600" dirty="0" smtClean="0">
                <a:latin typeface="Times" panose="02020603050405020304" pitchFamily="18" charset="0"/>
                <a:cs typeface="Times" panose="02020603050405020304" pitchFamily="18" charset="0"/>
              </a:rPr>
              <a:t>EStG) sind  ab 1.3.2014 nicht mehr als </a:t>
            </a:r>
            <a:r>
              <a:rPr lang="de-AT" sz="1600" dirty="0">
                <a:latin typeface="Times" panose="02020603050405020304" pitchFamily="18" charset="0"/>
                <a:cs typeface="Times" panose="02020603050405020304" pitchFamily="18" charset="0"/>
              </a:rPr>
              <a:t>Betriebsausgabe abziehbar</a:t>
            </a:r>
          </a:p>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Wenn Empfänger der Zahlung eine juristische Person des privaten Rechts (AG, GmbH, Privatstiftung, Erwerbs- und Wirtschaftsgenossenschaft, Verein nach dem </a:t>
            </a:r>
            <a:r>
              <a:rPr lang="de-AT" dirty="0" err="1">
                <a:solidFill>
                  <a:schemeClr val="tx2">
                    <a:lumMod val="75000"/>
                    <a:lumOff val="25000"/>
                  </a:schemeClr>
                </a:solidFill>
                <a:latin typeface="Times" panose="02020603050405020304" pitchFamily="18" charset="0"/>
                <a:cs typeface="Arial" charset="0"/>
              </a:rPr>
              <a:t>VerG</a:t>
            </a:r>
            <a:r>
              <a:rPr lang="de-AT" dirty="0">
                <a:solidFill>
                  <a:schemeClr val="tx2">
                    <a:lumMod val="75000"/>
                    <a:lumOff val="25000"/>
                  </a:schemeClr>
                </a:solidFill>
                <a:latin typeface="Times" panose="02020603050405020304" pitchFamily="18" charset="0"/>
                <a:cs typeface="Arial" charset="0"/>
              </a:rPr>
              <a:t>) oder vergleichbare ausländische Gesellschaft aus dem Konzernverbund und</a:t>
            </a:r>
          </a:p>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wenn die Zahlung bei der empfangenden Körperschaft aufgrund einer sachlichen oder persönlichen Befreiung keiner Besteuerung unterliegt oder </a:t>
            </a:r>
          </a:p>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der (nominelle oder effektive) </a:t>
            </a:r>
            <a:r>
              <a:rPr lang="de-AT" b="1" dirty="0">
                <a:solidFill>
                  <a:schemeClr val="tx2">
                    <a:lumMod val="75000"/>
                    <a:lumOff val="25000"/>
                  </a:schemeClr>
                </a:solidFill>
                <a:latin typeface="Times" panose="02020603050405020304" pitchFamily="18" charset="0"/>
                <a:cs typeface="Arial" charset="0"/>
              </a:rPr>
              <a:t>Steuersatz der Zahlung niedriger als 10 % </a:t>
            </a:r>
          </a:p>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Ist die empfangende Körperschaft nicht Nutzungsberechtigter, so ist </a:t>
            </a:r>
            <a:r>
              <a:rPr lang="de-AT" dirty="0" err="1">
                <a:solidFill>
                  <a:schemeClr val="tx2">
                    <a:lumMod val="75000"/>
                    <a:lumOff val="25000"/>
                  </a:schemeClr>
                </a:solidFill>
                <a:latin typeface="Times" panose="02020603050405020304" pitchFamily="18" charset="0"/>
                <a:cs typeface="Arial" charset="0"/>
              </a:rPr>
              <a:t>gem</a:t>
            </a:r>
            <a:r>
              <a:rPr lang="de-AT" dirty="0">
                <a:solidFill>
                  <a:schemeClr val="tx2">
                    <a:lumMod val="75000"/>
                    <a:lumOff val="25000"/>
                  </a:schemeClr>
                </a:solidFill>
                <a:latin typeface="Times" panose="02020603050405020304" pitchFamily="18" charset="0"/>
                <a:cs typeface="Arial" charset="0"/>
              </a:rPr>
              <a:t> § 12 Abs 1 Z 10 letzter Satz </a:t>
            </a:r>
            <a:r>
              <a:rPr lang="de-AT" dirty="0" smtClean="0">
                <a:solidFill>
                  <a:schemeClr val="tx2">
                    <a:lumMod val="75000"/>
                    <a:lumOff val="25000"/>
                  </a:schemeClr>
                </a:solidFill>
                <a:latin typeface="Times" panose="02020603050405020304" pitchFamily="18" charset="0"/>
                <a:cs typeface="Arial" charset="0"/>
              </a:rPr>
              <a:t>KStG auf </a:t>
            </a:r>
            <a:r>
              <a:rPr lang="de-AT" dirty="0">
                <a:solidFill>
                  <a:schemeClr val="tx2">
                    <a:lumMod val="75000"/>
                    <a:lumOff val="25000"/>
                  </a:schemeClr>
                </a:solidFill>
                <a:latin typeface="Times" panose="02020603050405020304" pitchFamily="18" charset="0"/>
                <a:cs typeface="Arial" charset="0"/>
              </a:rPr>
              <a:t>den (dahinter stehenden) Nutzungsberechtigten (iSd „</a:t>
            </a:r>
            <a:r>
              <a:rPr lang="de-AT" dirty="0" err="1" smtClean="0">
                <a:solidFill>
                  <a:schemeClr val="tx2">
                    <a:lumMod val="75000"/>
                    <a:lumOff val="25000"/>
                  </a:schemeClr>
                </a:solidFill>
                <a:latin typeface="Times" panose="02020603050405020304" pitchFamily="18" charset="0"/>
                <a:cs typeface="Arial" charset="0"/>
              </a:rPr>
              <a:t>beneficial</a:t>
            </a:r>
            <a:r>
              <a:rPr lang="de-AT" dirty="0" smtClean="0">
                <a:solidFill>
                  <a:schemeClr val="tx2">
                    <a:lumMod val="75000"/>
                    <a:lumOff val="25000"/>
                  </a:schemeClr>
                </a:solidFill>
                <a:latin typeface="Times" panose="02020603050405020304" pitchFamily="18" charset="0"/>
                <a:cs typeface="Arial" charset="0"/>
              </a:rPr>
              <a:t> </a:t>
            </a:r>
            <a:r>
              <a:rPr lang="de-AT" dirty="0" err="1">
                <a:solidFill>
                  <a:schemeClr val="tx2">
                    <a:lumMod val="75000"/>
                    <a:lumOff val="25000"/>
                  </a:schemeClr>
                </a:solidFill>
                <a:latin typeface="Times" panose="02020603050405020304" pitchFamily="18" charset="0"/>
                <a:cs typeface="Arial" charset="0"/>
              </a:rPr>
              <a:t>ownership</a:t>
            </a:r>
            <a:r>
              <a:rPr lang="de-AT" dirty="0">
                <a:solidFill>
                  <a:schemeClr val="tx2">
                    <a:lumMod val="75000"/>
                    <a:lumOff val="25000"/>
                  </a:schemeClr>
                </a:solidFill>
                <a:latin typeface="Times" panose="02020603050405020304" pitchFamily="18" charset="0"/>
                <a:cs typeface="Arial" charset="0"/>
              </a:rPr>
              <a:t>-Konzepts“ der OECD*) abzustellen</a:t>
            </a:r>
          </a:p>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Kommt es aufgrund von Verlusten oder der </a:t>
            </a:r>
            <a:r>
              <a:rPr lang="de-AT" dirty="0" err="1">
                <a:solidFill>
                  <a:schemeClr val="tx2">
                    <a:lumMod val="75000"/>
                    <a:lumOff val="25000"/>
                  </a:schemeClr>
                </a:solidFill>
                <a:latin typeface="Times" panose="02020603050405020304" pitchFamily="18" charset="0"/>
                <a:cs typeface="Arial" charset="0"/>
              </a:rPr>
              <a:t>Gruppenmitgliedeigenschaft</a:t>
            </a:r>
            <a:r>
              <a:rPr lang="de-AT" dirty="0">
                <a:solidFill>
                  <a:schemeClr val="tx2">
                    <a:lumMod val="75000"/>
                    <a:lumOff val="25000"/>
                  </a:schemeClr>
                </a:solidFill>
                <a:latin typeface="Times" panose="02020603050405020304" pitchFamily="18" charset="0"/>
                <a:cs typeface="Arial" charset="0"/>
              </a:rPr>
              <a:t> der empfangenden Gesellschaft zu keiner effektiven Steuerbelastung der Zins- oder Lizenzeinnahmen, greift das Abzugsverbot nicht </a:t>
            </a:r>
          </a:p>
          <a:p>
            <a:pPr marL="0" indent="0" eaLnBrk="0" hangingPunct="0">
              <a:lnSpc>
                <a:spcPct val="90000"/>
              </a:lnSpc>
              <a:buNone/>
              <a:defRPr/>
            </a:pPr>
            <a:r>
              <a:rPr lang="de-AT" dirty="0">
                <a:solidFill>
                  <a:schemeClr val="tx2">
                    <a:lumMod val="75000"/>
                    <a:lumOff val="25000"/>
                  </a:schemeClr>
                </a:solidFill>
                <a:latin typeface="Times" panose="02020603050405020304" pitchFamily="18" charset="0"/>
                <a:cs typeface="Arial" charset="0"/>
              </a:rPr>
              <a:t/>
            </a:r>
            <a:br>
              <a:rPr lang="de-AT" dirty="0">
                <a:solidFill>
                  <a:schemeClr val="tx2">
                    <a:lumMod val="75000"/>
                    <a:lumOff val="25000"/>
                  </a:schemeClr>
                </a:solidFill>
                <a:latin typeface="Times" panose="02020603050405020304" pitchFamily="18" charset="0"/>
                <a:cs typeface="Arial" charset="0"/>
              </a:rPr>
            </a:br>
            <a:r>
              <a:rPr lang="de-AT" sz="1800" dirty="0" smtClean="0"/>
              <a:t>	</a:t>
            </a:r>
            <a:r>
              <a:rPr lang="de-AT" sz="1600" dirty="0" smtClean="0"/>
              <a:t>*) </a:t>
            </a:r>
            <a:r>
              <a:rPr lang="de-AT" sz="1400" dirty="0" smtClean="0">
                <a:latin typeface="Times" panose="02020603050405020304" pitchFamily="18" charset="0"/>
                <a:cs typeface="Times" panose="02020603050405020304" pitchFamily="18" charset="0"/>
              </a:rPr>
              <a:t>OECD-MA </a:t>
            </a:r>
            <a:r>
              <a:rPr lang="de-AT" sz="1400" dirty="0" err="1" smtClean="0">
                <a:latin typeface="Times" panose="02020603050405020304" pitchFamily="18" charset="0"/>
                <a:cs typeface="Times" panose="02020603050405020304" pitchFamily="18" charset="0"/>
              </a:rPr>
              <a:t>ivM</a:t>
            </a:r>
            <a:r>
              <a:rPr lang="de-AT" sz="1400" dirty="0" smtClean="0">
                <a:latin typeface="Times" panose="02020603050405020304" pitchFamily="18" charset="0"/>
                <a:cs typeface="Times" panose="02020603050405020304" pitchFamily="18" charset="0"/>
              </a:rPr>
              <a:t> Art 10 u Art 12 bzw OECD-Report v 19.10.2012)	</a:t>
            </a:r>
          </a:p>
          <a:p>
            <a:pPr marL="714375" indent="0">
              <a:buNone/>
            </a:pPr>
            <a:r>
              <a:rPr lang="de-AT" sz="1400" b="0" dirty="0">
                <a:latin typeface="Times" panose="02020603050405020304" pitchFamily="18" charset="0"/>
                <a:cs typeface="Times" panose="02020603050405020304" pitchFamily="18" charset="0"/>
              </a:rPr>
              <a:t>	</a:t>
            </a:r>
            <a:r>
              <a:rPr lang="de-AT" sz="1400" b="0" dirty="0" smtClean="0">
                <a:latin typeface="Times" panose="02020603050405020304" pitchFamily="18" charset="0"/>
                <a:cs typeface="Times" panose="02020603050405020304" pitchFamily="18" charset="0"/>
              </a:rPr>
              <a:t>**) </a:t>
            </a:r>
            <a:r>
              <a:rPr lang="de-AT" sz="1200" b="0" dirty="0" smtClean="0">
                <a:latin typeface="Times" panose="02020603050405020304" pitchFamily="18" charset="0"/>
                <a:cs typeface="Times" panose="02020603050405020304" pitchFamily="18" charset="0"/>
              </a:rPr>
              <a:t>http</a:t>
            </a:r>
            <a:r>
              <a:rPr lang="de-AT" sz="1200" b="0" dirty="0">
                <a:latin typeface="Times" panose="02020603050405020304" pitchFamily="18" charset="0"/>
                <a:cs typeface="Times" panose="02020603050405020304" pitchFamily="18" charset="0"/>
              </a:rPr>
              <a:t>://</a:t>
            </a:r>
            <a:r>
              <a:rPr lang="de-AT" sz="1200" b="0" dirty="0" smtClean="0">
                <a:latin typeface="Times" panose="02020603050405020304" pitchFamily="18" charset="0"/>
                <a:cs typeface="Times" panose="02020603050405020304" pitchFamily="18" charset="0"/>
              </a:rPr>
              <a:t>www.parlament.gv.at/PAKT/VHG/XXV/I/I_00024/index.shtml</a:t>
            </a:r>
          </a:p>
          <a:p>
            <a:pPr marL="0" indent="0">
              <a:buNone/>
              <a:tabLst>
                <a:tab pos="358775" algn="l"/>
              </a:tabLst>
            </a:pPr>
            <a:endParaRPr lang="de-AT" sz="1600" b="0" dirty="0" smtClean="0"/>
          </a:p>
        </p:txBody>
      </p:sp>
    </p:spTree>
    <p:extLst>
      <p:ext uri="{BB962C8B-B14F-4D97-AF65-F5344CB8AC3E}">
        <p14:creationId xmlns:p14="http://schemas.microsoft.com/office/powerpoint/2010/main" val="295837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43945"/>
            <a:ext cx="6912768" cy="864096"/>
          </a:xfrm>
        </p:spPr>
        <p:txBody>
          <a:bodyPr/>
          <a:lstStyle/>
          <a:p>
            <a:r>
              <a:rPr lang="de-AT" sz="1800" dirty="0"/>
              <a:t>Fallbeispiel </a:t>
            </a:r>
            <a:br>
              <a:rPr lang="de-AT" sz="1800" dirty="0"/>
            </a:br>
            <a:r>
              <a:rPr lang="de-AT" sz="1800" dirty="0" err="1"/>
              <a:t>EB</a:t>
            </a:r>
            <a:r>
              <a:rPr lang="de-AT" sz="1800" dirty="0"/>
              <a:t> zum </a:t>
            </a:r>
            <a:r>
              <a:rPr lang="de-AT" sz="1800" dirty="0" err="1"/>
              <a:t>AbgÄG</a:t>
            </a:r>
            <a:r>
              <a:rPr lang="de-AT" sz="1800" dirty="0"/>
              <a:t> 2014</a:t>
            </a:r>
          </a:p>
        </p:txBody>
      </p:sp>
      <p:sp>
        <p:nvSpPr>
          <p:cNvPr id="4" name="Foliennummernplatzhalter 3"/>
          <p:cNvSpPr>
            <a:spLocks noGrp="1"/>
          </p:cNvSpPr>
          <p:nvPr>
            <p:ph type="sldNum" sz="quarter" idx="10"/>
          </p:nvPr>
        </p:nvSpPr>
        <p:spPr/>
        <p:txBody>
          <a:bodyPr/>
          <a:lstStyle/>
          <a:p>
            <a:fld id="{E976B8F0-D356-40E8-AB5B-094A390BEDE9}" type="slidenum">
              <a:rPr lang="de-AT" smtClean="0"/>
              <a:pPr/>
              <a:t>16</a:t>
            </a:fld>
            <a:endParaRPr lang="de-AT"/>
          </a:p>
        </p:txBody>
      </p:sp>
      <p:sp>
        <p:nvSpPr>
          <p:cNvPr id="5" name="Textfeld 4"/>
          <p:cNvSpPr txBox="1"/>
          <p:nvPr/>
        </p:nvSpPr>
        <p:spPr>
          <a:xfrm>
            <a:off x="467544" y="2183823"/>
            <a:ext cx="2448272" cy="1015663"/>
          </a:xfrm>
          <a:prstGeom prst="rect">
            <a:avLst/>
          </a:prstGeom>
          <a:solidFill>
            <a:schemeClr val="accent1">
              <a:lumMod val="90000"/>
            </a:schemeClr>
          </a:solidFill>
          <a:effectLst>
            <a:softEdge rad="127000"/>
          </a:effectLst>
        </p:spPr>
        <p:txBody>
          <a:bodyPr wrap="square" rtlCol="0">
            <a:spAutoFit/>
          </a:bodyPr>
          <a:lstStyle/>
          <a:p>
            <a:pPr algn="ctr"/>
            <a:endParaRPr lang="de-AT" sz="1800" dirty="0" smtClean="0"/>
          </a:p>
          <a:p>
            <a:pPr algn="ctr"/>
            <a:r>
              <a:rPr lang="de-AT" sz="2400" dirty="0" smtClean="0"/>
              <a:t>Austria GmbH</a:t>
            </a:r>
          </a:p>
          <a:p>
            <a:pPr algn="ctr"/>
            <a:endParaRPr lang="de-AT" sz="1800" dirty="0"/>
          </a:p>
        </p:txBody>
      </p:sp>
      <p:sp>
        <p:nvSpPr>
          <p:cNvPr id="6" name="Textfeld 5"/>
          <p:cNvSpPr txBox="1"/>
          <p:nvPr/>
        </p:nvSpPr>
        <p:spPr>
          <a:xfrm>
            <a:off x="5661218" y="1675993"/>
            <a:ext cx="2808312" cy="2031325"/>
          </a:xfrm>
          <a:prstGeom prst="rect">
            <a:avLst/>
          </a:prstGeom>
          <a:solidFill>
            <a:schemeClr val="accent2">
              <a:lumMod val="40000"/>
              <a:lumOff val="60000"/>
            </a:schemeClr>
          </a:solidFill>
          <a:effectLst>
            <a:softEdge rad="127000"/>
          </a:effectLst>
        </p:spPr>
        <p:txBody>
          <a:bodyPr wrap="square" rtlCol="0">
            <a:spAutoFit/>
          </a:bodyPr>
          <a:lstStyle/>
          <a:p>
            <a:pPr algn="ctr"/>
            <a:endParaRPr lang="de-AT" sz="1800" dirty="0" smtClean="0"/>
          </a:p>
          <a:p>
            <a:pPr algn="ctr"/>
            <a:r>
              <a:rPr lang="de-AT" sz="1800" dirty="0" err="1" smtClean="0"/>
              <a:t>IP</a:t>
            </a:r>
            <a:r>
              <a:rPr lang="de-AT" sz="1800" dirty="0" smtClean="0"/>
              <a:t>-Holding BV</a:t>
            </a:r>
          </a:p>
          <a:p>
            <a:pPr algn="ctr"/>
            <a:endParaRPr lang="de-AT" sz="1800" b="0" dirty="0" smtClean="0"/>
          </a:p>
          <a:p>
            <a:pPr algn="ctr"/>
            <a:r>
              <a:rPr lang="de-AT" sz="1800" b="0" dirty="0" smtClean="0"/>
              <a:t>Steuersatz 30%</a:t>
            </a:r>
          </a:p>
          <a:p>
            <a:pPr algn="ctr"/>
            <a:r>
              <a:rPr lang="de-AT" sz="1800" b="0" dirty="0" smtClean="0"/>
              <a:t>80% fiktiver Betriebsausgabenabzug</a:t>
            </a:r>
          </a:p>
          <a:p>
            <a:pPr algn="ctr"/>
            <a:endParaRPr lang="de-AT" sz="1800" dirty="0"/>
          </a:p>
        </p:txBody>
      </p:sp>
      <p:sp>
        <p:nvSpPr>
          <p:cNvPr id="7" name="Pfeil nach rechts 6"/>
          <p:cNvSpPr/>
          <p:nvPr/>
        </p:nvSpPr>
        <p:spPr bwMode="auto">
          <a:xfrm>
            <a:off x="3131840" y="2403622"/>
            <a:ext cx="2232248" cy="665337"/>
          </a:xfrm>
          <a:prstGeom prst="rightArrow">
            <a:avLst/>
          </a:prstGeom>
          <a:solidFill>
            <a:srgbClr val="EAEAEA"/>
          </a:solidFill>
          <a:ln w="9525" cap="flat" cmpd="sng" algn="ctr">
            <a:solidFill>
              <a:schemeClr val="tx1">
                <a:lumMod val="75000"/>
                <a:lumOff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1008063"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dirty="0" smtClean="0">
                <a:ln>
                  <a:noFill/>
                </a:ln>
                <a:solidFill>
                  <a:schemeClr val="tx1"/>
                </a:solidFill>
                <a:effectLst/>
                <a:latin typeface="Arial" pitchFamily="34" charset="0"/>
              </a:rPr>
              <a:t>Lizenzzahlung</a:t>
            </a:r>
            <a:endParaRPr kumimoji="0" lang="de-AT" sz="1300" b="1" i="0" u="none" strike="noStrike" cap="none" normalizeH="0" baseline="0" dirty="0" smtClean="0">
              <a:ln>
                <a:noFill/>
              </a:ln>
              <a:solidFill>
                <a:schemeClr val="tx1"/>
              </a:solidFill>
              <a:effectLst/>
              <a:latin typeface="Arial" pitchFamily="34" charset="0"/>
            </a:endParaRPr>
          </a:p>
        </p:txBody>
      </p:sp>
      <p:sp>
        <p:nvSpPr>
          <p:cNvPr id="8" name="Inhaltsplatzhalter 7"/>
          <p:cNvSpPr>
            <a:spLocks noGrp="1"/>
          </p:cNvSpPr>
          <p:nvPr>
            <p:ph idx="1"/>
          </p:nvPr>
        </p:nvSpPr>
        <p:spPr>
          <a:xfrm>
            <a:off x="1115616" y="4221088"/>
            <a:ext cx="7128792" cy="1512168"/>
          </a:xfrm>
          <a:ln w="38100">
            <a:solidFill>
              <a:srgbClr val="0033CC"/>
            </a:solidFill>
          </a:ln>
          <a:effectLst/>
          <a:scene3d>
            <a:camera prst="orthographicFront"/>
            <a:lightRig rig="threePt" dir="t"/>
          </a:scene3d>
          <a:sp3d>
            <a:bevelT w="165100" prst="coolSlant"/>
          </a:sp3d>
        </p:spPr>
        <p:txBody>
          <a:bodyPr/>
          <a:lstStyle/>
          <a:p>
            <a:pPr algn="ctr">
              <a:buFont typeface="Wingdings" panose="05000000000000000000" pitchFamily="2" charset="2"/>
              <a:buChar char="Ø"/>
            </a:pPr>
            <a:r>
              <a:rPr lang="de-AT" b="1" dirty="0" smtClean="0"/>
              <a:t>Ergebnis</a:t>
            </a:r>
            <a:r>
              <a:rPr lang="de-AT" dirty="0" smtClean="0"/>
              <a:t/>
            </a:r>
            <a:br>
              <a:rPr lang="de-AT" dirty="0" smtClean="0"/>
            </a:br>
            <a:r>
              <a:rPr lang="de-AT" sz="2400" b="0" dirty="0" smtClean="0"/>
              <a:t>KEIN Betriebsausgabenabzug, </a:t>
            </a:r>
          </a:p>
          <a:p>
            <a:pPr marL="0" indent="0" algn="ctr">
              <a:buNone/>
            </a:pPr>
            <a:r>
              <a:rPr lang="de-AT" sz="2400" b="0" dirty="0" smtClean="0"/>
              <a:t>da der effektive Steuersatz 6% beträgt.</a:t>
            </a:r>
            <a:endParaRPr lang="de-AT" sz="2400" b="0" dirty="0"/>
          </a:p>
        </p:txBody>
      </p:sp>
      <p:cxnSp>
        <p:nvCxnSpPr>
          <p:cNvPr id="10" name="Gerade Verbindung 9"/>
          <p:cNvCxnSpPr/>
          <p:nvPr/>
        </p:nvCxnSpPr>
        <p:spPr bwMode="auto">
          <a:xfrm flipH="1">
            <a:off x="3608990" y="1402924"/>
            <a:ext cx="2052228" cy="2376264"/>
          </a:xfrm>
          <a:prstGeom prst="line">
            <a:avLst/>
          </a:prstGeom>
          <a:solidFill>
            <a:schemeClr val="accent1"/>
          </a:solidFill>
          <a:ln w="19050" cap="flat" cmpd="sng" algn="ctr">
            <a:solidFill>
              <a:srgbClr val="FF0000"/>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995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6834" name="Rectangle 2"/>
          <p:cNvSpPr>
            <a:spLocks noGrp="1" noChangeArrowheads="1"/>
          </p:cNvSpPr>
          <p:nvPr>
            <p:ph type="title"/>
          </p:nvPr>
        </p:nvSpPr>
        <p:spPr>
          <a:xfrm>
            <a:off x="462675" y="1340768"/>
            <a:ext cx="5719762" cy="539750"/>
          </a:xfrm>
        </p:spPr>
        <p:txBody>
          <a:bodyPr/>
          <a:lstStyle/>
          <a:p>
            <a:pPr defTabSz="1008063" eaLnBrk="1" hangingPunct="1"/>
            <a:r>
              <a:rPr lang="de-AT" dirty="0" smtClean="0"/>
              <a:t>Es gibt für (FAST) alles eine Lösung!</a:t>
            </a:r>
            <a:endParaRPr lang="de-DE" dirty="0" smtClean="0"/>
          </a:p>
        </p:txBody>
      </p:sp>
      <p:sp>
        <p:nvSpPr>
          <p:cNvPr id="4216836" name="Text Box 4"/>
          <p:cNvSpPr txBox="1">
            <a:spLocks noChangeArrowheads="1"/>
          </p:cNvSpPr>
          <p:nvPr/>
        </p:nvSpPr>
        <p:spPr bwMode="auto">
          <a:xfrm>
            <a:off x="1557720" y="5301208"/>
            <a:ext cx="278819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pPr algn="r">
              <a:defRPr/>
            </a:pPr>
            <a:r>
              <a:rPr lang="de-AT" sz="1900" dirty="0" smtClean="0">
                <a:latin typeface="Tahoma" pitchFamily="34" charset="0"/>
              </a:rPr>
              <a:t>Danke für Ihr Interesse!</a:t>
            </a:r>
          </a:p>
          <a:p>
            <a:pPr algn="r">
              <a:defRPr/>
            </a:pPr>
            <a:r>
              <a:rPr lang="de-AT" sz="1900" i="1" dirty="0" smtClean="0">
                <a:effectLst>
                  <a:outerShdw blurRad="38100" dist="38100" dir="2700000" algn="tl">
                    <a:srgbClr val="FFFFFF"/>
                  </a:outerShdw>
                </a:effectLst>
                <a:latin typeface="Tahoma" pitchFamily="34" charset="0"/>
              </a:rPr>
              <a:t>Roland Macho</a:t>
            </a:r>
            <a:endParaRPr lang="de-DE" sz="1900" i="1" dirty="0" smtClean="0">
              <a:effectLst>
                <a:outerShdw blurRad="38100" dist="38100" dir="2700000" algn="tl">
                  <a:srgbClr val="FFFFFF"/>
                </a:outerShdw>
              </a:effectLst>
              <a:latin typeface="Tahoma" pitchFamily="34" charset="0"/>
            </a:endParaRPr>
          </a:p>
        </p:txBody>
      </p:sp>
      <p:sp>
        <p:nvSpPr>
          <p:cNvPr id="4216838" name="WordArt 6"/>
          <p:cNvSpPr>
            <a:spLocks noChangeArrowheads="1" noChangeShapeType="1" noTextEdit="1"/>
          </p:cNvSpPr>
          <p:nvPr/>
        </p:nvSpPr>
        <p:spPr bwMode="auto">
          <a:xfrm>
            <a:off x="1143000" y="2438400"/>
            <a:ext cx="3381375" cy="1436688"/>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???Fragen???</a:t>
            </a:r>
          </a:p>
        </p:txBody>
      </p:sp>
      <p:sp>
        <p:nvSpPr>
          <p:cNvPr id="2" name="Inhaltsplatzhalter 1"/>
          <p:cNvSpPr>
            <a:spLocks noGrp="1"/>
          </p:cNvSpPr>
          <p:nvPr>
            <p:ph sz="half" idx="1"/>
          </p:nvPr>
        </p:nvSpPr>
        <p:spPr>
          <a:xfrm>
            <a:off x="533400" y="2492896"/>
            <a:ext cx="3962400" cy="3679304"/>
          </a:xfrm>
        </p:spPr>
        <p:txBody>
          <a:bodyPr/>
          <a:lstStyle/>
          <a:p>
            <a:endParaRPr lang="de-AT" dirty="0"/>
          </a:p>
        </p:txBody>
      </p:sp>
      <p:pic>
        <p:nvPicPr>
          <p:cNvPr id="2050" name="Picture 2" descr="http://www.readers-edition.de/wp-content/uploads/2012/02/449134_original_R_K_B_by_Rainer-Sturm_pixelio.de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88840"/>
            <a:ext cx="7272808" cy="302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6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16838"/>
                                        </p:tgtEl>
                                        <p:attrNameLst>
                                          <p:attrName>style.visibility</p:attrName>
                                        </p:attrNameLst>
                                      </p:cBhvr>
                                      <p:to>
                                        <p:strVal val="visible"/>
                                      </p:to>
                                    </p:set>
                                    <p:anim calcmode="lin" valueType="num">
                                      <p:cBhvr additive="base">
                                        <p:cTn id="7" dur="500" fill="hold"/>
                                        <p:tgtEl>
                                          <p:spTgt spid="4216838"/>
                                        </p:tgtEl>
                                        <p:attrNameLst>
                                          <p:attrName>ppt_x</p:attrName>
                                        </p:attrNameLst>
                                      </p:cBhvr>
                                      <p:tavLst>
                                        <p:tav tm="0">
                                          <p:val>
                                            <p:strVal val="0-#ppt_w/2"/>
                                          </p:val>
                                        </p:tav>
                                        <p:tav tm="100000">
                                          <p:val>
                                            <p:strVal val="#ppt_x"/>
                                          </p:val>
                                        </p:tav>
                                      </p:tavLst>
                                    </p:anim>
                                    <p:anim calcmode="lin" valueType="num">
                                      <p:cBhvr additive="base">
                                        <p:cTn id="8" dur="500" fill="hold"/>
                                        <p:tgtEl>
                                          <p:spTgt spid="42168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16834"/>
                                        </p:tgtEl>
                                        <p:attrNameLst>
                                          <p:attrName>style.visibility</p:attrName>
                                        </p:attrNameLst>
                                      </p:cBhvr>
                                      <p:to>
                                        <p:strVal val="visible"/>
                                      </p:to>
                                    </p:set>
                                    <p:anim calcmode="lin" valueType="num">
                                      <p:cBhvr additive="base">
                                        <p:cTn id="13" dur="500" fill="hold"/>
                                        <p:tgtEl>
                                          <p:spTgt spid="4216834"/>
                                        </p:tgtEl>
                                        <p:attrNameLst>
                                          <p:attrName>ppt_x</p:attrName>
                                        </p:attrNameLst>
                                      </p:cBhvr>
                                      <p:tavLst>
                                        <p:tav tm="0">
                                          <p:val>
                                            <p:strVal val="0-#ppt_w/2"/>
                                          </p:val>
                                        </p:tav>
                                        <p:tav tm="100000">
                                          <p:val>
                                            <p:strVal val="#ppt_x"/>
                                          </p:val>
                                        </p:tav>
                                      </p:tavLst>
                                    </p:anim>
                                    <p:anim calcmode="lin" valueType="num">
                                      <p:cBhvr additive="base">
                                        <p:cTn id="14" dur="500" fill="hold"/>
                                        <p:tgtEl>
                                          <p:spTgt spid="4216834"/>
                                        </p:tgtEl>
                                        <p:attrNameLst>
                                          <p:attrName>ppt_y</p:attrName>
                                        </p:attrNameLst>
                                      </p:cBhvr>
                                      <p:tavLst>
                                        <p:tav tm="0">
                                          <p:val>
                                            <p:strVal val="#ppt_y"/>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par>
                          <p:cTn id="18" fill="hold">
                            <p:stCondLst>
                              <p:cond delay="2000"/>
                            </p:stCondLst>
                            <p:childTnLst>
                              <p:par>
                                <p:cTn id="19" presetID="2" presetClass="entr" presetSubtype="8" fill="hold" grpId="0" nodeType="afterEffect">
                                  <p:stCondLst>
                                    <p:cond delay="2000"/>
                                  </p:stCondLst>
                                  <p:childTnLst>
                                    <p:set>
                                      <p:cBhvr>
                                        <p:cTn id="20" dur="1" fill="hold">
                                          <p:stCondLst>
                                            <p:cond delay="0"/>
                                          </p:stCondLst>
                                        </p:cTn>
                                        <p:tgtEl>
                                          <p:spTgt spid="4216836"/>
                                        </p:tgtEl>
                                        <p:attrNameLst>
                                          <p:attrName>style.visibility</p:attrName>
                                        </p:attrNameLst>
                                      </p:cBhvr>
                                      <p:to>
                                        <p:strVal val="visible"/>
                                      </p:to>
                                    </p:set>
                                    <p:anim calcmode="lin" valueType="num">
                                      <p:cBhvr additive="base">
                                        <p:cTn id="21" dur="500" fill="hold"/>
                                        <p:tgtEl>
                                          <p:spTgt spid="4216836"/>
                                        </p:tgtEl>
                                        <p:attrNameLst>
                                          <p:attrName>ppt_x</p:attrName>
                                        </p:attrNameLst>
                                      </p:cBhvr>
                                      <p:tavLst>
                                        <p:tav tm="0">
                                          <p:val>
                                            <p:strVal val="0-#ppt_w/2"/>
                                          </p:val>
                                        </p:tav>
                                        <p:tav tm="100000">
                                          <p:val>
                                            <p:strVal val="#ppt_x"/>
                                          </p:val>
                                        </p:tav>
                                      </p:tavLst>
                                    </p:anim>
                                    <p:anim calcmode="lin" valueType="num">
                                      <p:cBhvr additive="base">
                                        <p:cTn id="22" dur="500" fill="hold"/>
                                        <p:tgtEl>
                                          <p:spTgt spid="42168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6834" grpId="0" autoUpdateAnimBg="0"/>
      <p:bldP spid="4216836" grpId="0" autoUpdateAnimBg="0"/>
      <p:bldP spid="42168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noChangeArrowheads="1"/>
          </p:cNvPicPr>
          <p:nvPr/>
        </p:nvPicPr>
        <p:blipFill>
          <a:blip r:embed="rId3" cstate="print"/>
          <a:srcRect/>
          <a:stretch>
            <a:fillRect/>
          </a:stretch>
        </p:blipFill>
        <p:spPr bwMode="auto">
          <a:xfrm>
            <a:off x="0" y="1295400"/>
            <a:ext cx="9144000" cy="2447925"/>
          </a:xfrm>
          <a:prstGeom prst="rect">
            <a:avLst/>
          </a:prstGeom>
          <a:noFill/>
          <a:ln w="9525">
            <a:noFill/>
            <a:miter lim="800000"/>
            <a:headEnd/>
            <a:tailEnd/>
          </a:ln>
          <a:effectLst/>
        </p:spPr>
      </p:pic>
      <p:sp>
        <p:nvSpPr>
          <p:cNvPr id="3675139" name="Rectangle 3"/>
          <p:cNvSpPr>
            <a:spLocks noGrp="1" noChangeArrowheads="1"/>
          </p:cNvSpPr>
          <p:nvPr>
            <p:ph type="title"/>
          </p:nvPr>
        </p:nvSpPr>
        <p:spPr>
          <a:xfrm>
            <a:off x="539552" y="1484784"/>
            <a:ext cx="6337300" cy="539750"/>
          </a:xfrm>
        </p:spPr>
        <p:txBody>
          <a:bodyPr/>
          <a:lstStyle/>
          <a:p>
            <a:pPr eaLnBrk="1" hangingPunct="1">
              <a:defRPr/>
            </a:pPr>
            <a:r>
              <a:rPr lang="de-AT" sz="2000" dirty="0" smtClean="0">
                <a:effectLst>
                  <a:outerShdw blurRad="38100" dist="38100" dir="2700000" algn="tl">
                    <a:srgbClr val="FFFFFF"/>
                  </a:outerShdw>
                </a:effectLst>
              </a:rPr>
              <a:t>AGENDA</a:t>
            </a:r>
            <a:endParaRPr lang="de-DE" sz="2000" dirty="0" smtClean="0">
              <a:effectLst>
                <a:outerShdw blurRad="38100" dist="38100" dir="2700000" algn="tl">
                  <a:srgbClr val="FFFFFF"/>
                </a:outerShdw>
              </a:effectLst>
            </a:endParaRPr>
          </a:p>
        </p:txBody>
      </p:sp>
      <p:sp>
        <p:nvSpPr>
          <p:cNvPr id="3675142" name="Rectangle 6"/>
          <p:cNvSpPr>
            <a:spLocks noChangeArrowheads="1"/>
          </p:cNvSpPr>
          <p:nvPr/>
        </p:nvSpPr>
        <p:spPr bwMode="auto">
          <a:xfrm>
            <a:off x="685800" y="3048000"/>
            <a:ext cx="487838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spAutoFit/>
          </a:bodyPr>
          <a:lstStyle/>
          <a:p>
            <a:pPr>
              <a:defRPr/>
            </a:pPr>
            <a:r>
              <a:rPr lang="de-DE" sz="1700">
                <a:solidFill>
                  <a:srgbClr val="FF0000"/>
                </a:solidFill>
                <a:effectLst>
                  <a:outerShdw blurRad="38100" dist="38100" dir="2700000" algn="tl">
                    <a:srgbClr val="000000"/>
                  </a:outerShdw>
                </a:effectLst>
                <a:latin typeface="Arial" pitchFamily="34" charset="0"/>
              </a:rPr>
              <a:t>Hoffentlich fällt uns </a:t>
            </a:r>
            <a:br>
              <a:rPr lang="de-DE" sz="1700">
                <a:solidFill>
                  <a:srgbClr val="FF0000"/>
                </a:solidFill>
                <a:effectLst>
                  <a:outerShdw blurRad="38100" dist="38100" dir="2700000" algn="tl">
                    <a:srgbClr val="000000"/>
                  </a:outerShdw>
                </a:effectLst>
                <a:latin typeface="Arial" pitchFamily="34" charset="0"/>
              </a:rPr>
            </a:br>
            <a:r>
              <a:rPr lang="de-DE" sz="1700">
                <a:solidFill>
                  <a:srgbClr val="FF0000"/>
                </a:solidFill>
                <a:effectLst>
                  <a:outerShdw blurRad="38100" dist="38100" dir="2700000" algn="tl">
                    <a:srgbClr val="000000"/>
                  </a:outerShdw>
                </a:effectLst>
                <a:latin typeface="Arial" pitchFamily="34" charset="0"/>
              </a:rPr>
              <a:t>das nicht wieder auf den Kopf.....</a:t>
            </a:r>
          </a:p>
        </p:txBody>
      </p:sp>
      <p:sp>
        <p:nvSpPr>
          <p:cNvPr id="2" name="Rechteck 1"/>
          <p:cNvSpPr/>
          <p:nvPr/>
        </p:nvSpPr>
        <p:spPr>
          <a:xfrm>
            <a:off x="676196" y="3933056"/>
            <a:ext cx="4687892" cy="923330"/>
          </a:xfrm>
          <a:prstGeom prst="rect">
            <a:avLst/>
          </a:prstGeom>
        </p:spPr>
        <p:txBody>
          <a:bodyPr wrap="square">
            <a:spAutoFit/>
          </a:bodyPr>
          <a:lstStyle/>
          <a:p>
            <a:r>
              <a:rPr lang="de-AT" sz="1800" b="1" dirty="0" smtClean="0"/>
              <a:t>Steueroasengestaltungen und Waffenarsenal (=Rechtsgrundlagen) im Kampf dagegen</a:t>
            </a:r>
          </a:p>
          <a:p>
            <a:r>
              <a:rPr lang="de-AT" sz="1800" b="1" dirty="0" smtClean="0"/>
              <a:t>… ein Musterfall.</a:t>
            </a:r>
            <a:endParaRPr lang="de-AT" sz="1800" b="1"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9291">
            <a:off x="5716820" y="3064529"/>
            <a:ext cx="3002042" cy="341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72984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liennummernplatzhalter 1"/>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280A7985-C0C5-44F7-B493-4B39E7819867}" type="slidenum">
              <a:rPr lang="de-AT"/>
              <a:pPr>
                <a:defRPr/>
              </a:pPr>
              <a:t>3</a:t>
            </a:fld>
            <a:endParaRPr lang="de-AT" dirty="0"/>
          </a:p>
        </p:txBody>
      </p:sp>
      <p:sp>
        <p:nvSpPr>
          <p:cNvPr id="5" name="Oval 6"/>
          <p:cNvSpPr>
            <a:spLocks noChangeArrowheads="1"/>
          </p:cNvSpPr>
          <p:nvPr/>
        </p:nvSpPr>
        <p:spPr bwMode="auto">
          <a:xfrm>
            <a:off x="5364163" y="2579688"/>
            <a:ext cx="1008062" cy="1009650"/>
          </a:xfrm>
          <a:prstGeom prst="ellipse">
            <a:avLst/>
          </a:prstGeom>
          <a:solidFill>
            <a:srgbClr val="FFCC99"/>
          </a:solidFill>
          <a:ln w="9525">
            <a:solidFill>
              <a:schemeClr val="tx1"/>
            </a:solidFill>
            <a:round/>
            <a:headEnd/>
            <a:tailEnd/>
          </a:ln>
        </p:spPr>
        <p:txBody>
          <a:bodyPr wrap="none" lIns="91395" tIns="45698" rIns="91395" bIns="45698" anchor="ctr"/>
          <a:lstStyle/>
          <a:p>
            <a:pPr algn="ctr" defTabSz="1008063">
              <a:defRPr/>
            </a:pPr>
            <a:endParaRPr lang="de-DE" sz="800" dirty="0">
              <a:effectLst>
                <a:outerShdw blurRad="38100" dist="38100" dir="2700000" algn="tl">
                  <a:srgbClr val="FFFFFF"/>
                </a:outerShdw>
              </a:effectLst>
              <a:latin typeface="Tahoma" pitchFamily="34" charset="0"/>
            </a:endParaRPr>
          </a:p>
        </p:txBody>
      </p:sp>
      <p:sp>
        <p:nvSpPr>
          <p:cNvPr id="6" name="Oval 6"/>
          <p:cNvSpPr>
            <a:spLocks noChangeArrowheads="1"/>
          </p:cNvSpPr>
          <p:nvPr/>
        </p:nvSpPr>
        <p:spPr bwMode="auto">
          <a:xfrm>
            <a:off x="5230813" y="2581275"/>
            <a:ext cx="1008062" cy="1008063"/>
          </a:xfrm>
          <a:prstGeom prst="ellipse">
            <a:avLst/>
          </a:prstGeom>
          <a:solidFill>
            <a:srgbClr val="FFCC99"/>
          </a:solidFill>
          <a:ln w="9525">
            <a:solidFill>
              <a:schemeClr val="tx1"/>
            </a:solidFill>
            <a:round/>
            <a:headEnd/>
            <a:tailEnd/>
          </a:ln>
        </p:spPr>
        <p:txBody>
          <a:bodyPr wrap="none" lIns="91395" tIns="45698" rIns="91395" bIns="45698" anchor="ctr"/>
          <a:lstStyle/>
          <a:p>
            <a:pPr algn="ctr" defTabSz="1008063">
              <a:defRPr/>
            </a:pPr>
            <a:endParaRPr lang="de-DE" sz="800" dirty="0">
              <a:effectLst>
                <a:outerShdw blurRad="38100" dist="38100" dir="2700000" algn="tl">
                  <a:srgbClr val="FFFFFF"/>
                </a:outerShdw>
              </a:effectLst>
              <a:latin typeface="Tahoma" pitchFamily="34" charset="0"/>
            </a:endParaRPr>
          </a:p>
        </p:txBody>
      </p:sp>
      <p:sp>
        <p:nvSpPr>
          <p:cNvPr id="2" name="Oval 6"/>
          <p:cNvSpPr>
            <a:spLocks noChangeArrowheads="1"/>
          </p:cNvSpPr>
          <p:nvPr/>
        </p:nvSpPr>
        <p:spPr bwMode="auto">
          <a:xfrm>
            <a:off x="5148263" y="2579688"/>
            <a:ext cx="1008062" cy="1008062"/>
          </a:xfrm>
          <a:prstGeom prst="ellipse">
            <a:avLst/>
          </a:prstGeom>
          <a:solidFill>
            <a:srgbClr val="FFCC99"/>
          </a:solidFill>
          <a:ln w="9525">
            <a:solidFill>
              <a:schemeClr val="tx1"/>
            </a:solidFill>
            <a:round/>
            <a:headEnd/>
            <a:tailEnd/>
          </a:ln>
        </p:spPr>
        <p:txBody>
          <a:bodyPr wrap="none" lIns="91395" tIns="45698" rIns="91395" bIns="45698" anchor="ctr"/>
          <a:lstStyle/>
          <a:p>
            <a:pPr algn="ctr" defTabSz="1008063">
              <a:defRPr/>
            </a:pPr>
            <a:endParaRPr lang="de-DE" sz="800" dirty="0">
              <a:effectLst>
                <a:outerShdw blurRad="38100" dist="38100" dir="2700000" algn="tl">
                  <a:srgbClr val="FFFFFF"/>
                </a:outerShdw>
              </a:effectLst>
              <a:latin typeface="Tahoma" pitchFamily="34" charset="0"/>
            </a:endParaRPr>
          </a:p>
        </p:txBody>
      </p:sp>
      <p:sp>
        <p:nvSpPr>
          <p:cNvPr id="3" name="Oval 6"/>
          <p:cNvSpPr>
            <a:spLocks noChangeArrowheads="1"/>
          </p:cNvSpPr>
          <p:nvPr/>
        </p:nvSpPr>
        <p:spPr bwMode="auto">
          <a:xfrm>
            <a:off x="5105400" y="2581275"/>
            <a:ext cx="1008063" cy="1008063"/>
          </a:xfrm>
          <a:prstGeom prst="ellipse">
            <a:avLst/>
          </a:prstGeom>
          <a:solidFill>
            <a:srgbClr val="FFCC99"/>
          </a:solidFill>
          <a:ln w="9525">
            <a:solidFill>
              <a:schemeClr val="tx1"/>
            </a:solidFill>
            <a:round/>
            <a:headEnd/>
            <a:tailEnd/>
          </a:ln>
        </p:spPr>
        <p:txBody>
          <a:bodyPr wrap="none" lIns="91395" tIns="45698" rIns="91395" bIns="45698" anchor="ctr"/>
          <a:lstStyle/>
          <a:p>
            <a:pPr algn="ctr" defTabSz="1008063">
              <a:defRPr/>
            </a:pPr>
            <a:endParaRPr lang="de-DE" sz="800" dirty="0">
              <a:effectLst>
                <a:outerShdw blurRad="38100" dist="38100" dir="2700000" algn="tl">
                  <a:srgbClr val="FFFFFF"/>
                </a:outerShdw>
              </a:effectLst>
              <a:latin typeface="Tahoma" pitchFamily="34" charset="0"/>
            </a:endParaRPr>
          </a:p>
        </p:txBody>
      </p:sp>
      <p:sp>
        <p:nvSpPr>
          <p:cNvPr id="4" name="Oval 6"/>
          <p:cNvSpPr>
            <a:spLocks noChangeArrowheads="1"/>
          </p:cNvSpPr>
          <p:nvPr/>
        </p:nvSpPr>
        <p:spPr bwMode="auto">
          <a:xfrm>
            <a:off x="5148263" y="2579688"/>
            <a:ext cx="1008062" cy="1008062"/>
          </a:xfrm>
          <a:prstGeom prst="ellipse">
            <a:avLst/>
          </a:prstGeom>
          <a:solidFill>
            <a:srgbClr val="FFCC99"/>
          </a:solidFill>
          <a:ln w="9525">
            <a:solidFill>
              <a:schemeClr val="tx1"/>
            </a:solidFill>
            <a:round/>
            <a:headEnd/>
            <a:tailEnd/>
          </a:ln>
        </p:spPr>
        <p:txBody>
          <a:bodyPr wrap="none" lIns="91395" tIns="45698" rIns="91395" bIns="45698" anchor="ctr"/>
          <a:lstStyle/>
          <a:p>
            <a:pPr algn="ctr" defTabSz="1008063">
              <a:defRPr/>
            </a:pPr>
            <a:endParaRPr lang="de-DE" sz="800" dirty="0">
              <a:effectLst>
                <a:outerShdw blurRad="38100" dist="38100" dir="2700000" algn="tl">
                  <a:srgbClr val="FFFFFF"/>
                </a:outerShdw>
              </a:effectLst>
              <a:latin typeface="Tahoma" pitchFamily="34" charset="0"/>
            </a:endParaRPr>
          </a:p>
        </p:txBody>
      </p:sp>
      <p:sp>
        <p:nvSpPr>
          <p:cNvPr id="16388" name="Oval 4"/>
          <p:cNvSpPr>
            <a:spLocks noChangeArrowheads="1"/>
          </p:cNvSpPr>
          <p:nvPr/>
        </p:nvSpPr>
        <p:spPr bwMode="auto">
          <a:xfrm>
            <a:off x="3276600" y="1371600"/>
            <a:ext cx="1481138" cy="1389063"/>
          </a:xfrm>
          <a:prstGeom prst="ellipse">
            <a:avLst/>
          </a:prstGeom>
          <a:solidFill>
            <a:srgbClr val="99FF99"/>
          </a:solidFill>
          <a:ln w="9525">
            <a:solidFill>
              <a:schemeClr val="tx1"/>
            </a:solidFill>
            <a:round/>
            <a:headEnd/>
            <a:tailEnd/>
          </a:ln>
        </p:spPr>
        <p:txBody>
          <a:bodyPr wrap="none" lIns="91395" tIns="45698" rIns="91395" bIns="45698" anchor="ctr"/>
          <a:lstStyle/>
          <a:p>
            <a:pPr algn="ctr" defTabSz="1008063">
              <a:defRPr/>
            </a:pPr>
            <a:r>
              <a:rPr lang="de-AT" sz="1600" dirty="0">
                <a:effectLst>
                  <a:outerShdw blurRad="38100" dist="38100" dir="2700000" algn="tl">
                    <a:srgbClr val="FFFFFF"/>
                  </a:outerShdw>
                </a:effectLst>
                <a:latin typeface="Tahoma" pitchFamily="34" charset="0"/>
              </a:rPr>
              <a:t>Vorstand</a:t>
            </a:r>
            <a:endParaRPr lang="de-DE" sz="1600" dirty="0">
              <a:effectLst>
                <a:outerShdw blurRad="38100" dist="38100" dir="2700000" algn="tl">
                  <a:srgbClr val="FFFFFF"/>
                </a:outerShdw>
              </a:effectLst>
              <a:latin typeface="Tahoma" pitchFamily="34" charset="0"/>
            </a:endParaRPr>
          </a:p>
        </p:txBody>
      </p:sp>
      <p:sp>
        <p:nvSpPr>
          <p:cNvPr id="16389" name="Oval 5"/>
          <p:cNvSpPr>
            <a:spLocks noChangeArrowheads="1"/>
          </p:cNvSpPr>
          <p:nvPr/>
        </p:nvSpPr>
        <p:spPr bwMode="auto">
          <a:xfrm>
            <a:off x="338138" y="2735263"/>
            <a:ext cx="1376362" cy="1223962"/>
          </a:xfrm>
          <a:prstGeom prst="ellipse">
            <a:avLst/>
          </a:prstGeom>
          <a:solidFill>
            <a:srgbClr val="66CCFF"/>
          </a:solidFill>
          <a:ln w="9525">
            <a:solidFill>
              <a:schemeClr val="tx1"/>
            </a:solidFill>
            <a:round/>
            <a:headEnd/>
            <a:tailEnd/>
          </a:ln>
        </p:spPr>
        <p:txBody>
          <a:bodyPr wrap="none" lIns="91395" tIns="45698" rIns="91395" bIns="45698" anchor="ctr"/>
          <a:lstStyle/>
          <a:p>
            <a:pPr algn="ctr" defTabSz="1008063">
              <a:defRPr/>
            </a:pPr>
            <a:r>
              <a:rPr lang="de-AT" sz="1100" dirty="0" err="1">
                <a:effectLst>
                  <a:outerShdw blurRad="38100" dist="38100" dir="2700000" algn="tl">
                    <a:srgbClr val="FFFFFF"/>
                  </a:outerShdw>
                </a:effectLst>
                <a:latin typeface="Tahoma" pitchFamily="34" charset="0"/>
              </a:rPr>
              <a:t>Fachvorständin</a:t>
            </a:r>
            <a:endParaRPr lang="de-DE" sz="1100" dirty="0">
              <a:effectLst>
                <a:outerShdw blurRad="38100" dist="38100" dir="2700000" algn="tl">
                  <a:srgbClr val="FFFFFF"/>
                </a:outerShdw>
              </a:effectLst>
              <a:latin typeface="Tahoma" pitchFamily="34" charset="0"/>
            </a:endParaRPr>
          </a:p>
        </p:txBody>
      </p:sp>
      <p:sp>
        <p:nvSpPr>
          <p:cNvPr id="16392" name="Oval 8"/>
          <p:cNvSpPr>
            <a:spLocks noChangeArrowheads="1"/>
          </p:cNvSpPr>
          <p:nvPr/>
        </p:nvSpPr>
        <p:spPr bwMode="auto">
          <a:xfrm>
            <a:off x="7553325" y="3470275"/>
            <a:ext cx="1008063" cy="1008063"/>
          </a:xfrm>
          <a:prstGeom prst="ellipse">
            <a:avLst/>
          </a:prstGeom>
          <a:solidFill>
            <a:srgbClr val="CCFFFF"/>
          </a:solidFill>
          <a:ln w="9525">
            <a:solidFill>
              <a:schemeClr val="tx1"/>
            </a:solidFill>
            <a:round/>
            <a:headEnd/>
            <a:tailEnd/>
          </a:ln>
        </p:spPr>
        <p:txBody>
          <a:bodyPr wrap="none" lIns="91395" tIns="45698" rIns="91395" bIns="45698" anchor="ctr"/>
          <a:lstStyle/>
          <a:p>
            <a:pPr algn="ctr" defTabSz="1008063">
              <a:defRPr/>
            </a:pPr>
            <a:r>
              <a:rPr lang="de-AT" sz="1100">
                <a:effectLst>
                  <a:outerShdw blurRad="38100" dist="38100" dir="2700000" algn="tl">
                    <a:srgbClr val="FFFFFF"/>
                  </a:outerShdw>
                </a:effectLst>
                <a:latin typeface="Tahoma" pitchFamily="34" charset="0"/>
              </a:rPr>
              <a:t>Organi-</a:t>
            </a:r>
          </a:p>
          <a:p>
            <a:pPr algn="ctr" defTabSz="1008063">
              <a:defRPr/>
            </a:pPr>
            <a:r>
              <a:rPr lang="de-AT" sz="1100">
                <a:effectLst>
                  <a:outerShdw blurRad="38100" dist="38100" dir="2700000" algn="tl">
                    <a:srgbClr val="FFFFFF"/>
                  </a:outerShdw>
                </a:effectLst>
                <a:latin typeface="Tahoma" pitchFamily="34" charset="0"/>
              </a:rPr>
              <a:t>sations-</a:t>
            </a:r>
          </a:p>
          <a:p>
            <a:pPr algn="ctr" defTabSz="1008063">
              <a:defRPr/>
            </a:pPr>
            <a:r>
              <a:rPr lang="de-AT" sz="1100">
                <a:effectLst>
                  <a:outerShdw blurRad="38100" dist="38100" dir="2700000" algn="tl">
                    <a:srgbClr val="FFFFFF"/>
                  </a:outerShdw>
                </a:effectLst>
                <a:latin typeface="Tahoma" pitchFamily="34" charset="0"/>
              </a:rPr>
              <a:t>leiterin</a:t>
            </a:r>
            <a:endParaRPr lang="de-DE" sz="1100">
              <a:effectLst>
                <a:outerShdw blurRad="38100" dist="38100" dir="2700000" algn="tl">
                  <a:srgbClr val="FFFFFF"/>
                </a:outerShdw>
              </a:effectLst>
              <a:latin typeface="Tahoma" pitchFamily="34" charset="0"/>
            </a:endParaRPr>
          </a:p>
        </p:txBody>
      </p:sp>
      <p:cxnSp>
        <p:nvCxnSpPr>
          <p:cNvPr id="5131" name="AutoShape 10"/>
          <p:cNvCxnSpPr>
            <a:cxnSpLocks noChangeShapeType="1"/>
            <a:stCxn id="16388" idx="6"/>
            <a:endCxn id="16392" idx="0"/>
          </p:cNvCxnSpPr>
          <p:nvPr/>
        </p:nvCxnSpPr>
        <p:spPr bwMode="auto">
          <a:xfrm>
            <a:off x="4757738" y="2066925"/>
            <a:ext cx="3300412" cy="1403350"/>
          </a:xfrm>
          <a:prstGeom prst="bentConnector2">
            <a:avLst/>
          </a:prstGeom>
          <a:noFill/>
          <a:ln w="9525">
            <a:solidFill>
              <a:schemeClr val="tx1"/>
            </a:solidFill>
            <a:miter lim="800000"/>
            <a:headEnd/>
            <a:tailEnd/>
          </a:ln>
        </p:spPr>
      </p:cxnSp>
      <p:cxnSp>
        <p:nvCxnSpPr>
          <p:cNvPr id="5132" name="AutoShape 16"/>
          <p:cNvCxnSpPr>
            <a:cxnSpLocks noChangeShapeType="1"/>
            <a:stCxn id="16388" idx="2"/>
            <a:endCxn id="16389" idx="0"/>
          </p:cNvCxnSpPr>
          <p:nvPr/>
        </p:nvCxnSpPr>
        <p:spPr bwMode="auto">
          <a:xfrm rot="10800000" flipV="1">
            <a:off x="1027113" y="2066925"/>
            <a:ext cx="2249487" cy="668338"/>
          </a:xfrm>
          <a:prstGeom prst="bentConnector2">
            <a:avLst/>
          </a:prstGeom>
          <a:noFill/>
          <a:ln w="9525">
            <a:solidFill>
              <a:schemeClr val="tx1"/>
            </a:solidFill>
            <a:miter lim="800000"/>
            <a:headEnd/>
            <a:tailEnd/>
          </a:ln>
        </p:spPr>
      </p:cxnSp>
      <p:grpSp>
        <p:nvGrpSpPr>
          <p:cNvPr id="5133" name="Group 32"/>
          <p:cNvGrpSpPr>
            <a:grpSpLocks/>
          </p:cNvGrpSpPr>
          <p:nvPr/>
        </p:nvGrpSpPr>
        <p:grpSpPr bwMode="auto">
          <a:xfrm>
            <a:off x="1547813" y="4941888"/>
            <a:ext cx="1881187" cy="574675"/>
            <a:chOff x="1134" y="3430"/>
            <a:chExt cx="935" cy="284"/>
          </a:xfrm>
        </p:grpSpPr>
        <p:sp>
          <p:nvSpPr>
            <p:cNvPr id="118805" name="Rectangle 21"/>
            <p:cNvSpPr>
              <a:spLocks noChangeArrowheads="1"/>
            </p:cNvSpPr>
            <p:nvPr/>
          </p:nvSpPr>
          <p:spPr bwMode="auto">
            <a:xfrm>
              <a:off x="1219" y="3515"/>
              <a:ext cx="850" cy="199"/>
            </a:xfrm>
            <a:prstGeom prst="rect">
              <a:avLst/>
            </a:prstGeom>
            <a:solidFill>
              <a:srgbClr val="FFFFCC"/>
            </a:solidFill>
            <a:ln w="9525">
              <a:solidFill>
                <a:schemeClr val="tx1"/>
              </a:solidFill>
              <a:miter lim="800000"/>
              <a:headEnd/>
              <a:tailEnd/>
            </a:ln>
          </p:spPr>
          <p:txBody>
            <a:bodyPr wrap="none" lIns="82906" tIns="41453" rIns="82906" bIns="41453" anchor="ctr"/>
            <a:lstStyle/>
            <a:p>
              <a:pPr algn="ctr">
                <a:defRPr/>
              </a:pPr>
              <a:endParaRPr lang="de-DE" sz="1100">
                <a:effectLst>
                  <a:outerShdw blurRad="38100" dist="38100" dir="2700000" algn="tl">
                    <a:srgbClr val="FFFFFF"/>
                  </a:outerShdw>
                </a:effectLst>
                <a:latin typeface="Tahoma" pitchFamily="34" charset="0"/>
              </a:endParaRPr>
            </a:p>
          </p:txBody>
        </p:sp>
        <p:sp>
          <p:nvSpPr>
            <p:cNvPr id="118804" name="Rectangle 20"/>
            <p:cNvSpPr>
              <a:spLocks noChangeArrowheads="1"/>
            </p:cNvSpPr>
            <p:nvPr/>
          </p:nvSpPr>
          <p:spPr bwMode="auto">
            <a:xfrm>
              <a:off x="1191" y="3487"/>
              <a:ext cx="851" cy="198"/>
            </a:xfrm>
            <a:prstGeom prst="rect">
              <a:avLst/>
            </a:prstGeom>
            <a:solidFill>
              <a:srgbClr val="FFFFCC"/>
            </a:solidFill>
            <a:ln w="9525">
              <a:solidFill>
                <a:schemeClr val="tx1"/>
              </a:solidFill>
              <a:miter lim="800000"/>
              <a:headEnd/>
              <a:tailEnd/>
            </a:ln>
          </p:spPr>
          <p:txBody>
            <a:bodyPr wrap="none" lIns="82906" tIns="41453" rIns="82906" bIns="41453" anchor="ctr"/>
            <a:lstStyle/>
            <a:p>
              <a:pPr algn="ctr">
                <a:defRPr/>
              </a:pPr>
              <a:endParaRPr lang="de-DE" sz="1100">
                <a:effectLst>
                  <a:outerShdw blurRad="38100" dist="38100" dir="2700000" algn="tl">
                    <a:srgbClr val="FFFFFF"/>
                  </a:outerShdw>
                </a:effectLst>
                <a:latin typeface="Tahoma" pitchFamily="34" charset="0"/>
              </a:endParaRPr>
            </a:p>
          </p:txBody>
        </p:sp>
        <p:sp>
          <p:nvSpPr>
            <p:cNvPr id="118803" name="Rectangle 19"/>
            <p:cNvSpPr>
              <a:spLocks noChangeArrowheads="1"/>
            </p:cNvSpPr>
            <p:nvPr/>
          </p:nvSpPr>
          <p:spPr bwMode="auto">
            <a:xfrm>
              <a:off x="1162" y="3459"/>
              <a:ext cx="851" cy="199"/>
            </a:xfrm>
            <a:prstGeom prst="rect">
              <a:avLst/>
            </a:prstGeom>
            <a:solidFill>
              <a:srgbClr val="FFFFCC"/>
            </a:solidFill>
            <a:ln w="9525">
              <a:solidFill>
                <a:schemeClr val="tx1"/>
              </a:solidFill>
              <a:miter lim="800000"/>
              <a:headEnd/>
              <a:tailEnd/>
            </a:ln>
          </p:spPr>
          <p:txBody>
            <a:bodyPr wrap="none" lIns="82906" tIns="41453" rIns="82906" bIns="41453" anchor="ctr"/>
            <a:lstStyle/>
            <a:p>
              <a:pPr algn="ctr">
                <a:defRPr/>
              </a:pPr>
              <a:endParaRPr lang="de-DE" sz="1100">
                <a:effectLst>
                  <a:outerShdw blurRad="38100" dist="38100" dir="2700000" algn="tl">
                    <a:srgbClr val="FFFFFF"/>
                  </a:outerShdw>
                </a:effectLst>
                <a:latin typeface="Tahoma" pitchFamily="34" charset="0"/>
              </a:endParaRPr>
            </a:p>
          </p:txBody>
        </p:sp>
        <p:sp>
          <p:nvSpPr>
            <p:cNvPr id="118802" name="Rectangle 18"/>
            <p:cNvSpPr>
              <a:spLocks noChangeArrowheads="1"/>
            </p:cNvSpPr>
            <p:nvPr/>
          </p:nvSpPr>
          <p:spPr bwMode="auto">
            <a:xfrm>
              <a:off x="1134" y="3430"/>
              <a:ext cx="850" cy="199"/>
            </a:xfrm>
            <a:prstGeom prst="rect">
              <a:avLst/>
            </a:prstGeom>
            <a:solidFill>
              <a:srgbClr val="FFFFCC"/>
            </a:solidFill>
            <a:ln w="9525">
              <a:solidFill>
                <a:schemeClr val="tx1"/>
              </a:solidFill>
              <a:miter lim="800000"/>
              <a:headEnd/>
              <a:tailEnd/>
            </a:ln>
          </p:spPr>
          <p:txBody>
            <a:bodyPr wrap="none" lIns="82906" tIns="41453" rIns="82906" bIns="41453" anchor="ctr"/>
            <a:lstStyle/>
            <a:p>
              <a:pPr algn="ctr">
                <a:defRPr/>
              </a:pPr>
              <a:r>
                <a:rPr lang="de-AT" sz="1100" dirty="0" smtClean="0">
                  <a:effectLst>
                    <a:outerShdw blurRad="38100" dist="38100" dir="2700000" algn="tl">
                      <a:srgbClr val="FFFFFF"/>
                    </a:outerShdw>
                  </a:effectLst>
                  <a:latin typeface="Tahoma" pitchFamily="34" charset="0"/>
                </a:rPr>
                <a:t>40 </a:t>
              </a:r>
              <a:r>
                <a:rPr lang="de-AT" sz="1100" dirty="0">
                  <a:effectLst>
                    <a:outerShdw blurRad="38100" dist="38100" dir="2700000" algn="tl">
                      <a:srgbClr val="FFFFFF"/>
                    </a:outerShdw>
                  </a:effectLst>
                  <a:latin typeface="Tahoma" pitchFamily="34" charset="0"/>
                </a:rPr>
                <a:t>Branchenteams</a:t>
              </a:r>
            </a:p>
            <a:p>
              <a:pPr algn="ctr">
                <a:defRPr/>
              </a:pPr>
              <a:r>
                <a:rPr lang="de-AT" sz="1100" dirty="0">
                  <a:effectLst>
                    <a:outerShdw blurRad="38100" dist="38100" dir="2700000" algn="tl">
                      <a:srgbClr val="FFFFFF"/>
                    </a:outerShdw>
                  </a:effectLst>
                  <a:latin typeface="Tahoma" pitchFamily="34" charset="0"/>
                </a:rPr>
                <a:t>davon </a:t>
              </a:r>
              <a:r>
                <a:rPr lang="de-AT" sz="1100" b="1" dirty="0">
                  <a:effectLst>
                    <a:outerShdw blurRad="38100" dist="38100" dir="2700000" algn="tl">
                      <a:srgbClr val="FFFFFF"/>
                    </a:outerShdw>
                  </a:effectLst>
                  <a:latin typeface="Tahoma" pitchFamily="34" charset="0"/>
                </a:rPr>
                <a:t>3 Auslandsteams</a:t>
              </a:r>
              <a:endParaRPr lang="de-DE" sz="1100" b="1" dirty="0">
                <a:effectLst>
                  <a:outerShdw blurRad="38100" dist="38100" dir="2700000" algn="tl">
                    <a:srgbClr val="FFFFFF"/>
                  </a:outerShdw>
                </a:effectLst>
                <a:latin typeface="Tahoma" pitchFamily="34" charset="0"/>
              </a:endParaRPr>
            </a:p>
          </p:txBody>
        </p:sp>
      </p:grpSp>
      <p:sp>
        <p:nvSpPr>
          <p:cNvPr id="118812" name="Rectangle 28"/>
          <p:cNvSpPr>
            <a:spLocks noChangeArrowheads="1"/>
          </p:cNvSpPr>
          <p:nvPr/>
        </p:nvSpPr>
        <p:spPr bwMode="auto">
          <a:xfrm>
            <a:off x="7467600" y="4648200"/>
            <a:ext cx="1471613" cy="449263"/>
          </a:xfrm>
          <a:prstGeom prst="rect">
            <a:avLst/>
          </a:prstGeom>
          <a:solidFill>
            <a:srgbClr val="CCFFFF"/>
          </a:solidFill>
          <a:ln w="9525">
            <a:solidFill>
              <a:schemeClr val="tx1"/>
            </a:solidFill>
            <a:miter lim="800000"/>
            <a:headEnd/>
            <a:tailEnd/>
          </a:ln>
        </p:spPr>
        <p:txBody>
          <a:bodyPr wrap="none" lIns="82906" tIns="41453" rIns="82906" bIns="41453" anchor="ctr"/>
          <a:lstStyle/>
          <a:p>
            <a:pPr algn="ctr">
              <a:defRPr/>
            </a:pPr>
            <a:r>
              <a:rPr lang="de-AT" sz="1100">
                <a:effectLst>
                  <a:outerShdw blurRad="38100" dist="38100" dir="2700000" algn="tl">
                    <a:srgbClr val="FFFFFF"/>
                  </a:outerShdw>
                </a:effectLst>
                <a:latin typeface="Tahoma" pitchFamily="34" charset="0"/>
              </a:rPr>
              <a:t>Organisation</a:t>
            </a:r>
          </a:p>
          <a:p>
            <a:pPr algn="ctr">
              <a:defRPr/>
            </a:pPr>
            <a:r>
              <a:rPr lang="de-AT" sz="1100">
                <a:effectLst>
                  <a:outerShdw blurRad="38100" dist="38100" dir="2700000" algn="tl">
                    <a:srgbClr val="FFFFFF"/>
                  </a:outerShdw>
                </a:effectLst>
                <a:latin typeface="Tahoma" pitchFamily="34" charset="0"/>
              </a:rPr>
              <a:t>Leistungscontrolling</a:t>
            </a:r>
            <a:endParaRPr lang="de-DE" sz="1100">
              <a:effectLst>
                <a:outerShdw blurRad="38100" dist="38100" dir="2700000" algn="tl">
                  <a:srgbClr val="FFFFFF"/>
                </a:outerShdw>
              </a:effectLst>
              <a:latin typeface="Tahoma" pitchFamily="34" charset="0"/>
            </a:endParaRPr>
          </a:p>
        </p:txBody>
      </p:sp>
      <p:sp>
        <p:nvSpPr>
          <p:cNvPr id="118814" name="Rectangle 30"/>
          <p:cNvSpPr>
            <a:spLocks noChangeArrowheads="1"/>
          </p:cNvSpPr>
          <p:nvPr/>
        </p:nvSpPr>
        <p:spPr bwMode="auto">
          <a:xfrm>
            <a:off x="5148263" y="5013325"/>
            <a:ext cx="1223962" cy="293688"/>
          </a:xfrm>
          <a:prstGeom prst="rect">
            <a:avLst/>
          </a:prstGeom>
          <a:solidFill>
            <a:srgbClr val="FFFFCC"/>
          </a:solidFill>
          <a:ln w="9525">
            <a:solidFill>
              <a:schemeClr val="tx1"/>
            </a:solidFill>
            <a:miter lim="800000"/>
            <a:headEnd/>
            <a:tailEnd/>
          </a:ln>
        </p:spPr>
        <p:txBody>
          <a:bodyPr wrap="none" lIns="82906" tIns="41453" rIns="82906" bIns="41453" anchor="ctr"/>
          <a:lstStyle/>
          <a:p>
            <a:pPr algn="ctr">
              <a:defRPr/>
            </a:pPr>
            <a:r>
              <a:rPr lang="de-AT" sz="1100">
                <a:effectLst>
                  <a:outerShdw blurRad="38100" dist="38100" dir="2700000" algn="tl">
                    <a:srgbClr val="FFFFFF"/>
                  </a:outerShdw>
                </a:effectLst>
                <a:latin typeface="Tahoma" pitchFamily="34" charset="0"/>
              </a:rPr>
              <a:t>Prüfassistenz</a:t>
            </a:r>
            <a:endParaRPr lang="de-DE" sz="1100">
              <a:effectLst>
                <a:outerShdw blurRad="38100" dist="38100" dir="2700000" algn="tl">
                  <a:srgbClr val="FFFFFF"/>
                </a:outerShdw>
              </a:effectLst>
              <a:latin typeface="Tahoma" pitchFamily="34" charset="0"/>
            </a:endParaRPr>
          </a:p>
        </p:txBody>
      </p:sp>
      <p:sp>
        <p:nvSpPr>
          <p:cNvPr id="118815" name="Rectangle 31"/>
          <p:cNvSpPr>
            <a:spLocks noChangeArrowheads="1"/>
          </p:cNvSpPr>
          <p:nvPr/>
        </p:nvSpPr>
        <p:spPr bwMode="auto">
          <a:xfrm>
            <a:off x="3509963" y="5013325"/>
            <a:ext cx="1493837" cy="293688"/>
          </a:xfrm>
          <a:prstGeom prst="rect">
            <a:avLst/>
          </a:prstGeom>
          <a:solidFill>
            <a:srgbClr val="FFFFCC"/>
          </a:solidFill>
          <a:ln w="9525">
            <a:solidFill>
              <a:schemeClr val="tx1"/>
            </a:solidFill>
            <a:miter lim="800000"/>
            <a:headEnd/>
            <a:tailEnd/>
          </a:ln>
        </p:spPr>
        <p:txBody>
          <a:bodyPr wrap="none" lIns="82906" tIns="41453" rIns="82906" bIns="41453" anchor="ctr"/>
          <a:lstStyle/>
          <a:p>
            <a:pPr algn="ctr">
              <a:defRPr/>
            </a:pPr>
            <a:r>
              <a:rPr lang="de-AT" sz="1100">
                <a:effectLst>
                  <a:outerShdw blurRad="38100" dist="38100" dir="2700000" algn="tl">
                    <a:srgbClr val="FFFFFF"/>
                  </a:outerShdw>
                </a:effectLst>
                <a:latin typeface="Tahoma" pitchFamily="34" charset="0"/>
              </a:rPr>
              <a:t>2 IT-Prüfteams</a:t>
            </a:r>
            <a:endParaRPr lang="de-DE" sz="1100">
              <a:effectLst>
                <a:outerShdw blurRad="38100" dist="38100" dir="2700000" algn="tl">
                  <a:srgbClr val="FFFFFF"/>
                </a:outerShdw>
              </a:effectLst>
              <a:latin typeface="Tahoma" pitchFamily="34" charset="0"/>
            </a:endParaRPr>
          </a:p>
        </p:txBody>
      </p:sp>
      <p:cxnSp>
        <p:nvCxnSpPr>
          <p:cNvPr id="5137" name="AutoShape 35"/>
          <p:cNvCxnSpPr>
            <a:cxnSpLocks noChangeShapeType="1"/>
            <a:stCxn id="16392" idx="4"/>
          </p:cNvCxnSpPr>
          <p:nvPr/>
        </p:nvCxnSpPr>
        <p:spPr bwMode="auto">
          <a:xfrm rot="5400000">
            <a:off x="7754144" y="4344194"/>
            <a:ext cx="169862" cy="438150"/>
          </a:xfrm>
          <a:prstGeom prst="bentConnector2">
            <a:avLst/>
          </a:prstGeom>
          <a:noFill/>
          <a:ln w="9525">
            <a:solidFill>
              <a:schemeClr val="tx1"/>
            </a:solidFill>
            <a:miter lim="800000"/>
            <a:headEnd/>
            <a:tailEnd/>
          </a:ln>
        </p:spPr>
      </p:cxnSp>
      <p:sp>
        <p:nvSpPr>
          <p:cNvPr id="8" name="Oval 6"/>
          <p:cNvSpPr>
            <a:spLocks noChangeArrowheads="1"/>
          </p:cNvSpPr>
          <p:nvPr/>
        </p:nvSpPr>
        <p:spPr bwMode="auto">
          <a:xfrm>
            <a:off x="5043488" y="2581275"/>
            <a:ext cx="1008062" cy="1008063"/>
          </a:xfrm>
          <a:prstGeom prst="ellipse">
            <a:avLst/>
          </a:prstGeom>
          <a:solidFill>
            <a:srgbClr val="FFCC99"/>
          </a:solidFill>
          <a:ln w="9525">
            <a:solidFill>
              <a:schemeClr val="tx1"/>
            </a:solidFill>
            <a:round/>
            <a:headEnd/>
            <a:tailEnd/>
          </a:ln>
        </p:spPr>
        <p:txBody>
          <a:bodyPr wrap="none" lIns="91395" tIns="45698" rIns="91395" bIns="45698" anchor="ctr"/>
          <a:lstStyle/>
          <a:p>
            <a:pPr algn="ctr" defTabSz="1008063">
              <a:defRPr/>
            </a:pPr>
            <a:endParaRPr lang="de-DE" sz="800">
              <a:effectLst>
                <a:outerShdw blurRad="38100" dist="38100" dir="2700000" algn="tl">
                  <a:srgbClr val="FFFFFF"/>
                </a:outerShdw>
              </a:effectLst>
              <a:latin typeface="Tahoma" pitchFamily="34" charset="0"/>
            </a:endParaRPr>
          </a:p>
        </p:txBody>
      </p:sp>
      <p:sp>
        <p:nvSpPr>
          <p:cNvPr id="7" name="Oval 6"/>
          <p:cNvSpPr>
            <a:spLocks noChangeArrowheads="1"/>
          </p:cNvSpPr>
          <p:nvPr/>
        </p:nvSpPr>
        <p:spPr bwMode="auto">
          <a:xfrm>
            <a:off x="4979988" y="2579688"/>
            <a:ext cx="1008062" cy="1009650"/>
          </a:xfrm>
          <a:prstGeom prst="ellipse">
            <a:avLst/>
          </a:prstGeom>
          <a:solidFill>
            <a:srgbClr val="FFCC99"/>
          </a:solidFill>
          <a:ln w="9525">
            <a:solidFill>
              <a:schemeClr val="tx1"/>
            </a:solidFill>
            <a:round/>
            <a:headEnd/>
            <a:tailEnd/>
          </a:ln>
        </p:spPr>
        <p:txBody>
          <a:bodyPr wrap="none" lIns="91395" tIns="45698" rIns="91395" bIns="45698" anchor="ctr"/>
          <a:lstStyle/>
          <a:p>
            <a:pPr algn="ctr" defTabSz="1008063">
              <a:defRPr/>
            </a:pPr>
            <a:r>
              <a:rPr lang="de-AT" sz="800" dirty="0">
                <a:effectLst>
                  <a:outerShdw blurRad="38100" dist="38100" dir="2700000" algn="tl">
                    <a:srgbClr val="FFFFFF"/>
                  </a:outerShdw>
                </a:effectLst>
                <a:latin typeface="Tahoma" pitchFamily="34" charset="0"/>
              </a:rPr>
              <a:t>5 Regionen-</a:t>
            </a:r>
          </a:p>
          <a:p>
            <a:pPr algn="ctr" defTabSz="1008063">
              <a:defRPr/>
            </a:pPr>
            <a:r>
              <a:rPr lang="de-AT" sz="800" dirty="0">
                <a:effectLst>
                  <a:outerShdw blurRad="38100" dist="38100" dir="2700000" algn="tl">
                    <a:srgbClr val="FFFFFF"/>
                  </a:outerShdw>
                </a:effectLst>
                <a:latin typeface="Tahoma" pitchFamily="34" charset="0"/>
              </a:rPr>
              <a:t>verantwortliche</a:t>
            </a:r>
            <a:endParaRPr lang="de-DE" sz="800" dirty="0">
              <a:effectLst>
                <a:outerShdw blurRad="38100" dist="38100" dir="2700000" algn="tl">
                  <a:srgbClr val="FFFFFF"/>
                </a:outerShdw>
              </a:effectLst>
              <a:latin typeface="Tahoma" pitchFamily="34" charset="0"/>
            </a:endParaRPr>
          </a:p>
        </p:txBody>
      </p:sp>
      <p:cxnSp>
        <p:nvCxnSpPr>
          <p:cNvPr id="5140" name="AutoShape 62"/>
          <p:cNvCxnSpPr>
            <a:cxnSpLocks noChangeShapeType="1"/>
            <a:stCxn id="16388" idx="4"/>
            <a:endCxn id="118802" idx="0"/>
          </p:cNvCxnSpPr>
          <p:nvPr/>
        </p:nvCxnSpPr>
        <p:spPr bwMode="auto">
          <a:xfrm rot="5400000">
            <a:off x="2120106" y="3044032"/>
            <a:ext cx="2181225" cy="1614488"/>
          </a:xfrm>
          <a:prstGeom prst="bentConnector3">
            <a:avLst>
              <a:gd name="adj1" fmla="val 50000"/>
            </a:avLst>
          </a:prstGeom>
          <a:noFill/>
          <a:ln w="9525">
            <a:solidFill>
              <a:schemeClr val="tx1"/>
            </a:solidFill>
            <a:miter lim="800000"/>
            <a:headEnd/>
            <a:tailEnd/>
          </a:ln>
        </p:spPr>
      </p:cxnSp>
      <p:cxnSp>
        <p:nvCxnSpPr>
          <p:cNvPr id="5141" name="AutoShape 63"/>
          <p:cNvCxnSpPr>
            <a:cxnSpLocks noChangeShapeType="1"/>
            <a:stCxn id="16388" idx="4"/>
            <a:endCxn id="118814" idx="0"/>
          </p:cNvCxnSpPr>
          <p:nvPr/>
        </p:nvCxnSpPr>
        <p:spPr bwMode="auto">
          <a:xfrm rot="16200000" flipH="1">
            <a:off x="3763170" y="3015456"/>
            <a:ext cx="2252662" cy="1743075"/>
          </a:xfrm>
          <a:prstGeom prst="bentConnector3">
            <a:avLst>
              <a:gd name="adj1" fmla="val 49963"/>
            </a:avLst>
          </a:prstGeom>
          <a:noFill/>
          <a:ln w="9525">
            <a:solidFill>
              <a:schemeClr val="tx1"/>
            </a:solidFill>
            <a:miter lim="800000"/>
            <a:headEnd/>
            <a:tailEnd/>
          </a:ln>
        </p:spPr>
      </p:cxnSp>
      <p:cxnSp>
        <p:nvCxnSpPr>
          <p:cNvPr id="5142" name="AutoShape 64"/>
          <p:cNvCxnSpPr>
            <a:cxnSpLocks noChangeShapeType="1"/>
            <a:stCxn id="16388" idx="4"/>
            <a:endCxn id="118815" idx="0"/>
          </p:cNvCxnSpPr>
          <p:nvPr/>
        </p:nvCxnSpPr>
        <p:spPr bwMode="auto">
          <a:xfrm rot="16200000" flipH="1">
            <a:off x="3011488" y="3767138"/>
            <a:ext cx="2252662" cy="239712"/>
          </a:xfrm>
          <a:prstGeom prst="bentConnector3">
            <a:avLst>
              <a:gd name="adj1" fmla="val 49963"/>
            </a:avLst>
          </a:prstGeom>
          <a:noFill/>
          <a:ln w="9525">
            <a:solidFill>
              <a:schemeClr val="tx1"/>
            </a:solidFill>
            <a:miter lim="800000"/>
            <a:headEnd/>
            <a:tailEnd/>
          </a:ln>
        </p:spPr>
      </p:cxnSp>
      <p:cxnSp>
        <p:nvCxnSpPr>
          <p:cNvPr id="5143" name="AutoShape 65"/>
          <p:cNvCxnSpPr>
            <a:cxnSpLocks noChangeShapeType="1"/>
            <a:stCxn id="16388" idx="4"/>
            <a:endCxn id="7" idx="2"/>
          </p:cNvCxnSpPr>
          <p:nvPr/>
        </p:nvCxnSpPr>
        <p:spPr bwMode="auto">
          <a:xfrm rot="16200000" flipH="1">
            <a:off x="4337051" y="2441575"/>
            <a:ext cx="323850" cy="962025"/>
          </a:xfrm>
          <a:prstGeom prst="bentConnector2">
            <a:avLst/>
          </a:prstGeom>
          <a:noFill/>
          <a:ln w="9525">
            <a:solidFill>
              <a:schemeClr val="tx1"/>
            </a:solidFill>
            <a:miter lim="800000"/>
            <a:headEnd/>
            <a:tailEnd/>
          </a:ln>
        </p:spPr>
      </p:cxnSp>
      <p:sp>
        <p:nvSpPr>
          <p:cNvPr id="118850" name="Rectangle 66"/>
          <p:cNvSpPr>
            <a:spLocks noChangeArrowheads="1"/>
          </p:cNvSpPr>
          <p:nvPr/>
        </p:nvSpPr>
        <p:spPr bwMode="auto">
          <a:xfrm>
            <a:off x="225425" y="4244975"/>
            <a:ext cx="1489075" cy="490538"/>
          </a:xfrm>
          <a:prstGeom prst="rect">
            <a:avLst/>
          </a:prstGeom>
          <a:solidFill>
            <a:srgbClr val="66CCFF"/>
          </a:solidFill>
          <a:ln w="9525">
            <a:solidFill>
              <a:schemeClr val="tx1"/>
            </a:solidFill>
            <a:miter lim="800000"/>
            <a:headEnd/>
            <a:tailEnd/>
          </a:ln>
        </p:spPr>
        <p:txBody>
          <a:bodyPr wrap="none" lIns="82906" tIns="41453" rIns="82906" bIns="41453" anchor="ctr"/>
          <a:lstStyle/>
          <a:p>
            <a:pPr algn="ctr">
              <a:defRPr/>
            </a:pPr>
            <a:r>
              <a:rPr lang="de-AT" sz="1100">
                <a:effectLst>
                  <a:outerShdw blurRad="38100" dist="38100" dir="2700000" algn="tl">
                    <a:srgbClr val="FFFFFF"/>
                  </a:outerShdw>
                </a:effectLst>
                <a:latin typeface="Tahoma" pitchFamily="34" charset="0"/>
              </a:rPr>
              <a:t>Prüfbegleitender</a:t>
            </a:r>
          </a:p>
          <a:p>
            <a:pPr algn="ctr">
              <a:defRPr/>
            </a:pPr>
            <a:r>
              <a:rPr lang="de-AT" sz="1100">
                <a:effectLst>
                  <a:outerShdw blurRad="38100" dist="38100" dir="2700000" algn="tl">
                    <a:srgbClr val="FFFFFF"/>
                  </a:outerShdw>
                </a:effectLst>
                <a:latin typeface="Tahoma" pitchFamily="34" charset="0"/>
              </a:rPr>
              <a:t>Fachbereich</a:t>
            </a:r>
            <a:endParaRPr lang="de-DE" sz="1100">
              <a:effectLst>
                <a:outerShdw blurRad="38100" dist="38100" dir="2700000" algn="tl">
                  <a:srgbClr val="FFFFFF"/>
                </a:outerShdw>
              </a:effectLst>
              <a:latin typeface="Tahoma" pitchFamily="34" charset="0"/>
            </a:endParaRPr>
          </a:p>
        </p:txBody>
      </p:sp>
      <p:sp>
        <p:nvSpPr>
          <p:cNvPr id="31" name="Rectangle 30"/>
          <p:cNvSpPr>
            <a:spLocks noChangeArrowheads="1"/>
          </p:cNvSpPr>
          <p:nvPr/>
        </p:nvSpPr>
        <p:spPr bwMode="auto">
          <a:xfrm>
            <a:off x="6588125" y="5229225"/>
            <a:ext cx="1223963" cy="546100"/>
          </a:xfrm>
          <a:prstGeom prst="rect">
            <a:avLst/>
          </a:prstGeom>
          <a:solidFill>
            <a:srgbClr val="FFFFCC"/>
          </a:solidFill>
          <a:ln w="9525">
            <a:solidFill>
              <a:schemeClr val="tx1"/>
            </a:solidFill>
            <a:miter lim="800000"/>
            <a:headEnd/>
            <a:tailEnd/>
          </a:ln>
        </p:spPr>
        <p:txBody>
          <a:bodyPr wrap="none" lIns="82906" tIns="41453" rIns="82906" bIns="41453" anchor="ctr"/>
          <a:lstStyle/>
          <a:p>
            <a:pPr algn="ctr">
              <a:defRPr/>
            </a:pPr>
            <a:r>
              <a:rPr lang="de-AT" sz="1100">
                <a:effectLst>
                  <a:outerShdw blurRad="38100" dist="38100" dir="2700000" algn="tl">
                    <a:srgbClr val="FFFFFF"/>
                  </a:outerShdw>
                </a:effectLst>
                <a:latin typeface="Tahoma" pitchFamily="34" charset="0"/>
              </a:rPr>
              <a:t>GBP-Gruppen</a:t>
            </a:r>
          </a:p>
          <a:p>
            <a:pPr algn="ctr">
              <a:defRPr/>
            </a:pPr>
            <a:r>
              <a:rPr lang="de-AT" sz="1100">
                <a:effectLst>
                  <a:outerShdw blurRad="38100" dist="38100" dir="2700000" algn="tl">
                    <a:srgbClr val="FFFFFF"/>
                  </a:outerShdw>
                </a:effectLst>
                <a:latin typeface="Tahoma" pitchFamily="34" charset="0"/>
              </a:rPr>
              <a:t>MO Fälle*)</a:t>
            </a:r>
          </a:p>
          <a:p>
            <a:pPr algn="ctr">
              <a:defRPr/>
            </a:pPr>
            <a:r>
              <a:rPr lang="de-AT" sz="1100">
                <a:effectLst>
                  <a:outerShdw blurRad="38100" dist="38100" dir="2700000" algn="tl">
                    <a:srgbClr val="FFFFFF"/>
                  </a:outerShdw>
                </a:effectLst>
                <a:latin typeface="Tahoma" pitchFamily="34" charset="0"/>
              </a:rPr>
              <a:t>auslaufend</a:t>
            </a:r>
            <a:endParaRPr lang="de-DE" sz="1100">
              <a:effectLst>
                <a:outerShdw blurRad="38100" dist="38100" dir="2700000" algn="tl">
                  <a:srgbClr val="FFFFFF"/>
                </a:outerShdw>
              </a:effectLst>
              <a:latin typeface="Tahoma" pitchFamily="34" charset="0"/>
            </a:endParaRPr>
          </a:p>
        </p:txBody>
      </p:sp>
      <p:cxnSp>
        <p:nvCxnSpPr>
          <p:cNvPr id="5146" name="AutoShape 63"/>
          <p:cNvCxnSpPr>
            <a:cxnSpLocks noChangeShapeType="1"/>
            <a:endCxn id="31" idx="2"/>
          </p:cNvCxnSpPr>
          <p:nvPr/>
        </p:nvCxnSpPr>
        <p:spPr bwMode="auto">
          <a:xfrm>
            <a:off x="2968625" y="5530850"/>
            <a:ext cx="4232275" cy="244475"/>
          </a:xfrm>
          <a:prstGeom prst="bentConnector4">
            <a:avLst>
              <a:gd name="adj1" fmla="val 80192"/>
              <a:gd name="adj2" fmla="val 193505"/>
            </a:avLst>
          </a:prstGeom>
          <a:noFill/>
          <a:ln w="19050">
            <a:solidFill>
              <a:schemeClr val="tx1"/>
            </a:solidFill>
            <a:prstDash val="dash"/>
            <a:miter lim="800000"/>
            <a:headEnd/>
            <a:tailEnd/>
          </a:ln>
        </p:spPr>
      </p:cxnSp>
      <p:sp>
        <p:nvSpPr>
          <p:cNvPr id="5147" name="Line 30"/>
          <p:cNvSpPr>
            <a:spLocks noChangeShapeType="1"/>
          </p:cNvSpPr>
          <p:nvPr/>
        </p:nvSpPr>
        <p:spPr bwMode="auto">
          <a:xfrm flipV="1">
            <a:off x="1027113" y="3959225"/>
            <a:ext cx="0" cy="285750"/>
          </a:xfrm>
          <a:prstGeom prst="line">
            <a:avLst/>
          </a:prstGeom>
          <a:noFill/>
          <a:ln w="9525">
            <a:solidFill>
              <a:schemeClr val="tx1"/>
            </a:solidFill>
            <a:round/>
            <a:headEnd/>
            <a:tailEnd/>
          </a:ln>
        </p:spPr>
        <p:txBody>
          <a:bodyPr/>
          <a:lstStyle/>
          <a:p>
            <a:endParaRPr lang="en-US"/>
          </a:p>
        </p:txBody>
      </p:sp>
      <p:sp>
        <p:nvSpPr>
          <p:cNvPr id="5148" name="Rectangle 31"/>
          <p:cNvSpPr>
            <a:spLocks noChangeArrowheads="1"/>
          </p:cNvSpPr>
          <p:nvPr/>
        </p:nvSpPr>
        <p:spPr bwMode="auto">
          <a:xfrm>
            <a:off x="614363" y="1052514"/>
            <a:ext cx="7769225" cy="526256"/>
          </a:xfrm>
          <a:prstGeom prst="rect">
            <a:avLst/>
          </a:prstGeom>
          <a:noFill/>
          <a:ln w="9525">
            <a:noFill/>
            <a:miter lim="800000"/>
            <a:headEnd/>
            <a:tailEnd/>
          </a:ln>
        </p:spPr>
        <p:txBody>
          <a:bodyPr lIns="91395" tIns="45698" rIns="91395" bIns="45698" anchor="b"/>
          <a:lstStyle/>
          <a:p>
            <a:pPr defTabSz="912813"/>
            <a:r>
              <a:rPr lang="de-AT" sz="2000" b="1" dirty="0" smtClean="0">
                <a:latin typeface="Tahoma" pitchFamily="34" charset="0"/>
              </a:rPr>
              <a:t>Großbetriebsprüfung</a:t>
            </a:r>
          </a:p>
        </p:txBody>
      </p:sp>
      <p:sp>
        <p:nvSpPr>
          <p:cNvPr id="5149" name="Text Box 32"/>
          <p:cNvSpPr txBox="1">
            <a:spLocks noChangeArrowheads="1"/>
          </p:cNvSpPr>
          <p:nvPr/>
        </p:nvSpPr>
        <p:spPr bwMode="auto">
          <a:xfrm>
            <a:off x="5547519" y="6045274"/>
            <a:ext cx="2901950" cy="260350"/>
          </a:xfrm>
          <a:prstGeom prst="rect">
            <a:avLst/>
          </a:prstGeom>
          <a:noFill/>
          <a:ln w="9525">
            <a:noFill/>
            <a:miter lim="800000"/>
            <a:headEnd/>
            <a:tailEnd/>
          </a:ln>
        </p:spPr>
        <p:txBody>
          <a:bodyPr wrap="none">
            <a:spAutoFit/>
          </a:bodyPr>
          <a:lstStyle/>
          <a:p>
            <a:r>
              <a:rPr lang="de-DE" sz="1100" b="0" i="1" dirty="0"/>
              <a:t>*) M0-Fälle Umsatz &gt; 4 </a:t>
            </a:r>
            <a:r>
              <a:rPr lang="de-DE" sz="1100" b="0" i="1" dirty="0" err="1"/>
              <a:t>Mio</a:t>
            </a:r>
            <a:r>
              <a:rPr lang="de-DE" sz="1100" b="0" i="1" dirty="0"/>
              <a:t> &lt; 9,68 </a:t>
            </a:r>
            <a:r>
              <a:rPr lang="de-DE" sz="1100" b="0" i="1" dirty="0" err="1"/>
              <a:t>Mio</a:t>
            </a:r>
            <a:r>
              <a:rPr lang="de-DE" sz="1100" b="0" i="1" dirty="0"/>
              <a:t> Euro</a:t>
            </a:r>
          </a:p>
        </p:txBody>
      </p:sp>
      <p:sp>
        <p:nvSpPr>
          <p:cNvPr id="5150" name="WordArt 37"/>
          <p:cNvSpPr>
            <a:spLocks noChangeArrowheads="1" noChangeShapeType="1" noTextEdit="1"/>
          </p:cNvSpPr>
          <p:nvPr/>
        </p:nvSpPr>
        <p:spPr bwMode="auto">
          <a:xfrm rot="2038803">
            <a:off x="662087" y="3895032"/>
            <a:ext cx="2664328" cy="569185"/>
          </a:xfrm>
          <a:prstGeom prst="rect">
            <a:avLst/>
          </a:prstGeom>
        </p:spPr>
        <p:txBody>
          <a:bodyPr wrap="none" fromWordArt="1">
            <a:prstTxWarp prst="textSlantUp">
              <a:avLst>
                <a:gd name="adj" fmla="val 55556"/>
              </a:avLst>
            </a:prstTxWarp>
          </a:bodyPr>
          <a:lstStyle/>
          <a:p>
            <a:pPr algn="ctr"/>
            <a:r>
              <a:rPr lang="en-US" sz="1800" kern="10" dirty="0" err="1" smtClean="0">
                <a:ln w="9525">
                  <a:solidFill>
                    <a:srgbClr val="000000"/>
                  </a:solidFill>
                  <a:round/>
                  <a:headEnd/>
                  <a:tailEnd/>
                </a:ln>
                <a:solidFill>
                  <a:srgbClr val="000000"/>
                </a:solidFill>
                <a:latin typeface="Arial Black"/>
              </a:rPr>
              <a:t>Außenprüfungen</a:t>
            </a:r>
            <a:endParaRPr lang="en-US" sz="1800" kern="10" dirty="0">
              <a:ln w="9525">
                <a:solidFill>
                  <a:srgbClr val="000000"/>
                </a:solidFill>
                <a:round/>
                <a:headEnd/>
                <a:tailEnd/>
              </a:ln>
              <a:solidFill>
                <a:srgbClr val="000000"/>
              </a:solidFill>
              <a:latin typeface="Arial Black"/>
            </a:endParaRPr>
          </a:p>
        </p:txBody>
      </p:sp>
    </p:spTree>
    <p:extLst>
      <p:ext uri="{BB962C8B-B14F-4D97-AF65-F5344CB8AC3E}">
        <p14:creationId xmlns:p14="http://schemas.microsoft.com/office/powerpoint/2010/main" val="326210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title"/>
          </p:nvPr>
        </p:nvSpPr>
        <p:spPr>
          <a:xfrm>
            <a:off x="533400" y="1143000"/>
            <a:ext cx="8077200" cy="4662264"/>
          </a:xfrm>
          <a:noFill/>
        </p:spPr>
        <p:txBody>
          <a:bodyPr/>
          <a:lstStyle/>
          <a:p>
            <a:pPr eaLnBrk="1" hangingPunct="1"/>
            <a:r>
              <a:rPr lang="de-AT" dirty="0" smtClean="0"/>
              <a:t>Rechtsgrundlagen ….. </a:t>
            </a:r>
            <a:br>
              <a:rPr lang="de-AT" dirty="0" smtClean="0"/>
            </a:br>
            <a:r>
              <a:rPr lang="de-AT" dirty="0"/>
              <a:t/>
            </a:r>
            <a:br>
              <a:rPr lang="de-AT" dirty="0"/>
            </a:br>
            <a:r>
              <a:rPr lang="de-AT" dirty="0" smtClean="0"/>
              <a:t/>
            </a:r>
            <a:br>
              <a:rPr lang="de-AT" dirty="0" smtClean="0"/>
            </a:br>
            <a:r>
              <a:rPr lang="de-AT" dirty="0"/>
              <a:t/>
            </a:r>
            <a:br>
              <a:rPr lang="de-AT" dirty="0"/>
            </a:br>
            <a:r>
              <a:rPr lang="de-AT" dirty="0" smtClean="0"/>
              <a:t/>
            </a:r>
            <a:br>
              <a:rPr lang="de-AT" dirty="0" smtClean="0"/>
            </a:br>
            <a:r>
              <a:rPr lang="de-AT" dirty="0"/>
              <a:t/>
            </a:r>
            <a:br>
              <a:rPr lang="de-AT" dirty="0"/>
            </a:br>
            <a:r>
              <a:rPr lang="de-AT" dirty="0" smtClean="0"/>
              <a:t/>
            </a:r>
            <a:br>
              <a:rPr lang="de-AT" dirty="0" smtClean="0"/>
            </a:br>
            <a:r>
              <a:rPr lang="de-AT" dirty="0"/>
              <a:t/>
            </a:r>
            <a:br>
              <a:rPr lang="de-AT" dirty="0"/>
            </a:br>
            <a:r>
              <a:rPr lang="de-AT" dirty="0" smtClean="0"/>
              <a:t/>
            </a:r>
            <a:br>
              <a:rPr lang="de-AT" dirty="0" smtClean="0"/>
            </a:br>
            <a:r>
              <a:rPr lang="de-AT" dirty="0"/>
              <a:t/>
            </a:r>
            <a:br>
              <a:rPr lang="de-AT" dirty="0"/>
            </a:br>
            <a:r>
              <a:rPr lang="de-AT" dirty="0" smtClean="0"/>
              <a:t/>
            </a:r>
            <a:br>
              <a:rPr lang="de-AT" dirty="0" smtClean="0"/>
            </a:br>
            <a:r>
              <a:rPr lang="de-AT" dirty="0" smtClean="0"/>
              <a:t/>
            </a:r>
            <a:br>
              <a:rPr lang="de-AT" dirty="0" smtClean="0"/>
            </a:br>
            <a:r>
              <a:rPr lang="de-AT" dirty="0" smtClean="0"/>
              <a:t>……… oder das Waffenarsenal der Finanzverwaltungen</a:t>
            </a:r>
            <a:endParaRPr lang="de-DE" dirty="0" smtClean="0"/>
          </a:p>
        </p:txBody>
      </p:sp>
      <p:sp>
        <p:nvSpPr>
          <p:cNvPr id="5" name="Foliennummernplatzhalt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DA6F2E6F-E5C7-4D6C-87E4-83179F68CF81}" type="slidenum">
              <a:rPr lang="de-AT"/>
              <a:pPr>
                <a:defRPr/>
              </a:pPr>
              <a:t>4</a:t>
            </a:fld>
            <a:endParaRPr lang="de-AT"/>
          </a:p>
        </p:txBody>
      </p:sp>
      <p:pic>
        <p:nvPicPr>
          <p:cNvPr id="4098" name="Picture 2" descr="http://portal.wko.at/workflow/Bilder/images/7/18072/104383981_teaser_g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16832"/>
            <a:ext cx="9144000" cy="271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9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68501" y="764704"/>
            <a:ext cx="8100391" cy="1143000"/>
          </a:xfrm>
        </p:spPr>
        <p:txBody>
          <a:bodyPr/>
          <a:lstStyle/>
          <a:p>
            <a:r>
              <a:rPr lang="de-DE" dirty="0"/>
              <a:t>Grundtypen von Off-</a:t>
            </a:r>
            <a:r>
              <a:rPr lang="de-DE" dirty="0" err="1"/>
              <a:t>shore</a:t>
            </a:r>
            <a:r>
              <a:rPr lang="de-DE" dirty="0"/>
              <a:t> Firmen</a:t>
            </a:r>
          </a:p>
        </p:txBody>
      </p:sp>
      <p:sp>
        <p:nvSpPr>
          <p:cNvPr id="153603" name="Rectangle 3"/>
          <p:cNvSpPr>
            <a:spLocks noGrp="1" noChangeArrowheads="1"/>
          </p:cNvSpPr>
          <p:nvPr>
            <p:ph type="body" idx="1"/>
          </p:nvPr>
        </p:nvSpPr>
        <p:spPr>
          <a:xfrm>
            <a:off x="683567" y="1772816"/>
            <a:ext cx="7704857" cy="4432722"/>
          </a:xfrm>
        </p:spPr>
        <p:txBody>
          <a:bodyPr/>
          <a:lstStyle/>
          <a:p>
            <a:pPr marL="228600" lvl="8" eaLnBrk="0" fontAlgn="base" hangingPunct="0">
              <a:spcBef>
                <a:spcPct val="20000"/>
              </a:spcBef>
              <a:spcAft>
                <a:spcPct val="0"/>
              </a:spcAft>
              <a:buFont typeface="Wingdings" panose="05000000000000000000" pitchFamily="2" charset="2"/>
              <a:buChar char="§"/>
              <a:defRPr/>
            </a:pPr>
            <a:r>
              <a:rPr lang="de-DE" sz="2000" dirty="0" smtClean="0">
                <a:solidFill>
                  <a:schemeClr val="tx2">
                    <a:lumMod val="75000"/>
                    <a:lumOff val="25000"/>
                  </a:schemeClr>
                </a:solidFill>
                <a:latin typeface="Times" panose="02020603050405020304" pitchFamily="18" charset="0"/>
                <a:cs typeface="Arial" charset="0"/>
              </a:rPr>
              <a:t>Vom Schmiergeld zur Provisionsverrechnung … über</a:t>
            </a:r>
          </a:p>
          <a:p>
            <a:pPr marL="228600" lvl="8" eaLnBrk="0" fontAlgn="base" hangingPunct="0">
              <a:spcBef>
                <a:spcPct val="20000"/>
              </a:spcBef>
              <a:spcAft>
                <a:spcPct val="0"/>
              </a:spcAft>
              <a:buFont typeface="Wingdings" panose="05000000000000000000" pitchFamily="2" charset="2"/>
              <a:buChar char="§"/>
              <a:defRPr/>
            </a:pPr>
            <a:r>
              <a:rPr lang="de-DE" sz="2000" dirty="0" smtClean="0">
                <a:solidFill>
                  <a:schemeClr val="tx2">
                    <a:lumMod val="75000"/>
                    <a:lumOff val="25000"/>
                  </a:schemeClr>
                </a:solidFill>
                <a:latin typeface="Times" panose="02020603050405020304" pitchFamily="18" charset="0"/>
                <a:cs typeface="Arial" charset="0"/>
              </a:rPr>
              <a:t>… Beraterverträge „Was war </a:t>
            </a:r>
            <a:r>
              <a:rPr lang="de-DE" sz="2000" dirty="0" err="1" smtClean="0">
                <a:solidFill>
                  <a:schemeClr val="tx2">
                    <a:lumMod val="75000"/>
                    <a:lumOff val="25000"/>
                  </a:schemeClr>
                </a:solidFill>
                <a:latin typeface="Times" panose="02020603050405020304" pitchFamily="18" charset="0"/>
                <a:cs typeface="Arial" charset="0"/>
              </a:rPr>
              <a:t>mei</a:t>
            </a:r>
            <a:r>
              <a:rPr lang="de-DE" sz="2000" dirty="0" smtClean="0">
                <a:solidFill>
                  <a:schemeClr val="tx2">
                    <a:lumMod val="75000"/>
                    <a:lumOff val="25000"/>
                  </a:schemeClr>
                </a:solidFill>
                <a:latin typeface="Times" panose="02020603050405020304" pitchFamily="18" charset="0"/>
                <a:cs typeface="Arial" charset="0"/>
              </a:rPr>
              <a:t> Leistung?“ … hin zu ..</a:t>
            </a:r>
          </a:p>
          <a:p>
            <a:pPr marL="228600" lvl="8" eaLnBrk="0" fontAlgn="base" hangingPunct="0">
              <a:spcBef>
                <a:spcPct val="20000"/>
              </a:spcBef>
              <a:spcAft>
                <a:spcPct val="0"/>
              </a:spcAft>
              <a:buFont typeface="Wingdings" panose="05000000000000000000" pitchFamily="2" charset="2"/>
              <a:buChar char="§"/>
              <a:defRPr/>
            </a:pPr>
            <a:r>
              <a:rPr lang="de-DE" sz="2000" dirty="0" smtClean="0">
                <a:solidFill>
                  <a:schemeClr val="tx2">
                    <a:lumMod val="75000"/>
                    <a:lumOff val="25000"/>
                  </a:schemeClr>
                </a:solidFill>
                <a:latin typeface="Times" panose="02020603050405020304" pitchFamily="18" charset="0"/>
                <a:cs typeface="Arial" charset="0"/>
              </a:rPr>
              <a:t>Projektgesellschaften</a:t>
            </a:r>
            <a:endParaRPr lang="de-DE" sz="2000" dirty="0">
              <a:solidFill>
                <a:schemeClr val="tx2">
                  <a:lumMod val="75000"/>
                  <a:lumOff val="25000"/>
                </a:schemeClr>
              </a:solidFill>
              <a:latin typeface="Times" panose="02020603050405020304" pitchFamily="18" charset="0"/>
              <a:cs typeface="Arial" charset="0"/>
            </a:endParaRPr>
          </a:p>
          <a:p>
            <a:pPr marL="228600" lvl="8" eaLnBrk="0" fontAlgn="base" hangingPunct="0">
              <a:spcBef>
                <a:spcPct val="20000"/>
              </a:spcBef>
              <a:spcAft>
                <a:spcPct val="0"/>
              </a:spcAft>
              <a:buFont typeface="Wingdings" panose="05000000000000000000" pitchFamily="2" charset="2"/>
              <a:buChar char="§"/>
              <a:defRPr/>
            </a:pPr>
            <a:r>
              <a:rPr lang="de-DE" sz="2000" dirty="0" smtClean="0">
                <a:solidFill>
                  <a:schemeClr val="tx2">
                    <a:lumMod val="75000"/>
                    <a:lumOff val="25000"/>
                  </a:schemeClr>
                </a:solidFill>
                <a:latin typeface="Times" panose="02020603050405020304" pitchFamily="18" charset="0"/>
                <a:cs typeface="Arial" charset="0"/>
              </a:rPr>
              <a:t>"Geldwäscherei“  </a:t>
            </a:r>
            <a:r>
              <a:rPr lang="de-DE" sz="2000" dirty="0">
                <a:solidFill>
                  <a:schemeClr val="tx2">
                    <a:lumMod val="75000"/>
                    <a:lumOff val="25000"/>
                  </a:schemeClr>
                </a:solidFill>
                <a:latin typeface="Times" panose="02020603050405020304" pitchFamily="18" charset="0"/>
                <a:cs typeface="Arial" charset="0"/>
              </a:rPr>
              <a:t>-  Darlehensgeschäfte</a:t>
            </a:r>
          </a:p>
          <a:p>
            <a:pPr eaLnBrk="0" hangingPunct="0">
              <a:lnSpc>
                <a:spcPct val="90000"/>
              </a:lnSpc>
              <a:buFont typeface="Wingdings" panose="05000000000000000000" pitchFamily="2" charset="2"/>
              <a:buChar char="§"/>
              <a:defRPr/>
            </a:pPr>
            <a:r>
              <a:rPr lang="de-DE" sz="2000" dirty="0">
                <a:solidFill>
                  <a:schemeClr val="tx2">
                    <a:lumMod val="75000"/>
                    <a:lumOff val="25000"/>
                  </a:schemeClr>
                </a:solidFill>
                <a:latin typeface="Times" panose="02020603050405020304" pitchFamily="18" charset="0"/>
                <a:cs typeface="Arial" charset="0"/>
              </a:rPr>
              <a:t>Fingierter Aufwand, Dienstleistungen über Basisgesellschaften</a:t>
            </a:r>
          </a:p>
          <a:p>
            <a:pPr eaLnBrk="0" hangingPunct="0">
              <a:lnSpc>
                <a:spcPct val="90000"/>
              </a:lnSpc>
              <a:buFont typeface="Wingdings" panose="05000000000000000000" pitchFamily="2" charset="2"/>
              <a:buChar char="§"/>
              <a:defRPr/>
            </a:pPr>
            <a:r>
              <a:rPr lang="de-DE" sz="2000" dirty="0">
                <a:solidFill>
                  <a:schemeClr val="tx2">
                    <a:lumMod val="75000"/>
                    <a:lumOff val="25000"/>
                  </a:schemeClr>
                </a:solidFill>
                <a:latin typeface="Times" panose="02020603050405020304" pitchFamily="18" charset="0"/>
                <a:cs typeface="Arial" charset="0"/>
              </a:rPr>
              <a:t>Gewinnverlagerung mittels Verrechnungspreisen</a:t>
            </a:r>
          </a:p>
          <a:p>
            <a:pPr eaLnBrk="0" hangingPunct="0">
              <a:lnSpc>
                <a:spcPct val="90000"/>
              </a:lnSpc>
              <a:buFont typeface="Wingdings" panose="05000000000000000000" pitchFamily="2" charset="2"/>
              <a:buChar char="§"/>
              <a:defRPr/>
            </a:pPr>
            <a:r>
              <a:rPr lang="de-DE" sz="2000" dirty="0">
                <a:solidFill>
                  <a:schemeClr val="tx2">
                    <a:lumMod val="75000"/>
                    <a:lumOff val="25000"/>
                  </a:schemeClr>
                </a:solidFill>
                <a:latin typeface="Times" panose="02020603050405020304" pitchFamily="18" charset="0"/>
                <a:cs typeface="Arial" charset="0"/>
              </a:rPr>
              <a:t>Verlagerung von Vermögenswerte auf </a:t>
            </a:r>
            <a:r>
              <a:rPr lang="de-DE" sz="2000" dirty="0" smtClean="0">
                <a:solidFill>
                  <a:schemeClr val="tx2">
                    <a:lumMod val="75000"/>
                    <a:lumOff val="25000"/>
                  </a:schemeClr>
                </a:solidFill>
                <a:latin typeface="Times" panose="02020603050405020304" pitchFamily="18" charset="0"/>
                <a:cs typeface="Arial" charset="0"/>
              </a:rPr>
              <a:t>Basisgesellschaften </a:t>
            </a:r>
            <a:endParaRPr lang="de-DE" sz="2000" dirty="0" smtClean="0">
              <a:solidFill>
                <a:schemeClr val="tx2">
                  <a:lumMod val="75000"/>
                  <a:lumOff val="25000"/>
                </a:schemeClr>
              </a:solidFill>
              <a:latin typeface="Times" panose="02020603050405020304" pitchFamily="18" charset="0"/>
              <a:cs typeface="Arial" charset="0"/>
            </a:endParaRPr>
          </a:p>
          <a:p>
            <a:pPr eaLnBrk="0" hangingPunct="0">
              <a:lnSpc>
                <a:spcPct val="90000"/>
              </a:lnSpc>
              <a:buFont typeface="Wingdings" panose="05000000000000000000" pitchFamily="2" charset="2"/>
              <a:buChar char="§"/>
              <a:defRPr/>
            </a:pPr>
            <a:r>
              <a:rPr lang="de-DE" sz="2000" dirty="0" smtClean="0">
                <a:solidFill>
                  <a:schemeClr val="tx2">
                    <a:lumMod val="75000"/>
                    <a:lumOff val="25000"/>
                  </a:schemeClr>
                </a:solidFill>
                <a:latin typeface="Times" panose="02020603050405020304" pitchFamily="18" charset="0"/>
                <a:cs typeface="Arial" charset="0"/>
              </a:rPr>
              <a:t>Selbstversicherungen </a:t>
            </a:r>
            <a:r>
              <a:rPr lang="de-DE" sz="2000" dirty="0">
                <a:solidFill>
                  <a:schemeClr val="tx2">
                    <a:lumMod val="75000"/>
                    <a:lumOff val="25000"/>
                  </a:schemeClr>
                </a:solidFill>
                <a:latin typeface="Times" panose="02020603050405020304" pitchFamily="18" charset="0"/>
                <a:cs typeface="Arial" charset="0"/>
              </a:rPr>
              <a:t>/ </a:t>
            </a:r>
            <a:r>
              <a:rPr lang="de-DE" sz="2000" dirty="0" err="1">
                <a:solidFill>
                  <a:schemeClr val="tx2">
                    <a:lumMod val="75000"/>
                    <a:lumOff val="25000"/>
                  </a:schemeClr>
                </a:solidFill>
                <a:latin typeface="Times" panose="02020603050405020304" pitchFamily="18" charset="0"/>
                <a:cs typeface="Arial" charset="0"/>
              </a:rPr>
              <a:t>Fronting</a:t>
            </a:r>
            <a:r>
              <a:rPr lang="de-DE" sz="2000" dirty="0">
                <a:solidFill>
                  <a:schemeClr val="tx2">
                    <a:lumMod val="75000"/>
                    <a:lumOff val="25000"/>
                  </a:schemeClr>
                </a:solidFill>
                <a:latin typeface="Times" panose="02020603050405020304" pitchFamily="18" charset="0"/>
                <a:cs typeface="Arial" charset="0"/>
              </a:rPr>
              <a:t>-Gesellschaften</a:t>
            </a:r>
          </a:p>
          <a:p>
            <a:pPr eaLnBrk="0" hangingPunct="0">
              <a:lnSpc>
                <a:spcPct val="90000"/>
              </a:lnSpc>
              <a:buFont typeface="Wingdings" panose="05000000000000000000" pitchFamily="2" charset="2"/>
              <a:buChar char="§"/>
              <a:defRPr/>
            </a:pPr>
            <a:r>
              <a:rPr lang="de-DE" sz="2000" dirty="0" err="1">
                <a:solidFill>
                  <a:schemeClr val="tx2">
                    <a:lumMod val="75000"/>
                    <a:lumOff val="25000"/>
                  </a:schemeClr>
                </a:solidFill>
                <a:latin typeface="Times" panose="02020603050405020304" pitchFamily="18" charset="0"/>
                <a:cs typeface="Arial" charset="0"/>
              </a:rPr>
              <a:t>Stepping</a:t>
            </a:r>
            <a:r>
              <a:rPr lang="de-DE" sz="2000" dirty="0">
                <a:solidFill>
                  <a:schemeClr val="tx2">
                    <a:lumMod val="75000"/>
                    <a:lumOff val="25000"/>
                  </a:schemeClr>
                </a:solidFill>
                <a:latin typeface="Times" panose="02020603050405020304" pitchFamily="18" charset="0"/>
                <a:cs typeface="Arial" charset="0"/>
              </a:rPr>
              <a:t>-Stone-Strategien</a:t>
            </a:r>
          </a:p>
          <a:p>
            <a:pPr eaLnBrk="0" hangingPunct="0">
              <a:lnSpc>
                <a:spcPct val="90000"/>
              </a:lnSpc>
              <a:buFont typeface="Wingdings" panose="05000000000000000000" pitchFamily="2" charset="2"/>
              <a:buChar char="§"/>
              <a:defRPr/>
            </a:pPr>
            <a:r>
              <a:rPr lang="de-DE" sz="2000" dirty="0">
                <a:solidFill>
                  <a:schemeClr val="tx2">
                    <a:lumMod val="75000"/>
                    <a:lumOff val="25000"/>
                  </a:schemeClr>
                </a:solidFill>
                <a:latin typeface="Times" panose="02020603050405020304" pitchFamily="18" charset="0"/>
                <a:cs typeface="Arial" charset="0"/>
              </a:rPr>
              <a:t>Finanzierungsgesellschaften – Cash Pool</a:t>
            </a:r>
            <a:br>
              <a:rPr lang="de-DE" sz="2000" dirty="0">
                <a:solidFill>
                  <a:schemeClr val="tx2">
                    <a:lumMod val="75000"/>
                    <a:lumOff val="25000"/>
                  </a:schemeClr>
                </a:solidFill>
                <a:latin typeface="Times" panose="02020603050405020304" pitchFamily="18" charset="0"/>
                <a:cs typeface="Arial" charset="0"/>
              </a:rPr>
            </a:br>
            <a:r>
              <a:rPr lang="de-DE" sz="2000" dirty="0" err="1" smtClean="0">
                <a:solidFill>
                  <a:schemeClr val="tx2">
                    <a:lumMod val="75000"/>
                    <a:lumOff val="25000"/>
                  </a:schemeClr>
                </a:solidFill>
                <a:latin typeface="Times" panose="02020603050405020304" pitchFamily="18" charset="0"/>
                <a:cs typeface="Arial" charset="0"/>
              </a:rPr>
              <a:t>Debt</a:t>
            </a:r>
            <a:r>
              <a:rPr lang="de-DE" sz="2000" dirty="0" smtClean="0">
                <a:solidFill>
                  <a:schemeClr val="tx2">
                    <a:lumMod val="75000"/>
                    <a:lumOff val="25000"/>
                  </a:schemeClr>
                </a:solidFill>
                <a:latin typeface="Times" panose="02020603050405020304" pitchFamily="18" charset="0"/>
                <a:cs typeface="Arial" charset="0"/>
              </a:rPr>
              <a:t>-Push-down-Modelle</a:t>
            </a:r>
            <a:endParaRPr lang="de-DE" sz="2000" dirty="0">
              <a:solidFill>
                <a:schemeClr val="tx2">
                  <a:lumMod val="75000"/>
                  <a:lumOff val="25000"/>
                </a:schemeClr>
              </a:solidFill>
              <a:latin typeface="Times" panose="02020603050405020304" pitchFamily="18" charset="0"/>
              <a:cs typeface="Arial" charset="0"/>
            </a:endParaRPr>
          </a:p>
        </p:txBody>
      </p:sp>
      <p:sp>
        <p:nvSpPr>
          <p:cNvPr id="4" name="Textfeld 3"/>
          <p:cNvSpPr txBox="1"/>
          <p:nvPr/>
        </p:nvSpPr>
        <p:spPr>
          <a:xfrm rot="20107178">
            <a:off x="4588487" y="4519880"/>
            <a:ext cx="4418004" cy="830997"/>
          </a:xfrm>
          <a:prstGeom prst="rect">
            <a:avLst/>
          </a:prstGeom>
          <a:noFill/>
        </p:spPr>
        <p:txBody>
          <a:bodyPr wrap="none" rtlCol="0">
            <a:spAutoFit/>
          </a:bodyPr>
          <a:lstStyle/>
          <a:p>
            <a:pPr algn="ctr"/>
            <a:r>
              <a:rPr lang="de-AT" b="1" i="1" dirty="0" err="1" smtClean="0">
                <a:solidFill>
                  <a:schemeClr val="accent6"/>
                </a:solidFill>
                <a:effectLst>
                  <a:outerShdw blurRad="38100" dist="38100" dir="2700000" algn="tl">
                    <a:srgbClr val="000000">
                      <a:alpha val="43137"/>
                    </a:srgbClr>
                  </a:outerShdw>
                </a:effectLst>
              </a:rPr>
              <a:t>BEPS</a:t>
            </a:r>
            <a:r>
              <a:rPr lang="de-AT" b="1" i="1" dirty="0" smtClean="0">
                <a:solidFill>
                  <a:schemeClr val="accent6"/>
                </a:solidFill>
                <a:effectLst>
                  <a:outerShdw blurRad="38100" dist="38100" dir="2700000" algn="tl">
                    <a:srgbClr val="000000">
                      <a:alpha val="43137"/>
                    </a:srgbClr>
                  </a:outerShdw>
                </a:effectLst>
              </a:rPr>
              <a:t>-Report</a:t>
            </a:r>
          </a:p>
          <a:p>
            <a:pPr algn="ctr"/>
            <a:r>
              <a:rPr lang="de-AT" b="1" i="1" dirty="0" smtClean="0">
                <a:solidFill>
                  <a:schemeClr val="accent6"/>
                </a:solidFill>
                <a:effectLst>
                  <a:outerShdw blurRad="38100" dist="38100" dir="2700000" algn="tl">
                    <a:srgbClr val="000000">
                      <a:alpha val="43137"/>
                    </a:srgbClr>
                  </a:outerShdw>
                </a:effectLst>
              </a:rPr>
              <a:t>http</a:t>
            </a:r>
            <a:r>
              <a:rPr lang="de-AT" b="1" i="1" dirty="0">
                <a:solidFill>
                  <a:schemeClr val="accent6"/>
                </a:solidFill>
                <a:effectLst>
                  <a:outerShdw blurRad="38100" dist="38100" dir="2700000" algn="tl">
                    <a:srgbClr val="000000">
                      <a:alpha val="43137"/>
                    </a:srgbClr>
                  </a:outerShdw>
                </a:effectLst>
              </a:rPr>
              <a:t>://www.oecd.org/tax/beps.htm</a:t>
            </a:r>
          </a:p>
        </p:txBody>
      </p:sp>
    </p:spTree>
    <p:extLst>
      <p:ext uri="{BB962C8B-B14F-4D97-AF65-F5344CB8AC3E}">
        <p14:creationId xmlns:p14="http://schemas.microsoft.com/office/powerpoint/2010/main" val="383031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08720"/>
            <a:ext cx="7772400" cy="1143000"/>
          </a:xfrm>
        </p:spPr>
        <p:txBody>
          <a:bodyPr/>
          <a:lstStyle/>
          <a:p>
            <a:pPr algn="l"/>
            <a:r>
              <a:rPr lang="de-AT" dirty="0"/>
              <a:t>Base Erosion </a:t>
            </a:r>
            <a:r>
              <a:rPr lang="de-AT" dirty="0" err="1"/>
              <a:t>and</a:t>
            </a:r>
            <a:r>
              <a:rPr lang="de-AT" dirty="0"/>
              <a:t> Profit </a:t>
            </a:r>
            <a:r>
              <a:rPr lang="de-AT" dirty="0" err="1"/>
              <a:t>Shifting</a:t>
            </a:r>
            <a:r>
              <a:rPr lang="de-AT" dirty="0"/>
              <a:t> – </a:t>
            </a:r>
            <a:r>
              <a:rPr lang="de-AT" dirty="0" err="1"/>
              <a:t>BEPS</a:t>
            </a:r>
            <a:r>
              <a:rPr lang="de-AT" dirty="0"/>
              <a:t/>
            </a:r>
            <a:br>
              <a:rPr lang="de-AT" dirty="0"/>
            </a:br>
            <a:r>
              <a:rPr lang="de-AT" b="0" dirty="0"/>
              <a:t>http://www.oecd.org/tax/beps.htm</a:t>
            </a:r>
          </a:p>
        </p:txBody>
      </p:sp>
      <p:sp>
        <p:nvSpPr>
          <p:cNvPr id="3" name="Inhaltsplatzhalter 2"/>
          <p:cNvSpPr>
            <a:spLocks noGrp="1"/>
          </p:cNvSpPr>
          <p:nvPr>
            <p:ph idx="1"/>
          </p:nvPr>
        </p:nvSpPr>
        <p:spPr>
          <a:xfrm>
            <a:off x="5364088" y="1988840"/>
            <a:ext cx="3384376" cy="4661859"/>
          </a:xfrm>
        </p:spPr>
        <p:txBody>
          <a:bodyPr/>
          <a:lstStyle/>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Studie der OECD im Auftrag der G20</a:t>
            </a:r>
          </a:p>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(legale?) Steuerplanungs-strategien der Großkonzerne führen zu asymmetrischer Verteilung der Steuerlast</a:t>
            </a:r>
          </a:p>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Identifizierung von Problem-bereichen u nächste Schritte</a:t>
            </a:r>
          </a:p>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Darstellung aggressiver Modellgestaltungen</a:t>
            </a:r>
          </a:p>
          <a:p>
            <a:pPr eaLnBrk="0" hangingPunct="0">
              <a:lnSpc>
                <a:spcPct val="90000"/>
              </a:lnSpc>
              <a:buFont typeface="Wingdings" panose="05000000000000000000" pitchFamily="2" charset="2"/>
              <a:buChar char="§"/>
              <a:defRPr/>
            </a:pPr>
            <a:r>
              <a:rPr lang="de-AT" dirty="0">
                <a:solidFill>
                  <a:schemeClr val="tx2">
                    <a:lumMod val="75000"/>
                    <a:lumOff val="25000"/>
                  </a:schemeClr>
                </a:solidFill>
                <a:latin typeface="Times" panose="02020603050405020304" pitchFamily="18" charset="0"/>
                <a:cs typeface="Arial" charset="0"/>
              </a:rPr>
              <a:t>Analyse </a:t>
            </a:r>
            <a:r>
              <a:rPr lang="de-AT" dirty="0" err="1">
                <a:solidFill>
                  <a:schemeClr val="tx2">
                    <a:lumMod val="75000"/>
                    <a:lumOff val="25000"/>
                  </a:schemeClr>
                </a:solidFill>
                <a:latin typeface="Times" panose="02020603050405020304" pitchFamily="18" charset="0"/>
                <a:cs typeface="Arial" charset="0"/>
              </a:rPr>
              <a:t>Köst</a:t>
            </a:r>
            <a:r>
              <a:rPr lang="de-AT" dirty="0">
                <a:solidFill>
                  <a:schemeClr val="tx2">
                    <a:lumMod val="75000"/>
                    <a:lumOff val="25000"/>
                  </a:schemeClr>
                </a:solidFill>
                <a:latin typeface="Times" panose="02020603050405020304" pitchFamily="18" charset="0"/>
                <a:cs typeface="Arial" charset="0"/>
              </a:rPr>
              <a:t>-Aufkommen : </a:t>
            </a:r>
            <a:r>
              <a:rPr lang="de-AT" dirty="0" smtClean="0">
                <a:solidFill>
                  <a:schemeClr val="tx2">
                    <a:lumMod val="75000"/>
                    <a:lumOff val="25000"/>
                  </a:schemeClr>
                </a:solidFill>
                <a:latin typeface="Times" panose="02020603050405020304" pitchFamily="18" charset="0"/>
                <a:cs typeface="Arial" charset="0"/>
              </a:rPr>
              <a:t>Bruttoinlandsprodukt</a:t>
            </a:r>
            <a:endParaRPr lang="de-AT" dirty="0">
              <a:solidFill>
                <a:schemeClr val="tx2">
                  <a:lumMod val="75000"/>
                  <a:lumOff val="25000"/>
                </a:schemeClr>
              </a:solidFill>
              <a:latin typeface="Times" panose="02020603050405020304" pitchFamily="18" charset="0"/>
              <a:cs typeface="Arial" charset="0"/>
            </a:endParaRPr>
          </a:p>
          <a:p>
            <a:pPr marL="182563" indent="-182563"/>
            <a:endParaRPr lang="de-AT" sz="2000" dirty="0" smtClean="0"/>
          </a:p>
          <a:p>
            <a:pPr marL="0" indent="0">
              <a:buNone/>
            </a:pPr>
            <a:r>
              <a:rPr lang="de-AT" sz="1400" dirty="0" smtClean="0"/>
              <a:t>Vgl zB </a:t>
            </a:r>
            <a:r>
              <a:rPr lang="de-AT" sz="1400" i="1" dirty="0" smtClean="0"/>
              <a:t>Steiner</a:t>
            </a:r>
            <a:r>
              <a:rPr lang="de-AT" sz="1400" dirty="0" smtClean="0"/>
              <a:t>, </a:t>
            </a:r>
            <a:r>
              <a:rPr lang="de-AT" sz="1400" dirty="0" err="1" smtClean="0"/>
              <a:t>SWI</a:t>
            </a:r>
            <a:r>
              <a:rPr lang="de-AT" sz="1400" dirty="0" smtClean="0"/>
              <a:t> 2013, 150ff</a:t>
            </a:r>
          </a:p>
        </p:txBody>
      </p:sp>
      <p:pic>
        <p:nvPicPr>
          <p:cNvPr id="230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2132856"/>
            <a:ext cx="4323383" cy="420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76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67544" y="908720"/>
            <a:ext cx="8440738" cy="1143000"/>
          </a:xfrm>
        </p:spPr>
        <p:txBody>
          <a:bodyPr/>
          <a:lstStyle/>
          <a:p>
            <a:r>
              <a:rPr lang="de-DE" dirty="0"/>
              <a:t>Die Prüfung der Oasengesellschaft</a:t>
            </a:r>
            <a:br>
              <a:rPr lang="de-DE" dirty="0"/>
            </a:br>
            <a:r>
              <a:rPr lang="de-DE" sz="1800" dirty="0"/>
              <a:t>Rechtliche Würdigung </a:t>
            </a:r>
            <a:r>
              <a:rPr lang="de-DE" sz="1800" dirty="0" err="1"/>
              <a:t>iSd</a:t>
            </a:r>
            <a:r>
              <a:rPr lang="de-DE" sz="1800" dirty="0"/>
              <a:t> Verfahrensvorschriften</a:t>
            </a:r>
          </a:p>
        </p:txBody>
      </p:sp>
      <p:sp>
        <p:nvSpPr>
          <p:cNvPr id="159747" name="Rectangle 3"/>
          <p:cNvSpPr>
            <a:spLocks noGrp="1" noChangeArrowheads="1"/>
          </p:cNvSpPr>
          <p:nvPr>
            <p:ph type="body" idx="1"/>
          </p:nvPr>
        </p:nvSpPr>
        <p:spPr>
          <a:xfrm>
            <a:off x="539552" y="2060848"/>
            <a:ext cx="7772400" cy="4114800"/>
          </a:xfrm>
        </p:spPr>
        <p:txBody>
          <a:bodyPr/>
          <a:lstStyle/>
          <a:p>
            <a:pPr eaLnBrk="0" hangingPunct="0">
              <a:lnSpc>
                <a:spcPct val="90000"/>
              </a:lnSpc>
              <a:buFont typeface="Wingdings" panose="05000000000000000000" pitchFamily="2" charset="2"/>
              <a:buChar char="§"/>
              <a:defRPr/>
            </a:pPr>
            <a:r>
              <a:rPr lang="de-DE" sz="2000" dirty="0" smtClean="0">
                <a:solidFill>
                  <a:schemeClr val="tx2">
                    <a:lumMod val="75000"/>
                    <a:lumOff val="25000"/>
                  </a:schemeClr>
                </a:solidFill>
                <a:latin typeface="Times" panose="02020603050405020304" pitchFamily="18" charset="0"/>
                <a:cs typeface="Arial" charset="0"/>
              </a:rPr>
              <a:t>(Wirtschaftliche)</a:t>
            </a:r>
            <a:br>
              <a:rPr lang="de-DE" sz="2000" dirty="0" smtClean="0">
                <a:solidFill>
                  <a:schemeClr val="tx2">
                    <a:lumMod val="75000"/>
                    <a:lumOff val="25000"/>
                  </a:schemeClr>
                </a:solidFill>
                <a:latin typeface="Times" panose="02020603050405020304" pitchFamily="18" charset="0"/>
                <a:cs typeface="Arial" charset="0"/>
              </a:rPr>
            </a:br>
            <a:r>
              <a:rPr lang="de-DE" sz="2000" dirty="0" err="1" smtClean="0">
                <a:solidFill>
                  <a:schemeClr val="tx2">
                    <a:lumMod val="75000"/>
                    <a:lumOff val="25000"/>
                  </a:schemeClr>
                </a:solidFill>
                <a:latin typeface="Times" panose="02020603050405020304" pitchFamily="18" charset="0"/>
                <a:cs typeface="Arial" charset="0"/>
              </a:rPr>
              <a:t>Einkünftezurechnung</a:t>
            </a:r>
            <a:r>
              <a:rPr lang="de-DE" sz="2000" dirty="0" smtClean="0">
                <a:solidFill>
                  <a:schemeClr val="tx2">
                    <a:lumMod val="75000"/>
                    <a:lumOff val="25000"/>
                  </a:schemeClr>
                </a:solidFill>
                <a:latin typeface="Times" panose="02020603050405020304" pitchFamily="18" charset="0"/>
                <a:cs typeface="Arial" charset="0"/>
              </a:rPr>
              <a:t> </a:t>
            </a:r>
            <a:r>
              <a:rPr lang="de-DE" sz="2000" dirty="0">
                <a:solidFill>
                  <a:schemeClr val="tx2">
                    <a:lumMod val="75000"/>
                    <a:lumOff val="25000"/>
                  </a:schemeClr>
                </a:solidFill>
                <a:latin typeface="Times" panose="02020603050405020304" pitchFamily="18" charset="0"/>
                <a:cs typeface="Arial" charset="0"/>
              </a:rPr>
              <a:t>iSd §§ </a:t>
            </a:r>
            <a:r>
              <a:rPr lang="de-DE" sz="2000" dirty="0" smtClean="0">
                <a:solidFill>
                  <a:schemeClr val="tx2">
                    <a:lumMod val="75000"/>
                    <a:lumOff val="25000"/>
                  </a:schemeClr>
                </a:solidFill>
                <a:latin typeface="Times" panose="02020603050405020304" pitchFamily="18" charset="0"/>
                <a:cs typeface="Arial" charset="0"/>
              </a:rPr>
              <a:t>21/24 </a:t>
            </a:r>
            <a:r>
              <a:rPr lang="de-DE" sz="2000" dirty="0">
                <a:solidFill>
                  <a:schemeClr val="tx2">
                    <a:lumMod val="75000"/>
                    <a:lumOff val="25000"/>
                  </a:schemeClr>
                </a:solidFill>
                <a:latin typeface="Times" panose="02020603050405020304" pitchFamily="18" charset="0"/>
                <a:cs typeface="Arial" charset="0"/>
              </a:rPr>
              <a:t>BAO</a:t>
            </a:r>
          </a:p>
          <a:p>
            <a:pPr eaLnBrk="0" hangingPunct="0">
              <a:lnSpc>
                <a:spcPct val="90000"/>
              </a:lnSpc>
              <a:buFont typeface="Wingdings" panose="05000000000000000000" pitchFamily="2" charset="2"/>
              <a:buChar char="§"/>
              <a:defRPr/>
            </a:pPr>
            <a:r>
              <a:rPr lang="de-DE" sz="2000" dirty="0">
                <a:solidFill>
                  <a:schemeClr val="tx2">
                    <a:lumMod val="75000"/>
                    <a:lumOff val="25000"/>
                  </a:schemeClr>
                </a:solidFill>
                <a:latin typeface="Times" panose="02020603050405020304" pitchFamily="18" charset="0"/>
                <a:cs typeface="Arial" charset="0"/>
              </a:rPr>
              <a:t>Rechtsmissbrauch iSd § 22 BAO</a:t>
            </a:r>
          </a:p>
          <a:p>
            <a:pPr eaLnBrk="0" hangingPunct="0">
              <a:lnSpc>
                <a:spcPct val="90000"/>
              </a:lnSpc>
              <a:buFont typeface="Wingdings" panose="05000000000000000000" pitchFamily="2" charset="2"/>
              <a:buChar char="§"/>
              <a:defRPr/>
            </a:pPr>
            <a:r>
              <a:rPr lang="de-DE" sz="2000" dirty="0">
                <a:solidFill>
                  <a:schemeClr val="tx2">
                    <a:lumMod val="75000"/>
                    <a:lumOff val="25000"/>
                  </a:schemeClr>
                </a:solidFill>
                <a:latin typeface="Times" panose="02020603050405020304" pitchFamily="18" charset="0"/>
                <a:cs typeface="Arial" charset="0"/>
              </a:rPr>
              <a:t>Scheingeschäft iSd § 23 BAO	</a:t>
            </a:r>
          </a:p>
          <a:p>
            <a:pPr eaLnBrk="0" hangingPunct="0">
              <a:lnSpc>
                <a:spcPct val="90000"/>
              </a:lnSpc>
              <a:buFont typeface="Wingdings" panose="05000000000000000000" pitchFamily="2" charset="2"/>
              <a:buChar char="§"/>
              <a:defRPr/>
            </a:pPr>
            <a:r>
              <a:rPr lang="de-DE" sz="2000" dirty="0">
                <a:solidFill>
                  <a:schemeClr val="tx2">
                    <a:lumMod val="75000"/>
                    <a:lumOff val="25000"/>
                  </a:schemeClr>
                </a:solidFill>
                <a:latin typeface="Times" panose="02020603050405020304" pitchFamily="18" charset="0"/>
                <a:cs typeface="Arial" charset="0"/>
              </a:rPr>
              <a:t>Besteuerung der </a:t>
            </a:r>
            <a:r>
              <a:rPr lang="de-DE" sz="2000" dirty="0" smtClean="0">
                <a:solidFill>
                  <a:schemeClr val="tx2">
                    <a:lumMod val="75000"/>
                    <a:lumOff val="25000"/>
                  </a:schemeClr>
                </a:solidFill>
                <a:latin typeface="Times" panose="02020603050405020304" pitchFamily="18" charset="0"/>
                <a:cs typeface="Arial" charset="0"/>
              </a:rPr>
              <a:t>Oasengesellschaft </a:t>
            </a:r>
            <a:br>
              <a:rPr lang="de-DE" sz="2000" dirty="0" smtClean="0">
                <a:solidFill>
                  <a:schemeClr val="tx2">
                    <a:lumMod val="75000"/>
                    <a:lumOff val="25000"/>
                  </a:schemeClr>
                </a:solidFill>
                <a:latin typeface="Times" panose="02020603050405020304" pitchFamily="18" charset="0"/>
                <a:cs typeface="Arial" charset="0"/>
              </a:rPr>
            </a:br>
            <a:r>
              <a:rPr lang="de-DE" sz="2000" dirty="0" smtClean="0">
                <a:solidFill>
                  <a:schemeClr val="tx2">
                    <a:lumMod val="75000"/>
                    <a:lumOff val="25000"/>
                  </a:schemeClr>
                </a:solidFill>
                <a:latin typeface="Times" panose="02020603050405020304" pitchFamily="18" charset="0"/>
                <a:cs typeface="Arial" charset="0"/>
              </a:rPr>
              <a:t>(unbeschränkte </a:t>
            </a:r>
            <a:r>
              <a:rPr lang="de-DE" sz="2000" dirty="0" err="1" smtClean="0">
                <a:solidFill>
                  <a:schemeClr val="tx2">
                    <a:lumMod val="75000"/>
                    <a:lumOff val="25000"/>
                  </a:schemeClr>
                </a:solidFill>
                <a:latin typeface="Times" panose="02020603050405020304" pitchFamily="18" charset="0"/>
                <a:cs typeface="Arial" charset="0"/>
              </a:rPr>
              <a:t>Steuerpfl</a:t>
            </a:r>
            <a:r>
              <a:rPr lang="de-DE" sz="2000" dirty="0" smtClean="0">
                <a:solidFill>
                  <a:schemeClr val="tx2">
                    <a:lumMod val="75000"/>
                    <a:lumOff val="25000"/>
                  </a:schemeClr>
                </a:solidFill>
                <a:latin typeface="Times" panose="02020603050405020304" pitchFamily="18" charset="0"/>
                <a:cs typeface="Arial" charset="0"/>
              </a:rPr>
              <a:t>. im Inland)</a:t>
            </a:r>
            <a:endParaRPr lang="de-DE" sz="2000" dirty="0">
              <a:solidFill>
                <a:schemeClr val="tx2">
                  <a:lumMod val="75000"/>
                  <a:lumOff val="25000"/>
                </a:schemeClr>
              </a:solidFill>
              <a:latin typeface="Times" panose="02020603050405020304" pitchFamily="18" charset="0"/>
              <a:cs typeface="Arial" charset="0"/>
            </a:endParaRPr>
          </a:p>
          <a:p>
            <a:pPr eaLnBrk="0" hangingPunct="0">
              <a:lnSpc>
                <a:spcPct val="90000"/>
              </a:lnSpc>
              <a:buFont typeface="Wingdings" panose="05000000000000000000" pitchFamily="2" charset="2"/>
              <a:buChar char="§"/>
              <a:defRPr/>
            </a:pPr>
            <a:r>
              <a:rPr lang="de-DE" sz="2000" dirty="0" smtClean="0">
                <a:solidFill>
                  <a:schemeClr val="tx2">
                    <a:lumMod val="75000"/>
                    <a:lumOff val="25000"/>
                  </a:schemeClr>
                </a:solidFill>
                <a:latin typeface="Times" panose="02020603050405020304" pitchFamily="18" charset="0"/>
                <a:cs typeface="Arial" charset="0"/>
              </a:rPr>
              <a:t>§ </a:t>
            </a:r>
            <a:r>
              <a:rPr lang="de-DE" sz="2000" dirty="0">
                <a:solidFill>
                  <a:schemeClr val="tx2">
                    <a:lumMod val="75000"/>
                    <a:lumOff val="25000"/>
                  </a:schemeClr>
                </a:solidFill>
                <a:latin typeface="Times" panose="02020603050405020304" pitchFamily="18" charset="0"/>
                <a:cs typeface="Arial" charset="0"/>
              </a:rPr>
              <a:t>162 BAO - Empfängerbenennung</a:t>
            </a:r>
          </a:p>
          <a:p>
            <a:pPr eaLnBrk="0" hangingPunct="0">
              <a:lnSpc>
                <a:spcPct val="90000"/>
              </a:lnSpc>
              <a:buFont typeface="Wingdings" panose="05000000000000000000" pitchFamily="2" charset="2"/>
              <a:buChar char="§"/>
              <a:defRPr/>
            </a:pPr>
            <a:r>
              <a:rPr lang="de-AT" sz="2000" dirty="0">
                <a:solidFill>
                  <a:schemeClr val="tx2">
                    <a:lumMod val="75000"/>
                    <a:lumOff val="25000"/>
                  </a:schemeClr>
                </a:solidFill>
                <a:latin typeface="Times" panose="02020603050405020304" pitchFamily="18" charset="0"/>
                <a:cs typeface="Arial" charset="0"/>
              </a:rPr>
              <a:t>§ 138 BAO - Mitwirkungsverpflichtung</a:t>
            </a:r>
          </a:p>
          <a:p>
            <a:pPr eaLnBrk="0" hangingPunct="0">
              <a:lnSpc>
                <a:spcPct val="90000"/>
              </a:lnSpc>
              <a:buFont typeface="Wingdings" panose="05000000000000000000" pitchFamily="2" charset="2"/>
              <a:buChar char="§"/>
              <a:defRPr/>
            </a:pPr>
            <a:r>
              <a:rPr lang="de-AT" sz="2000" dirty="0">
                <a:solidFill>
                  <a:schemeClr val="tx2">
                    <a:lumMod val="75000"/>
                    <a:lumOff val="25000"/>
                  </a:schemeClr>
                </a:solidFill>
                <a:latin typeface="Times" panose="02020603050405020304" pitchFamily="18" charset="0"/>
                <a:cs typeface="Arial" charset="0"/>
              </a:rPr>
              <a:t>§ 167 Abs 2 BAO - Freie Beweiswürdigung</a:t>
            </a:r>
          </a:p>
          <a:p>
            <a:pPr eaLnBrk="0" hangingPunct="0">
              <a:lnSpc>
                <a:spcPct val="90000"/>
              </a:lnSpc>
              <a:buFont typeface="Wingdings" panose="05000000000000000000" pitchFamily="2" charset="2"/>
              <a:buChar char="§"/>
              <a:defRPr/>
            </a:pPr>
            <a:r>
              <a:rPr lang="de-AT" sz="2000" dirty="0">
                <a:solidFill>
                  <a:schemeClr val="tx2">
                    <a:lumMod val="75000"/>
                    <a:lumOff val="25000"/>
                  </a:schemeClr>
                </a:solidFill>
                <a:latin typeface="Times" panose="02020603050405020304" pitchFamily="18" charset="0"/>
                <a:cs typeface="Arial" charset="0"/>
              </a:rPr>
              <a:t>§ 184 BAO - Schätzung</a:t>
            </a:r>
            <a:endParaRPr lang="de-DE" sz="2000" dirty="0">
              <a:solidFill>
                <a:schemeClr val="tx2">
                  <a:lumMod val="75000"/>
                  <a:lumOff val="25000"/>
                </a:schemeClr>
              </a:solidFill>
              <a:latin typeface="Times" panose="02020603050405020304" pitchFamily="18" charset="0"/>
              <a:cs typeface="Arial" charset="0"/>
            </a:endParaRPr>
          </a:p>
          <a:p>
            <a:pPr eaLnBrk="0" hangingPunct="0">
              <a:lnSpc>
                <a:spcPct val="90000"/>
              </a:lnSpc>
              <a:buFont typeface="Wingdings" panose="05000000000000000000" pitchFamily="2" charset="2"/>
              <a:buChar char="§"/>
              <a:defRPr/>
            </a:pPr>
            <a:r>
              <a:rPr lang="de-DE" sz="2000" dirty="0">
                <a:solidFill>
                  <a:schemeClr val="tx2">
                    <a:lumMod val="75000"/>
                    <a:lumOff val="25000"/>
                  </a:schemeClr>
                </a:solidFill>
                <a:latin typeface="Times" panose="02020603050405020304" pitchFamily="18" charset="0"/>
                <a:cs typeface="Arial" charset="0"/>
              </a:rPr>
              <a:t>§ 10 Abs 4 KStG </a:t>
            </a:r>
            <a:r>
              <a:rPr lang="de-DE" sz="2000" dirty="0" smtClean="0">
                <a:solidFill>
                  <a:schemeClr val="tx2">
                    <a:lumMod val="75000"/>
                    <a:lumOff val="25000"/>
                  </a:schemeClr>
                </a:solidFill>
                <a:latin typeface="Times" panose="02020603050405020304" pitchFamily="18" charset="0"/>
                <a:cs typeface="Arial" charset="0"/>
              </a:rPr>
              <a:t>– Methodenwechsel</a:t>
            </a:r>
          </a:p>
          <a:p>
            <a:pPr eaLnBrk="0" hangingPunct="0">
              <a:lnSpc>
                <a:spcPct val="90000"/>
              </a:lnSpc>
              <a:buFont typeface="Wingdings" panose="05000000000000000000" pitchFamily="2" charset="2"/>
              <a:buChar char="§"/>
              <a:defRPr/>
            </a:pPr>
            <a:r>
              <a:rPr lang="de-DE" sz="2000" dirty="0" smtClean="0">
                <a:solidFill>
                  <a:schemeClr val="tx2">
                    <a:lumMod val="75000"/>
                    <a:lumOff val="25000"/>
                  </a:schemeClr>
                </a:solidFill>
                <a:latin typeface="Times" panose="02020603050405020304" pitchFamily="18" charset="0"/>
                <a:cs typeface="Arial" charset="0"/>
              </a:rPr>
              <a:t>Verrechnungspreiskorrektur </a:t>
            </a:r>
            <a:r>
              <a:rPr lang="de-DE" sz="2000" dirty="0" err="1">
                <a:solidFill>
                  <a:schemeClr val="tx2">
                    <a:lumMod val="75000"/>
                    <a:lumOff val="25000"/>
                  </a:schemeClr>
                </a:solidFill>
                <a:latin typeface="Times" panose="02020603050405020304" pitchFamily="18" charset="0"/>
                <a:cs typeface="Arial" charset="0"/>
              </a:rPr>
              <a:t>iS</a:t>
            </a:r>
            <a:r>
              <a:rPr lang="de-DE" sz="2000" dirty="0">
                <a:solidFill>
                  <a:schemeClr val="tx2">
                    <a:lumMod val="75000"/>
                    <a:lumOff val="25000"/>
                  </a:schemeClr>
                </a:solidFill>
                <a:latin typeface="Times" panose="02020603050405020304" pitchFamily="18" charset="0"/>
                <a:cs typeface="Arial" charset="0"/>
              </a:rPr>
              <a:t> Art 9 OECD-MA</a:t>
            </a:r>
          </a:p>
          <a:p>
            <a:pPr eaLnBrk="0" hangingPunct="0">
              <a:lnSpc>
                <a:spcPct val="90000"/>
              </a:lnSpc>
              <a:buFont typeface="Wingdings" panose="05000000000000000000" pitchFamily="2" charset="2"/>
              <a:buChar char="§"/>
              <a:defRPr/>
            </a:pPr>
            <a:endParaRPr lang="de-DE" sz="2000" dirty="0">
              <a:solidFill>
                <a:schemeClr val="tx2">
                  <a:lumMod val="75000"/>
                  <a:lumOff val="25000"/>
                </a:schemeClr>
              </a:solidFill>
              <a:latin typeface="Times" panose="02020603050405020304" pitchFamily="18" charset="0"/>
              <a:cs typeface="Arial"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552" y="2060848"/>
            <a:ext cx="3693201" cy="250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02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normAutofit/>
          </a:bodyPr>
          <a:lstStyle/>
          <a:p>
            <a:r>
              <a:rPr lang="de-DE" dirty="0" smtClean="0">
                <a:latin typeface="Tahoma" pitchFamily="34" charset="0"/>
              </a:rPr>
              <a:t>Eine (bekannte) Fallstudie</a:t>
            </a:r>
            <a:endParaRPr lang="de-DE" dirty="0" smtClean="0"/>
          </a:p>
        </p:txBody>
      </p:sp>
      <p:sp>
        <p:nvSpPr>
          <p:cNvPr id="21509" name="Rectangle 7"/>
          <p:cNvSpPr>
            <a:spLocks noChangeArrowheads="1"/>
          </p:cNvSpPr>
          <p:nvPr/>
        </p:nvSpPr>
        <p:spPr bwMode="auto">
          <a:xfrm>
            <a:off x="685800" y="4941168"/>
            <a:ext cx="8458200" cy="1224285"/>
          </a:xfrm>
          <a:prstGeom prst="rect">
            <a:avLst/>
          </a:prstGeom>
          <a:noFill/>
          <a:ln w="9525">
            <a:noFill/>
            <a:miter lim="800000"/>
            <a:headEnd/>
            <a:tailEnd/>
          </a:ln>
          <a:effectLst/>
        </p:spPr>
        <p:txBody>
          <a:bodyPr lIns="0" tIns="0" rIns="0" bIns="0"/>
          <a:lstStyle/>
          <a:p>
            <a:pPr marL="328613" indent="-328613" defTabSz="828675">
              <a:lnSpc>
                <a:spcPct val="80000"/>
              </a:lnSpc>
              <a:spcBef>
                <a:spcPct val="20000"/>
              </a:spcBef>
              <a:buFontTx/>
              <a:buChar char="•"/>
            </a:pPr>
            <a:endParaRPr lang="de-DE" sz="1900" dirty="0">
              <a:latin typeface="Tahoma" pitchFamily="34" charset="0"/>
            </a:endParaRPr>
          </a:p>
        </p:txBody>
      </p:sp>
      <p:pic>
        <p:nvPicPr>
          <p:cNvPr id="7" name="Picture 6" descr="schaf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7544" y="1827312"/>
            <a:ext cx="8194915" cy="3096344"/>
          </a:xfrm>
        </p:spPr>
      </p:pic>
    </p:spTree>
    <p:extLst>
      <p:ext uri="{BB962C8B-B14F-4D97-AF65-F5344CB8AC3E}">
        <p14:creationId xmlns:p14="http://schemas.microsoft.com/office/powerpoint/2010/main" val="371468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37523" y="773832"/>
            <a:ext cx="8360097" cy="1143000"/>
          </a:xfrm>
        </p:spPr>
        <p:txBody>
          <a:bodyPr>
            <a:normAutofit/>
          </a:bodyPr>
          <a:lstStyle/>
          <a:p>
            <a:pPr>
              <a:defRPr/>
            </a:pPr>
            <a:r>
              <a:rPr lang="de-AT" dirty="0"/>
              <a:t>Double </a:t>
            </a:r>
            <a:r>
              <a:rPr lang="de-AT" dirty="0" err="1"/>
              <a:t>Irish</a:t>
            </a:r>
            <a:r>
              <a:rPr lang="de-AT" dirty="0"/>
              <a:t> – </a:t>
            </a:r>
            <a:r>
              <a:rPr lang="de-AT" dirty="0" err="1"/>
              <a:t>Dutch</a:t>
            </a:r>
            <a:r>
              <a:rPr lang="de-AT" dirty="0"/>
              <a:t> Sandwich</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01" y="1772816"/>
            <a:ext cx="7776988" cy="378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feld 5"/>
          <p:cNvSpPr txBox="1">
            <a:spLocks noChangeArrowheads="1"/>
          </p:cNvSpPr>
          <p:nvPr/>
        </p:nvSpPr>
        <p:spPr bwMode="auto">
          <a:xfrm>
            <a:off x="551385" y="5949280"/>
            <a:ext cx="8064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9pPr>
          </a:lstStyle>
          <a:p>
            <a:pPr eaLnBrk="1" fontAlgn="base" hangingPunct="1">
              <a:spcBef>
                <a:spcPct val="0"/>
              </a:spcBef>
              <a:spcAft>
                <a:spcPct val="0"/>
              </a:spcAft>
              <a:buClrTx/>
              <a:buFontTx/>
              <a:buNone/>
            </a:pPr>
            <a:r>
              <a:rPr lang="de-AT" altLang="de-DE" sz="1100" dirty="0" smtClean="0">
                <a:solidFill>
                  <a:schemeClr val="tx1">
                    <a:lumMod val="50000"/>
                    <a:lumOff val="50000"/>
                  </a:schemeClr>
                </a:solidFill>
                <a:latin typeface="+mn-lt"/>
                <a:cs typeface="Arial" charset="0"/>
              </a:rPr>
              <a:t>Siehe </a:t>
            </a:r>
            <a:r>
              <a:rPr lang="de-AT" altLang="de-DE" sz="1100" i="1" dirty="0" err="1" smtClean="0">
                <a:solidFill>
                  <a:schemeClr val="tx1">
                    <a:lumMod val="50000"/>
                    <a:lumOff val="50000"/>
                  </a:schemeClr>
                </a:solidFill>
                <a:latin typeface="+mn-lt"/>
                <a:cs typeface="Arial" charset="0"/>
              </a:rPr>
              <a:t>Wüllenweber</a:t>
            </a:r>
            <a:r>
              <a:rPr lang="de-AT" altLang="de-DE" sz="1100" dirty="0" smtClean="0">
                <a:solidFill>
                  <a:schemeClr val="tx1">
                    <a:lumMod val="50000"/>
                    <a:lumOff val="50000"/>
                  </a:schemeClr>
                </a:solidFill>
                <a:latin typeface="+mn-lt"/>
                <a:cs typeface="Arial" charset="0"/>
              </a:rPr>
              <a:t>, Legale Staatsfeinde, </a:t>
            </a:r>
            <a:r>
              <a:rPr lang="de-AT" altLang="de-DE" sz="1100" dirty="0" err="1" smtClean="0">
                <a:solidFill>
                  <a:schemeClr val="tx1">
                    <a:lumMod val="50000"/>
                    <a:lumOff val="50000"/>
                  </a:schemeClr>
                </a:solidFill>
                <a:latin typeface="+mn-lt"/>
                <a:cs typeface="Arial" charset="0"/>
              </a:rPr>
              <a:t>s</a:t>
            </a:r>
            <a:r>
              <a:rPr lang="de-AT" altLang="de-DE" sz="1100" dirty="0" err="1" smtClean="0">
                <a:solidFill>
                  <a:schemeClr val="tx1">
                    <a:lumMod val="50000"/>
                    <a:lumOff val="50000"/>
                  </a:schemeClr>
                </a:solidFill>
                <a:latin typeface="+mn-lt"/>
                <a:cs typeface="Arial" charset="0"/>
              </a:rPr>
              <a:t>tern</a:t>
            </a:r>
            <a:r>
              <a:rPr lang="de-AT" altLang="de-DE" sz="1100" dirty="0" smtClean="0">
                <a:solidFill>
                  <a:schemeClr val="tx1">
                    <a:lumMod val="50000"/>
                    <a:lumOff val="50000"/>
                  </a:schemeClr>
                </a:solidFill>
                <a:latin typeface="+mn-lt"/>
                <a:cs typeface="Arial" charset="0"/>
              </a:rPr>
              <a:t> </a:t>
            </a:r>
            <a:r>
              <a:rPr lang="de-AT" altLang="de-DE" sz="1100" dirty="0" smtClean="0">
                <a:solidFill>
                  <a:schemeClr val="tx1">
                    <a:lumMod val="50000"/>
                    <a:lumOff val="50000"/>
                  </a:schemeClr>
                </a:solidFill>
                <a:latin typeface="+mn-lt"/>
                <a:cs typeface="Arial" charset="0"/>
              </a:rPr>
              <a:t>v. 14.3.2013</a:t>
            </a:r>
            <a:r>
              <a:rPr lang="de-AT" altLang="de-DE" sz="1200" b="1" dirty="0" smtClean="0">
                <a:solidFill>
                  <a:schemeClr val="accent1">
                    <a:lumMod val="50000"/>
                  </a:schemeClr>
                </a:solidFill>
                <a:latin typeface="+mn-lt"/>
                <a:cs typeface="Arial" charset="0"/>
              </a:rPr>
              <a:t>.</a:t>
            </a:r>
          </a:p>
        </p:txBody>
      </p:sp>
      <p:sp>
        <p:nvSpPr>
          <p:cNvPr id="5" name="Abgerundetes Rechteck 4"/>
          <p:cNvSpPr/>
          <p:nvPr/>
        </p:nvSpPr>
        <p:spPr bwMode="auto">
          <a:xfrm>
            <a:off x="363284" y="2887952"/>
            <a:ext cx="2160587" cy="776288"/>
          </a:xfrm>
          <a:prstGeom prst="roundRect">
            <a:avLst/>
          </a:prstGeom>
          <a:gradFill rotWithShape="1">
            <a:gsLst>
              <a:gs pos="0">
                <a:schemeClr val="bg1"/>
              </a:gs>
              <a:gs pos="50000">
                <a:schemeClr val="accent1"/>
              </a:gs>
              <a:gs pos="100000">
                <a:schemeClr val="bg1"/>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r>
              <a:rPr lang="de-AT" sz="2000" b="1" dirty="0">
                <a:solidFill>
                  <a:srgbClr val="FF0000"/>
                </a:solidFill>
                <a:latin typeface="Arial" pitchFamily="34" charset="0"/>
                <a:cs typeface="Arial" pitchFamily="34" charset="0"/>
              </a:rPr>
              <a:t>Dual resident </a:t>
            </a:r>
            <a:r>
              <a:rPr lang="de-AT" sz="2000" b="1" dirty="0" err="1">
                <a:solidFill>
                  <a:srgbClr val="FF0000"/>
                </a:solidFill>
                <a:latin typeface="Arial" pitchFamily="34" charset="0"/>
                <a:cs typeface="Arial" pitchFamily="34" charset="0"/>
              </a:rPr>
              <a:t>company</a:t>
            </a:r>
            <a:endParaRPr lang="de-AT" sz="2000" b="1" dirty="0">
              <a:solidFill>
                <a:srgbClr val="FF0000"/>
              </a:solidFill>
              <a:latin typeface="Arial" pitchFamily="34" charset="0"/>
              <a:cs typeface="Arial" pitchFamily="34" charset="0"/>
            </a:endParaRPr>
          </a:p>
        </p:txBody>
      </p:sp>
      <p:pic>
        <p:nvPicPr>
          <p:cNvPr id="8" name="Picture 2" descr="trade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rot="1102352">
            <a:off x="5106260" y="5228978"/>
            <a:ext cx="2571538" cy="6075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0679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Bac_TaxManagement">
  <a:themeElements>
    <a:clrScheme name="Powerpoint_Bac_TaxManag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_Bac_TaxManageme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Powerpoint_Bac_TaxManag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Bac_TaxManage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Bac_TaxManage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Bac_TaxManage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Bac_TaxManage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Bac_TaxManage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Bac_TaxManageme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Bac_TaxManage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Bac_TaxManage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Bac_TaxManage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Bac_TaxManage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Bac_TaxManage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Powerpoint_FB_TaxManagement</Template>
  <TotalTime>0</TotalTime>
  <Words>978</Words>
  <Application>Microsoft Office PowerPoint</Application>
  <PresentationFormat>Bildschirmpräsentation (4:3)</PresentationFormat>
  <Paragraphs>171</Paragraphs>
  <Slides>17</Slides>
  <Notes>11</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Powerpoint_Bac_TaxManagement</vt:lpstr>
      <vt:lpstr>1,9 Milliarden aus der Betrugsbekämpfung – Woher kommen diese?</vt:lpstr>
      <vt:lpstr>AGENDA</vt:lpstr>
      <vt:lpstr>PowerPoint-Präsentation</vt:lpstr>
      <vt:lpstr>Rechtsgrundlagen …..             ……… oder das Waffenarsenal der Finanzverwaltungen</vt:lpstr>
      <vt:lpstr>Grundtypen von Off-shore Firmen</vt:lpstr>
      <vt:lpstr>Base Erosion and Profit Shifting – BEPS http://www.oecd.org/tax/beps.htm</vt:lpstr>
      <vt:lpstr>Die Prüfung der Oasengesellschaft Rechtliche Würdigung iSd Verfahrensvorschriften</vt:lpstr>
      <vt:lpstr>Eine (bekannte) Fallstudie</vt:lpstr>
      <vt:lpstr>Double Irish – Dutch Sandwich</vt:lpstr>
      <vt:lpstr>Eliminierung bzw Reduktion der lokalen Steuern in den Absatzmärkten</vt:lpstr>
      <vt:lpstr>Double Irish</vt:lpstr>
      <vt:lpstr>Dutch Sandwich</vt:lpstr>
      <vt:lpstr>Rechtssituation in den USA</vt:lpstr>
      <vt:lpstr>Regierungsprogramm Österreich (2013-2018)</vt:lpstr>
      <vt:lpstr>Abzugsverbot für konzerninterne Zins- und Lizenzzahlungen § 12 Abs. 1 Z 10 KStG (AbgÄG 2014**)</vt:lpstr>
      <vt:lpstr>Fallbeispiel  EB zum AbgÄG 2014</vt:lpstr>
      <vt:lpstr>Es gibt für (FAST) alles eine Lösung!</vt:lpstr>
    </vt:vector>
  </TitlesOfParts>
  <Company>FH-Campus Wien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bilanzabend 3.6.2015</dc:title>
  <dc:creator>RoMa</dc:creator>
  <cp:lastModifiedBy>Susanne Kunst</cp:lastModifiedBy>
  <cp:revision>25</cp:revision>
  <dcterms:created xsi:type="dcterms:W3CDTF">2014-11-14T14:32:26Z</dcterms:created>
  <dcterms:modified xsi:type="dcterms:W3CDTF">2015-06-01T08:32:09Z</dcterms:modified>
</cp:coreProperties>
</file>