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2"/>
  </p:notesMasterIdLst>
  <p:handoutMasterIdLst>
    <p:handoutMasterId r:id="rId23"/>
  </p:handoutMasterIdLst>
  <p:sldIdLst>
    <p:sldId id="256" r:id="rId2"/>
    <p:sldId id="268" r:id="rId3"/>
    <p:sldId id="270" r:id="rId4"/>
    <p:sldId id="271" r:id="rId5"/>
    <p:sldId id="272" r:id="rId6"/>
    <p:sldId id="274" r:id="rId7"/>
    <p:sldId id="278" r:id="rId8"/>
    <p:sldId id="279" r:id="rId9"/>
    <p:sldId id="273" r:id="rId10"/>
    <p:sldId id="275" r:id="rId11"/>
    <p:sldId id="276" r:id="rId12"/>
    <p:sldId id="280" r:id="rId13"/>
    <p:sldId id="281" r:id="rId14"/>
    <p:sldId id="277" r:id="rId15"/>
    <p:sldId id="282" r:id="rId16"/>
    <p:sldId id="283" r:id="rId17"/>
    <p:sldId id="284" r:id="rId18"/>
    <p:sldId id="285" r:id="rId19"/>
    <p:sldId id="286" r:id="rId20"/>
    <p:sldId id="287" r:id="rId21"/>
  </p:sldIdLst>
  <p:sldSz cx="10080625" cy="7561263"/>
  <p:notesSz cx="6797675" cy="9928225"/>
  <p:defaultTextStyle>
    <a:defPPr>
      <a:defRPr lang="de-DE"/>
    </a:defPPr>
    <a:lvl1pPr algn="l" rtl="0" fontAlgn="base">
      <a:spcBef>
        <a:spcPct val="0"/>
      </a:spcBef>
      <a:spcAft>
        <a:spcPct val="0"/>
      </a:spcAft>
      <a:defRPr sz="1300" kern="1200">
        <a:solidFill>
          <a:schemeClr val="tx1"/>
        </a:solidFill>
        <a:latin typeface="Arial" charset="0"/>
        <a:ea typeface="+mn-ea"/>
        <a:cs typeface="+mn-cs"/>
      </a:defRPr>
    </a:lvl1pPr>
    <a:lvl2pPr marL="457200" algn="l" rtl="0" fontAlgn="base">
      <a:spcBef>
        <a:spcPct val="0"/>
      </a:spcBef>
      <a:spcAft>
        <a:spcPct val="0"/>
      </a:spcAft>
      <a:defRPr sz="1300" kern="1200">
        <a:solidFill>
          <a:schemeClr val="tx1"/>
        </a:solidFill>
        <a:latin typeface="Arial" charset="0"/>
        <a:ea typeface="+mn-ea"/>
        <a:cs typeface="+mn-cs"/>
      </a:defRPr>
    </a:lvl2pPr>
    <a:lvl3pPr marL="914400" algn="l" rtl="0" fontAlgn="base">
      <a:spcBef>
        <a:spcPct val="0"/>
      </a:spcBef>
      <a:spcAft>
        <a:spcPct val="0"/>
      </a:spcAft>
      <a:defRPr sz="1300" kern="1200">
        <a:solidFill>
          <a:schemeClr val="tx1"/>
        </a:solidFill>
        <a:latin typeface="Arial" charset="0"/>
        <a:ea typeface="+mn-ea"/>
        <a:cs typeface="+mn-cs"/>
      </a:defRPr>
    </a:lvl3pPr>
    <a:lvl4pPr marL="1371600" algn="l" rtl="0" fontAlgn="base">
      <a:spcBef>
        <a:spcPct val="0"/>
      </a:spcBef>
      <a:spcAft>
        <a:spcPct val="0"/>
      </a:spcAft>
      <a:defRPr sz="1300" kern="1200">
        <a:solidFill>
          <a:schemeClr val="tx1"/>
        </a:solidFill>
        <a:latin typeface="Arial" charset="0"/>
        <a:ea typeface="+mn-ea"/>
        <a:cs typeface="+mn-cs"/>
      </a:defRPr>
    </a:lvl4pPr>
    <a:lvl5pPr marL="1828800" algn="l" rtl="0" fontAlgn="base">
      <a:spcBef>
        <a:spcPct val="0"/>
      </a:spcBef>
      <a:spcAft>
        <a:spcPct val="0"/>
      </a:spcAft>
      <a:defRPr sz="1300" kern="1200">
        <a:solidFill>
          <a:schemeClr val="tx1"/>
        </a:solidFill>
        <a:latin typeface="Arial" charset="0"/>
        <a:ea typeface="+mn-ea"/>
        <a:cs typeface="+mn-cs"/>
      </a:defRPr>
    </a:lvl5pPr>
    <a:lvl6pPr marL="2286000" algn="l" defTabSz="914400" rtl="0" eaLnBrk="1" latinLnBrk="0" hangingPunct="1">
      <a:defRPr sz="1300" kern="1200">
        <a:solidFill>
          <a:schemeClr val="tx1"/>
        </a:solidFill>
        <a:latin typeface="Arial" charset="0"/>
        <a:ea typeface="+mn-ea"/>
        <a:cs typeface="+mn-cs"/>
      </a:defRPr>
    </a:lvl6pPr>
    <a:lvl7pPr marL="2743200" algn="l" defTabSz="914400" rtl="0" eaLnBrk="1" latinLnBrk="0" hangingPunct="1">
      <a:defRPr sz="1300" kern="1200">
        <a:solidFill>
          <a:schemeClr val="tx1"/>
        </a:solidFill>
        <a:latin typeface="Arial" charset="0"/>
        <a:ea typeface="+mn-ea"/>
        <a:cs typeface="+mn-cs"/>
      </a:defRPr>
    </a:lvl7pPr>
    <a:lvl8pPr marL="3200400" algn="l" defTabSz="914400" rtl="0" eaLnBrk="1" latinLnBrk="0" hangingPunct="1">
      <a:defRPr sz="1300" kern="1200">
        <a:solidFill>
          <a:schemeClr val="tx1"/>
        </a:solidFill>
        <a:latin typeface="Arial" charset="0"/>
        <a:ea typeface="+mn-ea"/>
        <a:cs typeface="+mn-cs"/>
      </a:defRPr>
    </a:lvl8pPr>
    <a:lvl9pPr marL="3657600" algn="l" defTabSz="914400" rtl="0" eaLnBrk="1" latinLnBrk="0" hangingPunct="1">
      <a:defRPr sz="1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3D4"/>
    <a:srgbClr val="E11B1E"/>
    <a:srgbClr val="D5D5D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194" autoAdjust="0"/>
    <p:restoredTop sz="77143" autoAdjust="0"/>
  </p:normalViewPr>
  <p:slideViewPr>
    <p:cSldViewPr>
      <p:cViewPr>
        <p:scale>
          <a:sx n="86" d="100"/>
          <a:sy n="86" d="100"/>
        </p:scale>
        <p:origin x="-2004" y="-90"/>
      </p:cViewPr>
      <p:guideLst>
        <p:guide orient="horz" pos="2382"/>
        <p:guide pos="3175"/>
      </p:guideLst>
    </p:cSldViewPr>
  </p:slideViewPr>
  <p:outlineViewPr>
    <p:cViewPr>
      <p:scale>
        <a:sx n="33" d="100"/>
        <a:sy n="33" d="100"/>
      </p:scale>
      <p:origin x="0" y="6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97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AT"/>
          </a:p>
        </p:txBody>
      </p:sp>
      <p:sp>
        <p:nvSpPr>
          <p:cNvPr id="6147" name="Rectangle 3"/>
          <p:cNvSpPr>
            <a:spLocks noGrp="1" noChangeArrowheads="1"/>
          </p:cNvSpPr>
          <p:nvPr>
            <p:ph type="dt" sz="quarter"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AT"/>
          </a:p>
        </p:txBody>
      </p:sp>
      <p:sp>
        <p:nvSpPr>
          <p:cNvPr id="6148" name="Rectangle 4"/>
          <p:cNvSpPr>
            <a:spLocks noGrp="1" noChangeArrowheads="1"/>
          </p:cNvSpPr>
          <p:nvPr>
            <p:ph type="ftr" sz="quarter" idx="2"/>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AT"/>
          </a:p>
        </p:txBody>
      </p:sp>
      <p:sp>
        <p:nvSpPr>
          <p:cNvPr id="6149" name="Rectangle 5"/>
          <p:cNvSpPr>
            <a:spLocks noGrp="1" noChangeArrowheads="1"/>
          </p:cNvSpPr>
          <p:nvPr>
            <p:ph type="sldNum" sz="quarter" idx="3"/>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10447D-209E-4732-8D64-27E9D6CFE4DC}" type="slidenum">
              <a:rPr lang="de-AT"/>
              <a:pPr/>
              <a:t>‹Nr.›</a:t>
            </a:fld>
            <a:endParaRPr lang="de-AT"/>
          </a:p>
        </p:txBody>
      </p:sp>
    </p:spTree>
    <p:extLst>
      <p:ext uri="{BB962C8B-B14F-4D97-AF65-F5344CB8AC3E}">
        <p14:creationId xmlns:p14="http://schemas.microsoft.com/office/powerpoint/2010/main" val="2762019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AT"/>
          </a:p>
        </p:txBody>
      </p:sp>
      <p:sp>
        <p:nvSpPr>
          <p:cNvPr id="5123" name="Rectangle 3"/>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AT"/>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AT" smtClean="0"/>
              <a:t>Textmasterformate durch Klicken bearbeiten</a:t>
            </a:r>
          </a:p>
          <a:p>
            <a:pPr lvl="1"/>
            <a:r>
              <a:rPr lang="de-AT" smtClean="0"/>
              <a:t>Zweite Ebene</a:t>
            </a:r>
          </a:p>
          <a:p>
            <a:pPr lvl="2"/>
            <a:r>
              <a:rPr lang="de-AT" smtClean="0"/>
              <a:t>Dritte Ebene</a:t>
            </a:r>
          </a:p>
          <a:p>
            <a:pPr lvl="3"/>
            <a:r>
              <a:rPr lang="de-AT" smtClean="0"/>
              <a:t>Vierte Ebene</a:t>
            </a:r>
          </a:p>
          <a:p>
            <a:pPr lvl="4"/>
            <a:r>
              <a:rPr lang="de-AT" smtClean="0"/>
              <a:t>Fünfte Ebene</a:t>
            </a:r>
          </a:p>
        </p:txBody>
      </p:sp>
      <p:sp>
        <p:nvSpPr>
          <p:cNvPr id="5126" name="Rectangle 6"/>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AT"/>
          </a:p>
        </p:txBody>
      </p:sp>
      <p:sp>
        <p:nvSpPr>
          <p:cNvPr id="5127" name="Rectangle 7"/>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DEED2A3-1237-45FC-A326-77C5FAB8F08A}" type="slidenum">
              <a:rPr lang="de-AT"/>
              <a:pPr/>
              <a:t>‹Nr.›</a:t>
            </a:fld>
            <a:endParaRPr lang="de-AT"/>
          </a:p>
        </p:txBody>
      </p:sp>
    </p:spTree>
    <p:extLst>
      <p:ext uri="{BB962C8B-B14F-4D97-AF65-F5344CB8AC3E}">
        <p14:creationId xmlns:p14="http://schemas.microsoft.com/office/powerpoint/2010/main" val="26095346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ADEED2A3-1237-45FC-A326-77C5FAB8F08A}" type="slidenum">
              <a:rPr lang="de-AT" smtClean="0"/>
              <a:pPr/>
              <a:t>1</a:t>
            </a:fld>
            <a:endParaRPr lang="de-AT"/>
          </a:p>
        </p:txBody>
      </p:sp>
    </p:spTree>
    <p:extLst>
      <p:ext uri="{BB962C8B-B14F-4D97-AF65-F5344CB8AC3E}">
        <p14:creationId xmlns:p14="http://schemas.microsoft.com/office/powerpoint/2010/main" val="1446426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10</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r>
              <a:rPr lang="de-AT" sz="1200" kern="1200" dirty="0" smtClean="0">
                <a:solidFill>
                  <a:schemeClr val="tx1"/>
                </a:solidFill>
                <a:effectLst/>
                <a:latin typeface="Arial" charset="0"/>
                <a:ea typeface="+mn-ea"/>
                <a:cs typeface="+mn-cs"/>
              </a:rPr>
              <a:t>Der Anlass der Gesetzesänderung in Deutschland, die im Jahr 2004 beschlossen wurde, war eine Klage eines Pensionisten wegen der unterschiedlichen Besteuerung von Beamtenpension (steuerpflichtig) und gesetzlichen Altersrenten (vor 2005 steuerfrei) in Deutschland. Das Bundesverfassungsgericht hat darauf erkannt, dass diese nicht korrekt war und dem deutschen Gesetzgeber den Auftrag gegeben, die Ungleichbehandlung zu beseitigen. Daraufhin wurde das </a:t>
            </a:r>
            <a:r>
              <a:rPr lang="de-AT" sz="1200" kern="1200" dirty="0" err="1" smtClean="0">
                <a:solidFill>
                  <a:schemeClr val="tx1"/>
                </a:solidFill>
                <a:effectLst/>
                <a:latin typeface="Arial" charset="0"/>
                <a:ea typeface="+mn-ea"/>
                <a:cs typeface="+mn-cs"/>
              </a:rPr>
              <a:t>Alterseinkünftegesetz</a:t>
            </a:r>
            <a:r>
              <a:rPr lang="de-AT" sz="1200" kern="1200" dirty="0" smtClean="0">
                <a:solidFill>
                  <a:schemeClr val="tx1"/>
                </a:solidFill>
                <a:effectLst/>
                <a:latin typeface="Arial" charset="0"/>
                <a:ea typeface="+mn-ea"/>
                <a:cs typeface="+mn-cs"/>
              </a:rPr>
              <a:t> (</a:t>
            </a:r>
            <a:r>
              <a:rPr lang="de-AT" sz="1200" kern="1200" dirty="0" err="1" smtClean="0">
                <a:solidFill>
                  <a:schemeClr val="tx1"/>
                </a:solidFill>
                <a:effectLst/>
                <a:latin typeface="Arial" charset="0"/>
                <a:ea typeface="+mn-ea"/>
                <a:cs typeface="+mn-cs"/>
              </a:rPr>
              <a:t>AltEinkG</a:t>
            </a:r>
            <a:r>
              <a:rPr lang="de-AT" sz="1200" kern="1200" dirty="0" smtClean="0">
                <a:solidFill>
                  <a:schemeClr val="tx1"/>
                </a:solidFill>
                <a:effectLst/>
                <a:latin typeface="Arial" charset="0"/>
                <a:ea typeface="+mn-ea"/>
                <a:cs typeface="+mn-cs"/>
              </a:rPr>
              <a:t>) beschlossen. </a:t>
            </a:r>
          </a:p>
          <a:p>
            <a:r>
              <a:rPr lang="de-AT" sz="1200" kern="1200" dirty="0" smtClean="0">
                <a:solidFill>
                  <a:schemeClr val="tx1"/>
                </a:solidFill>
                <a:effectLst/>
                <a:latin typeface="Arial" charset="0"/>
                <a:ea typeface="+mn-ea"/>
                <a:cs typeface="+mn-cs"/>
              </a:rPr>
              <a:t> </a:t>
            </a:r>
          </a:p>
          <a:p>
            <a:r>
              <a:rPr lang="de-AT" sz="1200" kern="1200" dirty="0" smtClean="0">
                <a:solidFill>
                  <a:schemeClr val="tx1"/>
                </a:solidFill>
                <a:effectLst/>
                <a:latin typeface="Arial" charset="0"/>
                <a:ea typeface="+mn-ea"/>
                <a:cs typeface="+mn-cs"/>
              </a:rPr>
              <a:t>Ab dem Jahr 2005 sind daher die Sozialversicherungsrenten grundsätzlich in Deutschland steuerpflichtig. Für in Österreich ansässige Personen, die eine deutsche Sozialversicherungsrente beziehen, bedeutet dies, dass ihre Rente ab 2005 in Deutschland der Besteuerung unterworfen wird.</a:t>
            </a:r>
          </a:p>
          <a:p>
            <a:r>
              <a:rPr lang="de-AT" sz="1200" kern="1200" dirty="0" smtClean="0">
                <a:solidFill>
                  <a:schemeClr val="tx1"/>
                </a:solidFill>
                <a:effectLst/>
                <a:latin typeface="Arial" charset="0"/>
                <a:ea typeface="+mn-ea"/>
                <a:cs typeface="+mn-cs"/>
              </a:rPr>
              <a:t> </a:t>
            </a:r>
          </a:p>
          <a:p>
            <a:r>
              <a:rPr lang="de-AT" sz="1200" kern="1200" dirty="0" smtClean="0">
                <a:solidFill>
                  <a:schemeClr val="tx1"/>
                </a:solidFill>
                <a:effectLst/>
                <a:latin typeface="Arial" charset="0"/>
                <a:ea typeface="+mn-ea"/>
                <a:cs typeface="+mn-cs"/>
              </a:rPr>
              <a:t>Das entsprechende Doppelbesteuerungsabkommen zwischen Österreich und Deutschland weist das Besteuerungsrecht Deutschland zu, so dass Österreich diese Rente von der Steuer befreit. Lediglich zur Berechnung des Steuersatzes wird die dt. Rente berücksichtigt (Progressionsvorbehalt). Es sind ca. 100.000 Personen von dieser Situation betroffen. Die Besteuerung der gesetzlichen Sozialversicherungsrente in Deutschland wird nach der sogenannten „</a:t>
            </a:r>
            <a:r>
              <a:rPr lang="de-AT" sz="1200" kern="1200" dirty="0" err="1" smtClean="0">
                <a:solidFill>
                  <a:schemeClr val="tx1"/>
                </a:solidFill>
                <a:effectLst/>
                <a:latin typeface="Arial" charset="0"/>
                <a:ea typeface="+mn-ea"/>
                <a:cs typeface="+mn-cs"/>
              </a:rPr>
              <a:t>Kohortenbesteuerung</a:t>
            </a:r>
            <a:r>
              <a:rPr lang="de-AT" sz="1200" kern="1200" dirty="0" smtClean="0">
                <a:solidFill>
                  <a:schemeClr val="tx1"/>
                </a:solidFill>
                <a:effectLst/>
                <a:latin typeface="Arial" charset="0"/>
                <a:ea typeface="+mn-ea"/>
                <a:cs typeface="+mn-cs"/>
              </a:rPr>
              <a:t>“ vollzogen. Je nach Antritt der Pension ist ein unterschiedlich großer Anteil der Rente steuerfrei bzw. steuerpflichtig. Der steuerpflichtige Anteil beträgt für Rentner, die im Jahr 2005 in Pension gegangen sind 50 %. Im Jahr 2006 pensionierte Personen haben bereits 52 % ihrer Rente zu versteuern (2007 – 54%....). Dies hat Deutschland als Übergangsrecht so vorgesehen.</a:t>
            </a:r>
          </a:p>
          <a:p>
            <a:r>
              <a:rPr lang="de-AT" sz="1200" kern="1200" dirty="0" smtClean="0">
                <a:solidFill>
                  <a:schemeClr val="tx1"/>
                </a:solidFill>
                <a:effectLst/>
                <a:latin typeface="Arial" charset="0"/>
                <a:ea typeface="+mn-ea"/>
                <a:cs typeface="+mn-cs"/>
              </a:rPr>
              <a:t> </a:t>
            </a:r>
          </a:p>
          <a:p>
            <a:r>
              <a:rPr lang="de-AT" sz="1200" kern="1200" dirty="0" smtClean="0">
                <a:solidFill>
                  <a:schemeClr val="tx1"/>
                </a:solidFill>
                <a:effectLst/>
                <a:latin typeface="Arial" charset="0"/>
                <a:ea typeface="+mn-ea"/>
                <a:cs typeface="+mn-cs"/>
              </a:rPr>
              <a:t>Sollte nun eine in Österreich ansässige Person eine dt. Rente beziehen, wären diese in Deutschland beschränkt steuerpflichtig. Das bedeutet, dass die Person in Deutschland nur mit den deutschen Einkünften steuerpflichtig ist. In Österreich müsste die dt. Rente in der Steuererklärung als Progressionseinkünfte angegeben werden. Grundsätzlich kann man rechnen, dass ca. 1/12 der Jahresrente als Steuer in Deutschland anfallen. Dies entspricht ca. 8-10% Jahresbesteuerung. In Österreich hängt die zusätzliche Steuer aufgrund der Progression von der Höhe der Einkünfte ab.</a:t>
            </a:r>
          </a:p>
        </p:txBody>
      </p:sp>
      <p:sp>
        <p:nvSpPr>
          <p:cNvPr id="4" name="Foliennummernplatzhalter 3"/>
          <p:cNvSpPr>
            <a:spLocks noGrp="1"/>
          </p:cNvSpPr>
          <p:nvPr>
            <p:ph type="sldNum" sz="quarter" idx="10"/>
          </p:nvPr>
        </p:nvSpPr>
        <p:spPr/>
        <p:txBody>
          <a:bodyPr/>
          <a:lstStyle/>
          <a:p>
            <a:fld id="{ADEED2A3-1237-45FC-A326-77C5FAB8F08A}" type="slidenum">
              <a:rPr lang="de-AT" smtClean="0"/>
              <a:pPr/>
              <a:t>11</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12</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r>
              <a:rPr lang="de-AT" sz="1200" kern="1200" dirty="0" smtClean="0">
                <a:solidFill>
                  <a:schemeClr val="tx1"/>
                </a:solidFill>
                <a:effectLst/>
                <a:latin typeface="Arial" charset="0"/>
                <a:ea typeface="+mn-ea"/>
                <a:cs typeface="+mn-cs"/>
              </a:rPr>
              <a:t>Das Abkommen Deutschlands mit der Türkei sieht folgendes vor:</a:t>
            </a:r>
          </a:p>
          <a:p>
            <a:r>
              <a:rPr lang="de-AT" sz="1200" kern="1200" dirty="0" smtClean="0">
                <a:solidFill>
                  <a:schemeClr val="tx1"/>
                </a:solidFill>
                <a:effectLst/>
                <a:latin typeface="Arial" charset="0"/>
                <a:ea typeface="+mn-ea"/>
                <a:cs typeface="+mn-cs"/>
              </a:rPr>
              <a:t>Besteuerungsrecht der Rente an einen Pensionisten, der in der Türkei wohnt, hat Türkei. Somit der Ansässigkeitsstaat. Deutschland darf aber zusätzlich ab einer Rentenhöhe von EUR 10.000,00 besteuern, allerdings nicht mehr als 10% der Bruttopension. Türkei würde diese in Deutschland entrichtete Steuer anrechnen; allerdings erhebt – soweit wir in Erfahrung </a:t>
            </a:r>
            <a:r>
              <a:rPr lang="de-AT" sz="1200" kern="1200" dirty="0" err="1" smtClean="0">
                <a:solidFill>
                  <a:schemeClr val="tx1"/>
                </a:solidFill>
                <a:effectLst/>
                <a:latin typeface="Arial" charset="0"/>
                <a:ea typeface="+mn-ea"/>
                <a:cs typeface="+mn-cs"/>
              </a:rPr>
              <a:t>bringne</a:t>
            </a:r>
            <a:r>
              <a:rPr lang="de-AT" sz="1200" kern="1200" dirty="0" smtClean="0">
                <a:solidFill>
                  <a:schemeClr val="tx1"/>
                </a:solidFill>
                <a:effectLst/>
                <a:latin typeface="Arial" charset="0"/>
                <a:ea typeface="+mn-ea"/>
                <a:cs typeface="+mn-cs"/>
              </a:rPr>
              <a:t> konnten – Türkei keine Steuer auf Pensionen; daher kann es keine Anrechnung geben und es bleibt bei der deutschen Besteuerung.</a:t>
            </a:r>
          </a:p>
          <a:p>
            <a:r>
              <a:rPr lang="de-AT" sz="1200" kern="1200" dirty="0" smtClean="0">
                <a:solidFill>
                  <a:schemeClr val="tx1"/>
                </a:solidFill>
                <a:effectLst/>
                <a:latin typeface="Arial" charset="0"/>
                <a:ea typeface="+mn-ea"/>
                <a:cs typeface="+mn-cs"/>
              </a:rPr>
              <a:t> </a:t>
            </a:r>
          </a:p>
          <a:p>
            <a:r>
              <a:rPr lang="de-AT" sz="1200" kern="1200" dirty="0" smtClean="0">
                <a:solidFill>
                  <a:schemeClr val="tx1"/>
                </a:solidFill>
                <a:effectLst/>
                <a:latin typeface="Arial" charset="0"/>
                <a:ea typeface="+mn-ea"/>
                <a:cs typeface="+mn-cs"/>
              </a:rPr>
              <a:t>Würde man nun dieses Abkommen auf Österreich übertragen, würde das bedeuten, dass die Pensionisten in Österreich voll steuerpflichtig wären. Die zusätzlich in Deutschland anfallende Steuer könnte in Österreich angerechnet werden und würde somit zu keiner zusätzlichen Belastung führen.</a:t>
            </a:r>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13</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endParaRPr lang="de-AT" baseline="0" dirty="0" smtClean="0"/>
          </a:p>
          <a:p>
            <a:r>
              <a:rPr lang="de-AT" baseline="0" dirty="0" smtClean="0"/>
              <a:t>Fakten: </a:t>
            </a:r>
          </a:p>
          <a:p>
            <a:r>
              <a:rPr lang="de-AT" baseline="0" dirty="0" smtClean="0"/>
              <a:t>Umsatz </a:t>
            </a:r>
            <a:r>
              <a:rPr lang="de-AT" baseline="0" dirty="0" err="1" smtClean="0"/>
              <a:t>ca</a:t>
            </a:r>
            <a:r>
              <a:rPr lang="de-AT" baseline="0" dirty="0" smtClean="0"/>
              <a:t> 340.000 in 4 Jahren</a:t>
            </a:r>
          </a:p>
          <a:p>
            <a:r>
              <a:rPr lang="de-AT" baseline="0" dirty="0" smtClean="0"/>
              <a:t>Ungeklärte Vermögenszuwächse: EUR 125.000 (Häuser, Wohnungen)</a:t>
            </a:r>
          </a:p>
          <a:p>
            <a:r>
              <a:rPr lang="de-AT" baseline="0" dirty="0" smtClean="0"/>
              <a:t>Anhängig – Finanzstrafverfahren</a:t>
            </a:r>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14</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aseline="0" dirty="0" smtClean="0"/>
              <a:t>Begräbniskosten:</a:t>
            </a:r>
          </a:p>
          <a:p>
            <a:r>
              <a:rPr lang="de-AT" baseline="0" dirty="0" smtClean="0"/>
              <a:t>-Frau ruft an. Finanzamt hat den Bescheid 2010 aufgemacht und die Begräbniskosten wieder gestrichen. </a:t>
            </a:r>
          </a:p>
          <a:p>
            <a:r>
              <a:rPr lang="de-AT" baseline="0" dirty="0" smtClean="0"/>
              <a:t>Warum? 2010 starb die Mutter und die Begräbniskosten wurden auch tatsächlich angesetzt und gegeben.</a:t>
            </a:r>
          </a:p>
          <a:p>
            <a:r>
              <a:rPr lang="de-AT" baseline="0" dirty="0" smtClean="0"/>
              <a:t>2013 wollte die Tochter dann den Grabstein reparieren. Hat das wieder angegeben. Finanzamt hat Unterlagen angefordert und diese auch gecheckt.</a:t>
            </a:r>
          </a:p>
          <a:p>
            <a:r>
              <a:rPr lang="de-AT" baseline="0" dirty="0" smtClean="0"/>
              <a:t>Es gibt einen übergabevertrag zw. Mutter und Tochter. Mutter gibt Tochter den Betrieb, dafür sorgt diese für das Begräbnis. KEINE </a:t>
            </a:r>
            <a:r>
              <a:rPr lang="de-AT" baseline="0" dirty="0" err="1" smtClean="0"/>
              <a:t>agBelastung</a:t>
            </a:r>
            <a:endParaRPr lang="de-AT" baseline="0" dirty="0" smtClean="0"/>
          </a:p>
          <a:p>
            <a:endParaRPr lang="de-AT" baseline="0" dirty="0" smtClean="0"/>
          </a:p>
          <a:p>
            <a:pPr marL="0" indent="0">
              <a:buFontTx/>
              <a:buNone/>
            </a:pPr>
            <a:r>
              <a:rPr lang="de-AT" baseline="0" dirty="0" smtClean="0"/>
              <a:t>Deutsche Staatsbürgerin hat Feriensitz am Wörthersee und wundert sich, dass alle ihre Nachbarn (auch Deutsche) mit österr. Kennzeichen herumfahren. Sie geht daraufhin zum Finanzamt mit einer Aufstellung der letzten Jahre, wie lang sie wann in Österreich war. Blöd – </a:t>
            </a:r>
            <a:r>
              <a:rPr lang="de-AT" baseline="0" dirty="0" err="1" smtClean="0"/>
              <a:t>KfZ</a:t>
            </a:r>
            <a:r>
              <a:rPr lang="de-AT" baseline="0" dirty="0" smtClean="0"/>
              <a:t>-Steuer wurde nachgefordert. </a:t>
            </a:r>
            <a:r>
              <a:rPr lang="de-AT" baseline="0" dirty="0" err="1" smtClean="0"/>
              <a:t>NoVA</a:t>
            </a:r>
            <a:r>
              <a:rPr lang="de-AT" baseline="0" dirty="0" smtClean="0"/>
              <a:t> ebenso</a:t>
            </a:r>
          </a:p>
          <a:p>
            <a:pPr marL="171450" indent="-171450">
              <a:buFontTx/>
              <a:buChar char="-"/>
            </a:pPr>
            <a:endParaRPr lang="de-AT" baseline="0" dirty="0" smtClean="0"/>
          </a:p>
          <a:p>
            <a:pPr marL="0" indent="0">
              <a:buFontTx/>
              <a:buNone/>
            </a:pPr>
            <a:r>
              <a:rPr lang="de-AT" baseline="0" dirty="0" smtClean="0"/>
              <a:t>Diäten: Frau ist draufgekommen, dass sie Diäten geltend machen könnte. Ist schon korrekt, aber da sie unter 20 % Behinderung hat – mit Selbstbehalt. Na ja – sie hat gleich die Wiederaufnahme für die letzten 5 Jahre beantragt. Das Finanzamt muss auf den Antrag reagieren und hat sich die Krankheitskosten mal genauer angesehen. Alle Beträge waren sehr gerade Beträge (500-600). Belege wurden angefordert….</a:t>
            </a:r>
          </a:p>
          <a:p>
            <a:pPr marL="0" indent="0">
              <a:buFontTx/>
              <a:buNone/>
            </a:pPr>
            <a:endParaRPr lang="de-AT" baseline="0" dirty="0" smtClean="0"/>
          </a:p>
          <a:p>
            <a:endParaRPr lang="de-AT" baseline="0" dirty="0" smtClean="0"/>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15</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aseline="0" dirty="0" smtClean="0"/>
              <a:t>Ein Unternehmer ist sehr erfolgreich. Kleines aber feines Unternehmen, hoher Umsatz, wenig Kosten.</a:t>
            </a:r>
          </a:p>
          <a:p>
            <a:r>
              <a:rPr lang="de-AT" baseline="0" dirty="0" smtClean="0"/>
              <a:t>Nun stellt er seine Frau und die beiden Kinder (beide noch schulpflichtig) an.</a:t>
            </a:r>
          </a:p>
          <a:p>
            <a:r>
              <a:rPr lang="de-AT" baseline="0" dirty="0" smtClean="0"/>
              <a:t>Kein Vertrag, keine Aufzeichnungen, unregelmäßige Zahlungen.</a:t>
            </a:r>
          </a:p>
          <a:p>
            <a:endParaRPr lang="de-AT" baseline="0" dirty="0" smtClean="0"/>
          </a:p>
          <a:p>
            <a:r>
              <a:rPr lang="de-AT" baseline="0" dirty="0" smtClean="0"/>
              <a:t>Angehörigenjudikatur: gut dokumentiert, nach außen erkennbar, fremdüblich</a:t>
            </a:r>
          </a:p>
          <a:p>
            <a:endParaRPr lang="de-AT" baseline="0" dirty="0" smtClean="0"/>
          </a:p>
          <a:p>
            <a:r>
              <a:rPr lang="de-AT" baseline="0" dirty="0" smtClean="0"/>
              <a:t>Die Frau wurde anerkannt, die Kinder nicht.</a:t>
            </a:r>
          </a:p>
          <a:p>
            <a:r>
              <a:rPr lang="de-AT" baseline="0" dirty="0" smtClean="0"/>
              <a:t>**************</a:t>
            </a:r>
          </a:p>
          <a:p>
            <a:r>
              <a:rPr lang="de-AT" baseline="0" dirty="0" smtClean="0"/>
              <a:t>Gesundheitszentrum; Angebot: Zahnbehandlungen, Zahntechniker; Massagen, Hypnosen, Beratung zur Nahrungsergänzung und Pferdebedarf; </a:t>
            </a:r>
          </a:p>
          <a:p>
            <a:r>
              <a:rPr lang="de-AT" baseline="0" dirty="0" smtClean="0"/>
              <a:t>Ärzte waren im Werkvertrag; ABER: die Termine sind über die „Verwaltung“ gegangen, ebenso die Honorarverrechnung. Fixe Zeiten….</a:t>
            </a:r>
          </a:p>
          <a:p>
            <a:r>
              <a:rPr lang="de-AT" baseline="0" dirty="0" smtClean="0"/>
              <a:t>-&gt; </a:t>
            </a:r>
            <a:r>
              <a:rPr lang="de-AT" baseline="0" dirty="0" err="1" smtClean="0"/>
              <a:t>Umqualifizierung</a:t>
            </a:r>
            <a:r>
              <a:rPr lang="de-AT" baseline="0" dirty="0" smtClean="0"/>
              <a:t> in Dienstverhältnis; Lohnnebenkosten! DB/DZ/</a:t>
            </a:r>
            <a:r>
              <a:rPr lang="de-AT" baseline="0" dirty="0" err="1" smtClean="0"/>
              <a:t>KommST</a:t>
            </a:r>
            <a:r>
              <a:rPr lang="de-AT" baseline="0" dirty="0" smtClean="0"/>
              <a:t>, SV-Beiträge</a:t>
            </a:r>
          </a:p>
          <a:p>
            <a:endParaRPr lang="de-AT" baseline="0" dirty="0" smtClean="0"/>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16</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aseline="0" dirty="0" smtClean="0"/>
              <a:t>Steuerpflichtiger bekommt mit Bescheid ca. 1200 EUR Guthaben. Er versteht das nicht, weil es so wenig ist.</a:t>
            </a:r>
          </a:p>
          <a:p>
            <a:r>
              <a:rPr lang="de-AT" baseline="0" dirty="0" smtClean="0"/>
              <a:t>Was hat er erwartet…… EUR 5.500 =&gt; Summe aller Abzugsposten; nicht anerkanntes Kind EUR 1.000 ergäbe EUR 4.500</a:t>
            </a:r>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17</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aseline="0" dirty="0" smtClean="0"/>
              <a:t>Im Steuerrecht gilt das Nominalprinzip</a:t>
            </a:r>
          </a:p>
        </p:txBody>
      </p:sp>
      <p:sp>
        <p:nvSpPr>
          <p:cNvPr id="4" name="Foliennummernplatzhalter 3"/>
          <p:cNvSpPr>
            <a:spLocks noGrp="1"/>
          </p:cNvSpPr>
          <p:nvPr>
            <p:ph type="sldNum" sz="quarter" idx="10"/>
          </p:nvPr>
        </p:nvSpPr>
        <p:spPr/>
        <p:txBody>
          <a:bodyPr/>
          <a:lstStyle/>
          <a:p>
            <a:fld id="{ADEED2A3-1237-45FC-A326-77C5FAB8F08A}" type="slidenum">
              <a:rPr lang="de-AT" smtClean="0"/>
              <a:pPr/>
              <a:t>18</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aseline="0" dirty="0" smtClean="0"/>
              <a:t>Regelmäßiger Anruf im BMF; ist einmal zu mir gekommen</a:t>
            </a:r>
          </a:p>
        </p:txBody>
      </p:sp>
      <p:sp>
        <p:nvSpPr>
          <p:cNvPr id="4" name="Foliennummernplatzhalter 3"/>
          <p:cNvSpPr>
            <a:spLocks noGrp="1"/>
          </p:cNvSpPr>
          <p:nvPr>
            <p:ph type="sldNum" sz="quarter" idx="10"/>
          </p:nvPr>
        </p:nvSpPr>
        <p:spPr/>
        <p:txBody>
          <a:bodyPr/>
          <a:lstStyle/>
          <a:p>
            <a:fld id="{ADEED2A3-1237-45FC-A326-77C5FAB8F08A}" type="slidenum">
              <a:rPr lang="de-AT" smtClean="0"/>
              <a:pPr/>
              <a:t>19</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2</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20</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aseline="0" dirty="0" smtClean="0"/>
              <a:t>Diskret –&gt; anonyme Prüfung der Anliegen (ohne, dass das Finanzamt Wind bekommt)</a:t>
            </a:r>
          </a:p>
          <a:p>
            <a:r>
              <a:rPr lang="de-AT" baseline="0" dirty="0" smtClean="0"/>
              <a:t>Unabhängig -&gt; ich bin zwar Finanzbediensteter – also die Seite, auf der ich stehe ist eindeutig – aber wenn man rechtlich was machen kann, werde ich dem Kunden einen Tipp geben.</a:t>
            </a:r>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3</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4</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5</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6</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7</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8</a:t>
            </a:fld>
            <a:endParaRPr lang="de-AT"/>
          </a:p>
        </p:txBody>
      </p:sp>
    </p:spTree>
    <p:extLst>
      <p:ext uri="{BB962C8B-B14F-4D97-AF65-F5344CB8AC3E}">
        <p14:creationId xmlns:p14="http://schemas.microsoft.com/office/powerpoint/2010/main" val="2652681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a:p>
            <a:endParaRPr lang="de-AT" baseline="0" dirty="0" smtClean="0"/>
          </a:p>
          <a:p>
            <a:endParaRPr lang="de-AT" baseline="0" dirty="0" smtClean="0"/>
          </a:p>
          <a:p>
            <a:endParaRPr lang="de-AT" baseline="0" dirty="0" smtClean="0"/>
          </a:p>
        </p:txBody>
      </p:sp>
      <p:sp>
        <p:nvSpPr>
          <p:cNvPr id="4" name="Foliennummernplatzhalter 3"/>
          <p:cNvSpPr>
            <a:spLocks noGrp="1"/>
          </p:cNvSpPr>
          <p:nvPr>
            <p:ph type="sldNum" sz="quarter" idx="10"/>
          </p:nvPr>
        </p:nvSpPr>
        <p:spPr/>
        <p:txBody>
          <a:bodyPr/>
          <a:lstStyle/>
          <a:p>
            <a:fld id="{ADEED2A3-1237-45FC-A326-77C5FAB8F08A}" type="slidenum">
              <a:rPr lang="de-AT" smtClean="0"/>
              <a:pPr/>
              <a:t>9</a:t>
            </a:fld>
            <a:endParaRPr lang="de-AT"/>
          </a:p>
        </p:txBody>
      </p:sp>
    </p:spTree>
    <p:extLst>
      <p:ext uri="{BB962C8B-B14F-4D97-AF65-F5344CB8AC3E}">
        <p14:creationId xmlns:p14="http://schemas.microsoft.com/office/powerpoint/2010/main" val="2652681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5063" name="Picture 7" descr="BMFdt_PP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34175" y="539750"/>
            <a:ext cx="3346450" cy="806450"/>
          </a:xfrm>
          <a:prstGeom prst="rect">
            <a:avLst/>
          </a:prstGeom>
          <a:noFill/>
          <a:extLst>
            <a:ext uri="{909E8E84-426E-40DD-AFC4-6F175D3DCCD1}">
              <a14:hiddenFill xmlns:a14="http://schemas.microsoft.com/office/drawing/2010/main">
                <a:solidFill>
                  <a:srgbClr val="FFFFFF"/>
                </a:solidFill>
              </a14:hiddenFill>
            </a:ext>
          </a:extLst>
        </p:spPr>
      </p:pic>
      <p:sp>
        <p:nvSpPr>
          <p:cNvPr id="45064" name="Line 8"/>
          <p:cNvSpPr>
            <a:spLocks noChangeShapeType="1"/>
          </p:cNvSpPr>
          <p:nvPr userDrawn="1"/>
        </p:nvSpPr>
        <p:spPr bwMode="auto">
          <a:xfrm>
            <a:off x="736600" y="6843713"/>
            <a:ext cx="0" cy="719137"/>
          </a:xfrm>
          <a:prstGeom prst="line">
            <a:avLst/>
          </a:prstGeom>
          <a:noFill/>
          <a:ln w="36068">
            <a:solidFill>
              <a:srgbClr val="E11B1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65" name="Rectangle 9"/>
          <p:cNvSpPr>
            <a:spLocks noChangeArrowheads="1"/>
          </p:cNvSpPr>
          <p:nvPr userDrawn="1"/>
        </p:nvSpPr>
        <p:spPr bwMode="auto">
          <a:xfrm>
            <a:off x="815975" y="6843713"/>
            <a:ext cx="8550275" cy="215900"/>
          </a:xfrm>
          <a:prstGeom prst="rect">
            <a:avLst/>
          </a:prstGeom>
          <a:solidFill>
            <a:srgbClr val="D2D3D4">
              <a:alpha val="8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Foliennummernplatzhalter 3"/>
          <p:cNvSpPr>
            <a:spLocks noGrp="1"/>
          </p:cNvSpPr>
          <p:nvPr>
            <p:ph type="sldNum" sz="quarter" idx="10"/>
          </p:nvPr>
        </p:nvSpPr>
        <p:spPr/>
        <p:txBody>
          <a:bodyPr/>
          <a:lstStyle>
            <a:lvl1pPr>
              <a:defRPr/>
            </a:lvl1pPr>
          </a:lstStyle>
          <a:p>
            <a:fld id="{9636B9DB-741E-44A2-9B52-793854B3A39E}" type="slidenum">
              <a:rPr lang="de-AT"/>
              <a:pPr/>
              <a:t>‹Nr.›</a:t>
            </a:fld>
            <a:endParaRPr lang="de-AT"/>
          </a:p>
        </p:txBody>
      </p:sp>
    </p:spTree>
    <p:extLst>
      <p:ext uri="{BB962C8B-B14F-4D97-AF65-F5344CB8AC3E}">
        <p14:creationId xmlns:p14="http://schemas.microsoft.com/office/powerpoint/2010/main" val="28524267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4039" name="Picture 7" descr="BMFdt_PP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6500" y="539750"/>
            <a:ext cx="2519363"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0" name="Line 8"/>
          <p:cNvSpPr>
            <a:spLocks noChangeShapeType="1"/>
          </p:cNvSpPr>
          <p:nvPr/>
        </p:nvSpPr>
        <p:spPr bwMode="auto">
          <a:xfrm>
            <a:off x="720725" y="1295400"/>
            <a:ext cx="8637588" cy="0"/>
          </a:xfrm>
          <a:prstGeom prst="line">
            <a:avLst/>
          </a:prstGeom>
          <a:noFill/>
          <a:ln w="36068">
            <a:solidFill>
              <a:srgbClr val="D2D3D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4041" name="Line 9"/>
          <p:cNvSpPr>
            <a:spLocks noChangeShapeType="1"/>
          </p:cNvSpPr>
          <p:nvPr/>
        </p:nvSpPr>
        <p:spPr bwMode="auto">
          <a:xfrm>
            <a:off x="736600" y="6837363"/>
            <a:ext cx="0" cy="719137"/>
          </a:xfrm>
          <a:prstGeom prst="line">
            <a:avLst/>
          </a:prstGeom>
          <a:noFill/>
          <a:ln w="36068">
            <a:solidFill>
              <a:srgbClr val="E11B1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4047" name="Rectangle 15"/>
          <p:cNvSpPr>
            <a:spLocks noGrp="1" noChangeArrowheads="1"/>
          </p:cNvSpPr>
          <p:nvPr>
            <p:ph type="title"/>
          </p:nvPr>
        </p:nvSpPr>
        <p:spPr bwMode="auto">
          <a:xfrm>
            <a:off x="719138" y="395288"/>
            <a:ext cx="6657975"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de-AT" smtClean="0"/>
              <a:t>Titelmasterformat durch Klicken bearbeiten</a:t>
            </a:r>
          </a:p>
        </p:txBody>
      </p:sp>
      <p:sp>
        <p:nvSpPr>
          <p:cNvPr id="44048" name="Rectangle 16"/>
          <p:cNvSpPr>
            <a:spLocks noGrp="1" noChangeArrowheads="1"/>
          </p:cNvSpPr>
          <p:nvPr>
            <p:ph type="body" idx="1"/>
          </p:nvPr>
        </p:nvSpPr>
        <p:spPr bwMode="auto">
          <a:xfrm>
            <a:off x="719138" y="1798638"/>
            <a:ext cx="8637587"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AT" smtClean="0"/>
              <a:t>Textmasterformate durch Klicken bearbeiten</a:t>
            </a:r>
          </a:p>
          <a:p>
            <a:pPr lvl="1"/>
            <a:r>
              <a:rPr lang="de-AT" smtClean="0"/>
              <a:t>Zweite Ebene</a:t>
            </a:r>
          </a:p>
          <a:p>
            <a:pPr lvl="2"/>
            <a:r>
              <a:rPr lang="de-AT" smtClean="0"/>
              <a:t>Dritte Ebene</a:t>
            </a:r>
          </a:p>
          <a:p>
            <a:pPr lvl="3"/>
            <a:r>
              <a:rPr lang="de-AT" smtClean="0"/>
              <a:t>Vierte Ebene</a:t>
            </a:r>
          </a:p>
          <a:p>
            <a:pPr lvl="4"/>
            <a:r>
              <a:rPr lang="de-AT" smtClean="0"/>
              <a:t>Fünfte Ebene</a:t>
            </a:r>
          </a:p>
        </p:txBody>
      </p:sp>
      <p:sp>
        <p:nvSpPr>
          <p:cNvPr id="44049" name="Rectangle 17"/>
          <p:cNvSpPr>
            <a:spLocks noChangeArrowheads="1"/>
          </p:cNvSpPr>
          <p:nvPr/>
        </p:nvSpPr>
        <p:spPr bwMode="auto">
          <a:xfrm>
            <a:off x="815975" y="6837363"/>
            <a:ext cx="8550275" cy="215900"/>
          </a:xfrm>
          <a:prstGeom prst="rect">
            <a:avLst/>
          </a:prstGeom>
          <a:solidFill>
            <a:srgbClr val="D2D3D4">
              <a:alpha val="8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44046" name="Rectangle 14"/>
          <p:cNvSpPr>
            <a:spLocks noGrp="1" noChangeArrowheads="1"/>
          </p:cNvSpPr>
          <p:nvPr>
            <p:ph type="sldNum" sz="quarter" idx="4"/>
          </p:nvPr>
        </p:nvSpPr>
        <p:spPr bwMode="auto">
          <a:xfrm>
            <a:off x="8712200" y="6818313"/>
            <a:ext cx="6445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100" b="1">
                <a:latin typeface="+mn-lt"/>
              </a:defRPr>
            </a:lvl1pPr>
          </a:lstStyle>
          <a:p>
            <a:fld id="{CCBCCF22-CEE2-4034-B0EE-FFA5838B6601}" type="slidenum">
              <a:rPr lang="de-AT"/>
              <a:pPr/>
              <a:t>‹Nr.›</a:t>
            </a:fld>
            <a:endParaRPr lang="de-AT"/>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hf hdr="0" ftr="0" dt="0"/>
  <p:txStyles>
    <p:titleStyle>
      <a:lvl1pPr algn="l" defTabSz="912813" rtl="0" eaLnBrk="1" fontAlgn="base" hangingPunct="1">
        <a:spcBef>
          <a:spcPct val="0"/>
        </a:spcBef>
        <a:spcAft>
          <a:spcPct val="0"/>
        </a:spcAft>
        <a:defRPr sz="3200" b="1">
          <a:solidFill>
            <a:schemeClr val="tx2"/>
          </a:solidFill>
          <a:latin typeface="+mj-lt"/>
          <a:ea typeface="+mj-ea"/>
          <a:cs typeface="+mj-cs"/>
        </a:defRPr>
      </a:lvl1pPr>
      <a:lvl2pPr algn="l" defTabSz="912813" rtl="0" eaLnBrk="1" fontAlgn="base" hangingPunct="1">
        <a:spcBef>
          <a:spcPct val="0"/>
        </a:spcBef>
        <a:spcAft>
          <a:spcPct val="0"/>
        </a:spcAft>
        <a:defRPr sz="3200" b="1">
          <a:solidFill>
            <a:schemeClr val="tx2"/>
          </a:solidFill>
          <a:latin typeface="Tahoma" pitchFamily="34" charset="0"/>
        </a:defRPr>
      </a:lvl2pPr>
      <a:lvl3pPr algn="l" defTabSz="912813" rtl="0" eaLnBrk="1" fontAlgn="base" hangingPunct="1">
        <a:spcBef>
          <a:spcPct val="0"/>
        </a:spcBef>
        <a:spcAft>
          <a:spcPct val="0"/>
        </a:spcAft>
        <a:defRPr sz="3200" b="1">
          <a:solidFill>
            <a:schemeClr val="tx2"/>
          </a:solidFill>
          <a:latin typeface="Tahoma" pitchFamily="34" charset="0"/>
        </a:defRPr>
      </a:lvl3pPr>
      <a:lvl4pPr algn="l" defTabSz="912813" rtl="0" eaLnBrk="1" fontAlgn="base" hangingPunct="1">
        <a:spcBef>
          <a:spcPct val="0"/>
        </a:spcBef>
        <a:spcAft>
          <a:spcPct val="0"/>
        </a:spcAft>
        <a:defRPr sz="3200" b="1">
          <a:solidFill>
            <a:schemeClr val="tx2"/>
          </a:solidFill>
          <a:latin typeface="Tahoma" pitchFamily="34" charset="0"/>
        </a:defRPr>
      </a:lvl4pPr>
      <a:lvl5pPr algn="l" defTabSz="912813" rtl="0" eaLnBrk="1" fontAlgn="base" hangingPunct="1">
        <a:spcBef>
          <a:spcPct val="0"/>
        </a:spcBef>
        <a:spcAft>
          <a:spcPct val="0"/>
        </a:spcAft>
        <a:defRPr sz="3200" b="1">
          <a:solidFill>
            <a:schemeClr val="tx2"/>
          </a:solidFill>
          <a:latin typeface="Tahoma" pitchFamily="34" charset="0"/>
        </a:defRPr>
      </a:lvl5pPr>
      <a:lvl6pPr marL="457200" algn="l" defTabSz="912813" rtl="0" eaLnBrk="1" fontAlgn="base" hangingPunct="1">
        <a:spcBef>
          <a:spcPct val="0"/>
        </a:spcBef>
        <a:spcAft>
          <a:spcPct val="0"/>
        </a:spcAft>
        <a:defRPr sz="3200" b="1">
          <a:solidFill>
            <a:schemeClr val="tx2"/>
          </a:solidFill>
          <a:latin typeface="Tahoma" pitchFamily="34" charset="0"/>
        </a:defRPr>
      </a:lvl6pPr>
      <a:lvl7pPr marL="914400" algn="l" defTabSz="912813" rtl="0" eaLnBrk="1" fontAlgn="base" hangingPunct="1">
        <a:spcBef>
          <a:spcPct val="0"/>
        </a:spcBef>
        <a:spcAft>
          <a:spcPct val="0"/>
        </a:spcAft>
        <a:defRPr sz="3200" b="1">
          <a:solidFill>
            <a:schemeClr val="tx2"/>
          </a:solidFill>
          <a:latin typeface="Tahoma" pitchFamily="34" charset="0"/>
        </a:defRPr>
      </a:lvl7pPr>
      <a:lvl8pPr marL="1371600" algn="l" defTabSz="912813" rtl="0" eaLnBrk="1" fontAlgn="base" hangingPunct="1">
        <a:spcBef>
          <a:spcPct val="0"/>
        </a:spcBef>
        <a:spcAft>
          <a:spcPct val="0"/>
        </a:spcAft>
        <a:defRPr sz="3200" b="1">
          <a:solidFill>
            <a:schemeClr val="tx2"/>
          </a:solidFill>
          <a:latin typeface="Tahoma" pitchFamily="34" charset="0"/>
        </a:defRPr>
      </a:lvl8pPr>
      <a:lvl9pPr marL="1828800" algn="l" defTabSz="912813" rtl="0" eaLnBrk="1" fontAlgn="base" hangingPunct="1">
        <a:spcBef>
          <a:spcPct val="0"/>
        </a:spcBef>
        <a:spcAft>
          <a:spcPct val="0"/>
        </a:spcAft>
        <a:defRPr sz="3200" b="1">
          <a:solidFill>
            <a:schemeClr val="tx2"/>
          </a:solidFill>
          <a:latin typeface="Tahoma" pitchFamily="34" charset="0"/>
        </a:defRPr>
      </a:lvl9pPr>
    </p:titleStyle>
    <p:bodyStyle>
      <a:lvl1pPr marL="361950" indent="-361950" algn="l" defTabSz="912813" rtl="0" eaLnBrk="1" fontAlgn="base" hangingPunct="1">
        <a:spcBef>
          <a:spcPct val="20000"/>
        </a:spcBef>
        <a:spcAft>
          <a:spcPct val="0"/>
        </a:spcAft>
        <a:buChar char="•"/>
        <a:defRPr sz="3200" b="1">
          <a:solidFill>
            <a:schemeClr val="tx1"/>
          </a:solidFill>
          <a:latin typeface="+mn-lt"/>
          <a:ea typeface="+mn-ea"/>
          <a:cs typeface="+mn-cs"/>
        </a:defRPr>
      </a:lvl1pPr>
      <a:lvl2pPr marL="812800" indent="-271463" algn="l" defTabSz="912813" rtl="0" eaLnBrk="1" fontAlgn="base" hangingPunct="1">
        <a:spcBef>
          <a:spcPct val="20000"/>
        </a:spcBef>
        <a:spcAft>
          <a:spcPct val="0"/>
        </a:spcAft>
        <a:buChar char="-"/>
        <a:defRPr sz="2400" b="1">
          <a:solidFill>
            <a:schemeClr val="tx1"/>
          </a:solidFill>
          <a:latin typeface="+mn-lt"/>
        </a:defRPr>
      </a:lvl2pPr>
      <a:lvl3pPr marL="1350963" indent="-358775" algn="l" defTabSz="912813" rtl="0" eaLnBrk="1" fontAlgn="base" hangingPunct="1">
        <a:spcBef>
          <a:spcPct val="20000"/>
        </a:spcBef>
        <a:spcAft>
          <a:spcPct val="0"/>
        </a:spcAft>
        <a:buChar char="-"/>
        <a:defRPr sz="2000">
          <a:solidFill>
            <a:schemeClr val="tx1"/>
          </a:solidFill>
          <a:latin typeface="+mn-lt"/>
        </a:defRPr>
      </a:lvl3pPr>
      <a:lvl4pPr marL="1892300" indent="-361950" algn="l" defTabSz="912813" rtl="0" eaLnBrk="1" fontAlgn="base" hangingPunct="1">
        <a:spcBef>
          <a:spcPct val="20000"/>
        </a:spcBef>
        <a:spcAft>
          <a:spcPct val="0"/>
        </a:spcAft>
        <a:buChar char="-"/>
        <a:defRPr sz="2000">
          <a:solidFill>
            <a:schemeClr val="tx1"/>
          </a:solidFill>
          <a:latin typeface="+mn-lt"/>
        </a:defRPr>
      </a:lvl4pPr>
      <a:lvl5pPr marL="2425700" indent="-354013" algn="l" defTabSz="912813" rtl="0" eaLnBrk="1" fontAlgn="base" hangingPunct="1">
        <a:lnSpc>
          <a:spcPct val="120000"/>
        </a:lnSpc>
        <a:spcBef>
          <a:spcPct val="20000"/>
        </a:spcBef>
        <a:spcAft>
          <a:spcPct val="0"/>
        </a:spcAft>
        <a:buChar char="-"/>
        <a:defRPr sz="2000">
          <a:solidFill>
            <a:schemeClr val="tx1"/>
          </a:solidFill>
          <a:latin typeface="+mn-lt"/>
        </a:defRPr>
      </a:lvl5pPr>
      <a:lvl6pPr marL="2882900" indent="-354013" algn="l" defTabSz="912813" rtl="0" eaLnBrk="1" fontAlgn="base" hangingPunct="1">
        <a:lnSpc>
          <a:spcPct val="120000"/>
        </a:lnSpc>
        <a:spcBef>
          <a:spcPct val="20000"/>
        </a:spcBef>
        <a:spcAft>
          <a:spcPct val="0"/>
        </a:spcAft>
        <a:buChar char="-"/>
        <a:defRPr sz="2000">
          <a:solidFill>
            <a:schemeClr val="tx1"/>
          </a:solidFill>
          <a:latin typeface="+mn-lt"/>
        </a:defRPr>
      </a:lvl6pPr>
      <a:lvl7pPr marL="3340100" indent="-354013" algn="l" defTabSz="912813" rtl="0" eaLnBrk="1" fontAlgn="base" hangingPunct="1">
        <a:lnSpc>
          <a:spcPct val="120000"/>
        </a:lnSpc>
        <a:spcBef>
          <a:spcPct val="20000"/>
        </a:spcBef>
        <a:spcAft>
          <a:spcPct val="0"/>
        </a:spcAft>
        <a:buChar char="-"/>
        <a:defRPr sz="2000">
          <a:solidFill>
            <a:schemeClr val="tx1"/>
          </a:solidFill>
          <a:latin typeface="+mn-lt"/>
        </a:defRPr>
      </a:lvl7pPr>
      <a:lvl8pPr marL="3797300" indent="-354013" algn="l" defTabSz="912813" rtl="0" eaLnBrk="1" fontAlgn="base" hangingPunct="1">
        <a:lnSpc>
          <a:spcPct val="120000"/>
        </a:lnSpc>
        <a:spcBef>
          <a:spcPct val="20000"/>
        </a:spcBef>
        <a:spcAft>
          <a:spcPct val="0"/>
        </a:spcAft>
        <a:buChar char="-"/>
        <a:defRPr sz="2000">
          <a:solidFill>
            <a:schemeClr val="tx1"/>
          </a:solidFill>
          <a:latin typeface="+mn-lt"/>
        </a:defRPr>
      </a:lvl8pPr>
      <a:lvl9pPr marL="4254500" indent="-354013" algn="l" defTabSz="912813" rtl="0" eaLnBrk="1" fontAlgn="base" hangingPunct="1">
        <a:lnSpc>
          <a:spcPct val="120000"/>
        </a:lnSpc>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at/url?sa=i&amp;rct=j&amp;q=&amp;esrc=s&amp;frm=1&amp;source=images&amp;cd=&amp;cad=rja&amp;docid=lpYvQK_dm2GMaM&amp;tbnid=aaGvQu6HOYYQ4M:&amp;ved=0CAUQjRw&amp;url=http://www.sol.de/titelseite/topnews/Banken-Ombudsmann-Kredite-Kreditklemme-Das-Land-Rheinland-Pfalz-hat-etwas-dagegen;art26205,3071704&amp;ei=uCaOUsDTHsPB0QXHuoHICw&amp;bvm=bv.56988011,d.ZG4&amp;psig=AFQjCNEMyvLe_we653OJDfw62moxorx5Qg&amp;ust=138513409180343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lfred.Faller@bmf.gv.a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mailto:Steuerombudsdienst@bmf.gv.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ChangeArrowheads="1"/>
          </p:cNvSpPr>
          <p:nvPr/>
        </p:nvSpPr>
        <p:spPr bwMode="auto">
          <a:xfrm>
            <a:off x="773113" y="6818313"/>
            <a:ext cx="83185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sz="1100" b="1" dirty="0">
              <a:latin typeface="Tahoma" pitchFamily="34" charset="0"/>
            </a:endParaRPr>
          </a:p>
        </p:txBody>
      </p:sp>
      <p:sp>
        <p:nvSpPr>
          <p:cNvPr id="52233" name="Rectangle 9"/>
          <p:cNvSpPr>
            <a:spLocks noChangeArrowheads="1"/>
          </p:cNvSpPr>
          <p:nvPr/>
        </p:nvSpPr>
        <p:spPr bwMode="auto">
          <a:xfrm>
            <a:off x="719138" y="3327400"/>
            <a:ext cx="8629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defTabSz="912813"/>
            <a:endParaRPr lang="de-AT" sz="2400" b="1" dirty="0">
              <a:solidFill>
                <a:schemeClr val="tx2"/>
              </a:solidFill>
              <a:latin typeface="Tahoma" pitchFamily="34" charset="0"/>
            </a:endParaRPr>
          </a:p>
        </p:txBody>
      </p:sp>
      <p:sp>
        <p:nvSpPr>
          <p:cNvPr id="52234" name="Rectangle 10"/>
          <p:cNvSpPr>
            <a:spLocks noChangeArrowheads="1"/>
          </p:cNvSpPr>
          <p:nvPr/>
        </p:nvSpPr>
        <p:spPr bwMode="auto">
          <a:xfrm>
            <a:off x="719138" y="3976688"/>
            <a:ext cx="8629650"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912813">
              <a:spcBef>
                <a:spcPct val="20000"/>
              </a:spcBef>
            </a:pPr>
            <a:r>
              <a:rPr lang="de-AT" sz="4000" b="1" dirty="0" smtClean="0">
                <a:latin typeface="Tahoma" pitchFamily="34" charset="0"/>
              </a:rPr>
              <a:t>Steuerombudsmann</a:t>
            </a:r>
          </a:p>
          <a:p>
            <a:pPr defTabSz="912813">
              <a:spcBef>
                <a:spcPct val="20000"/>
              </a:spcBef>
            </a:pPr>
            <a:endParaRPr lang="de-AT" sz="1400" b="1" dirty="0" smtClean="0">
              <a:latin typeface="Tahoma" pitchFamily="34" charset="0"/>
            </a:endParaRPr>
          </a:p>
          <a:p>
            <a:pPr defTabSz="912813">
              <a:spcBef>
                <a:spcPct val="20000"/>
              </a:spcBef>
            </a:pPr>
            <a:r>
              <a:rPr lang="de-AT" sz="4000" b="1" dirty="0" smtClean="0">
                <a:latin typeface="Tahoma" pitchFamily="34" charset="0"/>
              </a:rPr>
              <a:t>Vorstellung</a:t>
            </a:r>
            <a:endParaRPr lang="de-AT" sz="4000" b="1" dirty="0">
              <a:latin typeface="Tahoma" pitchFamily="34" charset="0"/>
            </a:endParaRPr>
          </a:p>
        </p:txBody>
      </p:sp>
      <p:sp>
        <p:nvSpPr>
          <p:cNvPr id="6"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
        <p:nvSpPr>
          <p:cNvPr id="2" name="AutoShape 2" descr="data:image/jpeg;base64,/9j/4AAQSkZJRgABAQAAAQABAAD/2wCEAAkGBhAQEA8PDxAPEA8PEA8PDw8PDRAQEA8PFBAVFBQQEhIXGyYeFxkjGRUUHy8hIycpLSwsFR4xNTAqNSYrLCkBCQoKDgwOFA8PFykcFBwpKSkpKSkpKSkpKSkpLCkpKSkpKSksKSkpNSkpKSkpKSkpKSkpKSwpKSkpKSkpKSksKf/AABEIAMYA/gMBIgACEQEDEQH/xAAbAAABBQEBAAAAAAAAAAAAAAACAAEDBAUGB//EAE8QAAEDAgMBCQoKBQsFAAAAAAEAAgMEEQUSITEGExQiQVFhcZEVIzJSU1SBkpPRM0JicpShscHS0xYkc4KyByU1Q2ODo7PCw/A0RHSi4f/EABkBAQEBAQEBAAAAAAAAAAAAAAABAgMEBf/EAB4RAQEAAgMBAQEBAAAAAAAAAAABAhESMUEDITIT/9oADAMBAAIRAxEAPwDZx8cYdYW1g3wY9CyceHG9IWvhDuIFybR10lnjS+quU8jSLtOnKOUFZ+JyAOFxcctlZp5Wubmbt2HSxPX0pOy9BL++kclrqdxVFp76fm6dquFbZGEQQBEEEsSlCiiWZuj3UQULA6U3c7RkbdXPPQObpQbCfKuQw3dLiFRx4qIBhGhklINuoNWlw7E/NIfbP/AiN3KnyrDFbiXmkPtn/gRcNxLzSH2z/wACo2S1IMWRw3EvNIvbv/LSFbiXmkXt3/gQbGVFlWNwzEfNIvpDvwIuF4j5pF9Id+BBrZUiFliqxHzSL6Q78tOajEDtpIvpDvy0Gk3VPlWaKiv81i+kO/An4TX+axfSHfgQaOVNkVDhNd5rF9IP5aIVNd5tF9IP4EF3IlkVXfq7zeL6QfwJxJW+Qi9ufwILORLIq+es8jF7Y/gT5qvyUXtj+FBMWoSFk4jjc1PrNAd75ZI3Z8o5y2wPYr1FXsmaHsIIIuCNhCApECKRAFFYeO7exaeDnidizcbbr2LRwbwPQFhpFiR4w0uOUK3HBscw6EcvL1HnVXEDxgrlKw2vcdQ0t6EnZVKUWl/dvs2aq012nTyqrM4b+3XXIdOTarZAAWmRNKMKNqkColi5V5tSYc7EcbnMtzDS6AG9rN0a0cmrrn/gXpEZWducoWMdLI0caWSYvPKcshaPsRHQQgMAawBoAsABoFJwl3OVEUyon4S/xj2pCqd4x7SoUrqCfhTvGPaUuFO8Z3aVBdPdUTcKd4x7Slwp3jHtKhuldQTcKd4x7SkKl3jHtKhuldBY4S7xj2od/dzntKhunuqJC8857UJkTJigWc86WcoSmUBFxSzobpIGnjDwWuFwRbULlMGoTTVM8I+CdaaMeKHGzmj0rrFkTN/Wr/2X+tBYlUd0Uh1QIrKxga9ivYR4I6gqWLbexXcK8H0Bc20WJeEFbjaQywIvtHT0KlikeYgbL8vMrMMJa0BwDwNdtj19fpSJVR9Q107BYhwa4EWtbYr7xoqVS68seg0DhmVsuOg7VpBtUgUbSpAqHZyqngElzIOaSo/zirqzdzx48w/tZ/8AMutTpn10F0robpXUUV0kyV0DpJrpXRDpJrpXQOldNdK6B7pAprpXQFmSuhCKyBiUydMgV0kyV0DrMlH6x/df61pXWfIO/n9mP4igeRREqSRAisrGX2P/ADnV3CXXb6AqGPbP+c6tYG67FzbFiDbuCubw9rRZoeLbL8Ydu30Khi0uU3sT1BWabFi5oygnnFrFJ2VTlc50jAQQAHgEixurzTzqm+va+VlmOHhaluUE25FcJWkGApWqIFSBVBhZW589+qP2032tWo0rJwH/AKip1/rpfRozQLXjN7dEmuldJRT3Sumukge6V0yV0D3SumunugSSa6V0D3SumuldA90eZR3SuiJLoSmunugG6V0imuge6pPPfT8xv8RVtVHfCn5rf4iimk2qMo3qMoMzHhxVLgPgKLHjxVJufHEXN0S4m6xCmbVEgANBt8a4Dh27R6VWxgDS5sOdRQyb03R5eLbXHQdR2qQSVDnGWLQZQSLg63tyhW2BUXVQc6PVh43JtGnKtALXrPggpGlAEQWgYKyMCd+sVQ5p5PrZGfvWq1YuAH9brddk7hbm7zEfvV8ZdOkmunBUHFwbpquqrX01NvcbWmQAyaXEZsXE5XcvIt04Vifl6b1nfkrk9xOcYs+7bMPDbHXXvgsvVbrWhyZwbFPOabtd+Sh7iYr51Sj1/wApdaSkXJocj3CxXzymHokP+0kdz+K+eU3ZJ+UuuuldXSOOdufxbkraXsm/KTHc/i3nlLfqm/KXYpJocZ+j+L+d0p9uP9pDJgOMclTSHrfOP9pdrdK6aHBPwPHbaT0ZP7ecA/4KiGC4/reSjvyWqZfyV6FdNdB507Bd0PJJSfSZfyUIwXdByvp/3al/3xBej3SupoeXSYridFNC2qcHtkcLtDw8OZmDTY2FiLr0BcV/KQ2Q1NGWAZGt45sDtk9wK7S6lU91VPwh+a37SrF1XPhn5rftKgB6jKN5QEoMvdF4Kk3OniIN0XwZQbl5LsKw6LWLAm1iB1o6TfGt0LXADkcCOpR4zawzbOlQUskJZZjwDsu2+h5dbWUnapZ5SXxl0Yac3RfYeZX7rnxAGyM75M859riCzZ0LfC0yNqNAEV1pBN2rDwQWrazplueveIvctuPasLCB/OFZ89vL/Yxq+M+upT3QXTgqK5bczUNdXBuQgt4VxuQ8doK7y/OuG3Oi1Y3rqx/7/wDxWN3GSSqwumqXFtDPLOJxvjo2TStivDBIQRdrjmNibEtAWkdgCEsy8j3UU0UHdikozloxRUcssUcpMVNUurLcQXIjLmWcQLXsFiulfJwKmc547h1cVM8EFoe6TEWMhdbl71GqPdc6fMvD63DS6PGakU1JmjrsQcK11Y6OshDJibxR2GYgbBmF9i7bc/XM7pYlI6SwkocLlaZnBjnMEMl3kHr15iUR3OdPdeQbmsKp6juHFVxsfF3Lq35JTZubhDMp+1STQCSnmo46pnB48YMdDHVSymnq42RBzqJ8zTcxhxda5Oy2qD1rNypZl4tiULJKGXDhC6leMXo4pYmVJqKdjp2EgU7rcVvOzWxKWB4g+sxHCqyQkcGfFhzgbgb9HRyyTv6sxA/dQe03TZl5Bgu6UnE48SPCRHXVMlG7PTzNp20Za1tI5shAbmMjb/3h61l1tbNS02MvcXyUeIVeJQWa0/q1W2U5HHXwZAbE87Qg9yzJArySrr5qXE8QrY8z6engw+CthbcneJqc2naAdXRuaDs8Fztlyu2/k6/onD//AB2/xFBm7tpnb9GwMBbkYS6/g3kcPsXTXXN7rPhupkP1yOXRXWaQ91B8c9Q+9S3UAPHd1BRQvKAo3KMorM3RnvZVXck7ilTboKhrojlc09RVXce7Q9a5ujXxZoIAOqUFKGtAa3KCNbMBaliriACLE8l9ialrnhoM7WNbbawlw9N0nZUNXTAOY7OSQ4CwFmrRBWfW1cbyxzXtNnADK4215xzq+1b9ZiQFFdACnuqVJGdVg4Uf5wq/2g/yI1uRnVYWHf0hUdL2n/Cb7lfGfXUJJrpXUGBgjbVTDzyVY+txXVV+HQ1EZiqIo5o3WJZIwOaSNQbHluudwuRm/wATRbMJqq4uL/H5F1SqM2Hc1RshfTMpadkEhBkibC0MedNXgDjHQbeZG7AKQukeaeEulfHJI7e23fJEbxuceUt5OZX7oSqMibcZhz5HSvoaV0jnGRz3U7C5zyblxuNSTqp8U3NUdUWuqaWCZzBZpkia4tb4oJGzoWhdK6DNr9zFFPvYnpaeURNyRh8LSI2eK0W0CllwGldAKV1PA6nbbLAYmb222oIba3pV26Soz4NzlJHGyJlNAyOORs7GNiaGsmb4MoFvCHOmbucpALCmgA3x81hE0d9e3I+TT4xboTzLRTXUFaTCYHQtpzDGYGZMsJYN7aGEFlm7BYgEdSjfgVK6KSB0EJhleZZIjG0sfIXBxe5p0JuAb86ulIFEVO49P3/vMV6lrWVHe29/Y1pYGyacYBpIseQqampY4mMiia2ONgysYxoa1o5mgbApSUlRxm6k99dYX0pxfNs45Oyy6Elc9ujrIxNJG5wDyafKCbE3009JW+Ss0PdQN8N3UPvUt1Cw8Z3UFFM5AUTkBRXCkX0KsUle+L4Ow9AVclNdeLb6lxlasmPveBma3rF1egxmJ7Qx7iOe7dFzRchMi3PpY5ZfGV11WyKzXR5fCbqALn0hXg5cI2osbg26lr0G6Mghsuo8blHWOVdcfpK4ZfKx04ciuqrahts2YZTqHX0t1qtNjsTdAS8/JGnaV0tkcuNvTVjOqxKE/r83zm9XwKhk3SO+Ixo6XEn6hZZhxN4kdKHWe6xJAFrhttL9CxfrjG58cnoNksq4eLHKh22R+3kOXT0K0zFXcks7Tz75mB9Busf6y+Nf5VJh9AIa98sjxFZ0rsziALPBIOuhGq6U7o6UacNpuovj/EsSDHZR4TY6hg+Q0SN/dOh9C2KXEI5W5oxERsI3mMFp5nAi4K645yuOWFgxuipT/wB5TH+8Z+JTMxmE7KmA9RB+xyiMvyIvYx+5MZPkx+xj9y3thdZVNOoljPUD70Yl+Wz6/es7OPFj9lH7kt8+Sz2TPcmxpCUeMztTGYeNH66zt96GezZ7kt+PM31G+5Ni/v8A8qL102//ACovaKlwh3R6rfclwl3P9QTYu8IHjw+0CITDykPtW+9UOEu5/sTcKf4xTYvmdvlYPbN96bhTPK0/tm+9UeEu8YpcKf4x7U2Obx3BeEVokjs/KYbvaQ5gayxPGC6EvTvqHHQuJHMSUBKlBXUUZ4zvQnI6x1FRxHV3o+xRROKAp3FCVRwbjdDdRteo3SrwPspHPSfoFUdPqpy8usByKMWmLrKWKlJ1On2qWngA61dYwLW2UbWaWubDYLnRPZTZEt7Vh0ruKjZDmcAdm1TyxoKZ9j1fYmv1L0mtbQbEWllG+QKF0q6WM4pt9INwbdK0KGuOYPZZso2g6NmaPiO9/IsgSJF5Go28nQsLljLHeQ1Ie0PbsdyHaDytPSDp6FJmWLgdXmB+UMxHM8Czj6RbsWmHL1Y3cfPymrpPmSuow5PdVkd0rqPMlmQSXTXQXTXQSXTXQXSugO6a6G6yMQrZpJuC0zhEWxiWoncwPMbXuLWMjYeKXnK83dcAN2G6o2bpXXP1L6ijG/PqH1NOC0TtlihbJG1zg3fY3xtaCG3uWkHS9iLa7pKAroIjq/0fYlmQwbX9f3KAiUBKIlASg82bKqss1zYbVBJPfQK7RQW15V4d6fXtPS0BJBefQtWKEDYhijVhrbKMCYxFdIPTEKiUPRZwokBcqJZFQlcWuuFczghVZ2qomyteNNv2KnICDb60MUuUqzUi7b+lbxvjlfyoWOARCRUt8TmSyWN7b2BVdnW+Wy3Rm4h+1dRmXB4dLx26/wBZD6e+A/cu4Ll2+fVeT7f0mD0WZV8yIOXRxTXSuog5PmUB3SuguldAd0syjuldBJdY+AO3x1XU6ls9QRFfycLGw3HQXskI+crmIRSPilZE8RyPjc1khF8jiLB1uhYsdJiUMAjhfhzt6jDYo+DVDc2VtmtzGaw2bVUa+O0hmpamEbZYJWDrcwgfWjwuubNBDM03bLGx457OaDr0rEw2TGHxh03c+neSe97zNKQOQlzZrX6BdaOA4fJBEY5Xse4ySyAxsc1jQ95fkaHOJsCTbXZZBqEoac+H1/chLkNHKDnI8YqKmcUBROKC6DyPDoy43K6OkittUVJQBmwLRjjXg0+mcBO1gR5E+9rUiogETkrobqqbPyIHlJyFx0UKQehk2KEu1RGRVjatMijqLtI6Cmm1CqF9rpGcke+J86gzWT59Lk2A5Vupv8XYKgNfTtJAzSBxJOwBdz3Si8rH67fevF8Tqd9fceCNGjoVPg48UeqFvC6ebP8Aa907qQ+Vj9o33pu60HlovaN968OFMPFHqhFwceK31QunNji9x7sQeWi9o33pu7VP5eL2jfevD+Ct8UeqEQph4o9UKcji9u7uU/l4faN96Y49TeXh9o33rxUU48Ueqi4N8kdinJOL2f8ASCl84h9o33pv0ipfOIfaN968Z4H8n6k4oh4v1JyOL2T9JKTziH2jfemO6Wk84h9o1ePCj+T9SLgfR9Sczi9dO6ij84h9cKM7raLziL1l5QKT5P1KxBREnwTbqWb9NLxd7im7WINLYDncdA6xDRfl12rX3MPJgaTtNye1cLheBSSvAykC+pIOxek0FIIo2sHILK4W39plJExKEpyhJXRhy7WWT3TZkxK8kfTTNKReoWvTuKqmeVGSiLrqIuQFdVZZ7FHK6yz5jyoztJv6kEizxLZPHUKM1ae/Qqm9yJ8irveqzaGRpd0dKoYjIbb23943+pXZajKOnk96ziPrWMsv1mtDcnhIkl47QRzL0dm5qnsO9M7Fzm4mi+Mu4Xs+f8vNn2zBudp/JM7E/wCj1P5JnYtK6ddGGb3Ag8kzsT9wYPJM7FopIKAwODyTOxP3Eh8kzsCvJ7oij3Gh8mzsCfuND5NnYFdukCoKYwaHybOwJ+40Pk2eqFculdBUGEQ+TZ6oUow6IfEb2BTpXUULIWt2ADqCdx0T3QvKCMlCUkxUHKhyZzk6S8j6gMyMuSSVETn2UL3pJIzQF+io1LkySiMx8punZLqmSRKOWZVZamwJSSWnNEXXNypaePM4DpSSXCdpXpu52lDYxbmWykkvozp5aSdJJVCSSSQMU6SSBJ0ySB0kySAgkkkoGumckkgiKApJKK//2Q=="/>
          <p:cNvSpPr>
            <a:spLocks noChangeAspect="1" noChangeArrowheads="1"/>
          </p:cNvSpPr>
          <p:nvPr/>
        </p:nvSpPr>
        <p:spPr bwMode="auto">
          <a:xfrm>
            <a:off x="63500" y="-4079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 name="AutoShape 4" descr="data:image/jpeg;base64,/9j/4AAQSkZJRgABAQAAAQABAAD/2wCEAAkGBhAQEA8PDxAPEA8PEA8PDw8PDRAQEA8PFBAVFBQQEhIXGyYeFxkjGRUUHy8hIycpLSwsFR4xNTAqNSYrLCkBCQoKDgwOFA8PFykcFBwpKSkpKSkpKSkpKSkpLCkpKSkpKSksKSkpNSkpKSkpKSkpKSkpKSwpKSkpKSkpKSksKf/AABEIAMYA/gMBIgACEQEDEQH/xAAbAAABBQEBAAAAAAAAAAAAAAACAAEDBAUGB//EAE8QAAEDAgMBCQoKBQsFAAAAAAEAAgMEEQUSITEGExQiQVFhcZEVIzJSU1SBkpPRM0JicpShscHS0xYkc4KyByU1Q2ODo7PCw/A0RHSi4f/EABkBAQEBAQEBAAAAAAAAAAAAAAABAgMEBf/EAB4RAQEAAgMBAQEBAAAAAAAAAAABAhESMUEDITIT/9oADAMBAAIRAxEAPwDZx8cYdYW1g3wY9CyceHG9IWvhDuIFybR10lnjS+quU8jSLtOnKOUFZ+JyAOFxcctlZp5Wubmbt2HSxPX0pOy9BL++kclrqdxVFp76fm6dquFbZGEQQBEEEsSlCiiWZuj3UQULA6U3c7RkbdXPPQObpQbCfKuQw3dLiFRx4qIBhGhklINuoNWlw7E/NIfbP/AiN3KnyrDFbiXmkPtn/gRcNxLzSH2z/wACo2S1IMWRw3EvNIvbv/LSFbiXmkXt3/gQbGVFlWNwzEfNIvpDvwIuF4j5pF9Id+BBrZUiFliqxHzSL6Q78tOajEDtpIvpDvy0Gk3VPlWaKiv81i+kO/An4TX+axfSHfgQaOVNkVDhNd5rF9IP5aIVNd5tF9IP4EF3IlkVXfq7zeL6QfwJxJW+Qi9ufwILORLIq+es8jF7Y/gT5qvyUXtj+FBMWoSFk4jjc1PrNAd75ZI3Z8o5y2wPYr1FXsmaHsIIIuCNhCApECKRAFFYeO7exaeDnidizcbbr2LRwbwPQFhpFiR4w0uOUK3HBscw6EcvL1HnVXEDxgrlKw2vcdQ0t6EnZVKUWl/dvs2aq012nTyqrM4b+3XXIdOTarZAAWmRNKMKNqkColi5V5tSYc7EcbnMtzDS6AG9rN0a0cmrrn/gXpEZWducoWMdLI0caWSYvPKcshaPsRHQQgMAawBoAsABoFJwl3OVEUyon4S/xj2pCqd4x7SoUrqCfhTvGPaUuFO8Z3aVBdPdUTcKd4x7Slwp3jHtKhuldQTcKd4x7SkKl3jHtKhuldBY4S7xj2od/dzntKhunuqJC8857UJkTJigWc86WcoSmUBFxSzobpIGnjDwWuFwRbULlMGoTTVM8I+CdaaMeKHGzmj0rrFkTN/Wr/2X+tBYlUd0Uh1QIrKxga9ivYR4I6gqWLbexXcK8H0Bc20WJeEFbjaQywIvtHT0KlikeYgbL8vMrMMJa0BwDwNdtj19fpSJVR9Q107BYhwa4EWtbYr7xoqVS68seg0DhmVsuOg7VpBtUgUbSpAqHZyqngElzIOaSo/zirqzdzx48w/tZ/8AMutTpn10F0robpXUUV0kyV0DpJrpXRDpJrpXQOldNdK6B7pAprpXQFmSuhCKyBiUydMgV0kyV0DrMlH6x/df61pXWfIO/n9mP4igeRREqSRAisrGX2P/ADnV3CXXb6AqGPbP+c6tYG67FzbFiDbuCubw9rRZoeLbL8Ydu30Khi0uU3sT1BWabFi5oygnnFrFJ2VTlc50jAQQAHgEixurzTzqm+va+VlmOHhaluUE25FcJWkGApWqIFSBVBhZW589+qP2032tWo0rJwH/AKip1/rpfRozQLXjN7dEmuldJRT3Sumukge6V0yV0D3SumunugSSa6V0D3SumuldA90eZR3SuiJLoSmunugG6V0imuge6pPPfT8xv8RVtVHfCn5rf4iimk2qMo3qMoMzHhxVLgPgKLHjxVJufHEXN0S4m6xCmbVEgANBt8a4Dh27R6VWxgDS5sOdRQyb03R5eLbXHQdR2qQSVDnGWLQZQSLg63tyhW2BUXVQc6PVh43JtGnKtALXrPggpGlAEQWgYKyMCd+sVQ5p5PrZGfvWq1YuAH9brddk7hbm7zEfvV8ZdOkmunBUHFwbpquqrX01NvcbWmQAyaXEZsXE5XcvIt04Vifl6b1nfkrk9xOcYs+7bMPDbHXXvgsvVbrWhyZwbFPOabtd+Sh7iYr51Sj1/wApdaSkXJocj3CxXzymHokP+0kdz+K+eU3ZJ+UuuuldXSOOdufxbkraXsm/KTHc/i3nlLfqm/KXYpJocZ+j+L+d0p9uP9pDJgOMclTSHrfOP9pdrdK6aHBPwPHbaT0ZP7ecA/4KiGC4/reSjvyWqZfyV6FdNdB507Bd0PJJSfSZfyUIwXdByvp/3al/3xBej3SupoeXSYridFNC2qcHtkcLtDw8OZmDTY2FiLr0BcV/KQ2Q1NGWAZGt45sDtk9wK7S6lU91VPwh+a37SrF1XPhn5rftKgB6jKN5QEoMvdF4Kk3OniIN0XwZQbl5LsKw6LWLAm1iB1o6TfGt0LXADkcCOpR4zawzbOlQUskJZZjwDsu2+h5dbWUnapZ5SXxl0Yac3RfYeZX7rnxAGyM75M859riCzZ0LfC0yNqNAEV1pBN2rDwQWrazplueveIvctuPasLCB/OFZ89vL/Yxq+M+upT3QXTgqK5bczUNdXBuQgt4VxuQ8doK7y/OuG3Oi1Y3rqx/7/wDxWN3GSSqwumqXFtDPLOJxvjo2TStivDBIQRdrjmNibEtAWkdgCEsy8j3UU0UHdikozloxRUcssUcpMVNUurLcQXIjLmWcQLXsFiulfJwKmc547h1cVM8EFoe6TEWMhdbl71GqPdc6fMvD63DS6PGakU1JmjrsQcK11Y6OshDJibxR2GYgbBmF9i7bc/XM7pYlI6SwkocLlaZnBjnMEMl3kHr15iUR3OdPdeQbmsKp6juHFVxsfF3Lq35JTZubhDMp+1STQCSnmo46pnB48YMdDHVSymnq42RBzqJ8zTcxhxda5Oy2qD1rNypZl4tiULJKGXDhC6leMXo4pYmVJqKdjp2EgU7rcVvOzWxKWB4g+sxHCqyQkcGfFhzgbgb9HRyyTv6sxA/dQe03TZl5Bgu6UnE48SPCRHXVMlG7PTzNp20Za1tI5shAbmMjb/3h61l1tbNS02MvcXyUeIVeJQWa0/q1W2U5HHXwZAbE87Qg9yzJArySrr5qXE8QrY8z6engw+CthbcneJqc2naAdXRuaDs8Fztlyu2/k6/onD//AB2/xFBm7tpnb9GwMBbkYS6/g3kcPsXTXXN7rPhupkP1yOXRXWaQ91B8c9Q+9S3UAPHd1BRQvKAo3KMorM3RnvZVXck7ilTboKhrojlc09RVXce7Q9a5ujXxZoIAOqUFKGtAa3KCNbMBaliriACLE8l9ialrnhoM7WNbbawlw9N0nZUNXTAOY7OSQ4CwFmrRBWfW1cbyxzXtNnADK4215xzq+1b9ZiQFFdACnuqVJGdVg4Uf5wq/2g/yI1uRnVYWHf0hUdL2n/Cb7lfGfXUJJrpXUGBgjbVTDzyVY+txXVV+HQ1EZiqIo5o3WJZIwOaSNQbHluudwuRm/wATRbMJqq4uL/H5F1SqM2Hc1RshfTMpadkEhBkibC0MedNXgDjHQbeZG7AKQukeaeEulfHJI7e23fJEbxuceUt5OZX7oSqMibcZhz5HSvoaV0jnGRz3U7C5zyblxuNSTqp8U3NUdUWuqaWCZzBZpkia4tb4oJGzoWhdK6DNr9zFFPvYnpaeURNyRh8LSI2eK0W0CllwGldAKV1PA6nbbLAYmb222oIba3pV26Soz4NzlJHGyJlNAyOORs7GNiaGsmb4MoFvCHOmbucpALCmgA3x81hE0d9e3I+TT4xboTzLRTXUFaTCYHQtpzDGYGZMsJYN7aGEFlm7BYgEdSjfgVK6KSB0EJhleZZIjG0sfIXBxe5p0JuAb86ulIFEVO49P3/vMV6lrWVHe29/Y1pYGyacYBpIseQqampY4mMiia2ONgysYxoa1o5mgbApSUlRxm6k99dYX0pxfNs45Oyy6Elc9ujrIxNJG5wDyafKCbE3009JW+Ss0PdQN8N3UPvUt1Cw8Z3UFFM5AUTkBRXCkX0KsUle+L4Ow9AVclNdeLb6lxlasmPveBma3rF1egxmJ7Qx7iOe7dFzRchMi3PpY5ZfGV11WyKzXR5fCbqALn0hXg5cI2osbg26lr0G6Mghsuo8blHWOVdcfpK4ZfKx04ciuqrahts2YZTqHX0t1qtNjsTdAS8/JGnaV0tkcuNvTVjOqxKE/r83zm9XwKhk3SO+Ixo6XEn6hZZhxN4kdKHWe6xJAFrhttL9CxfrjG58cnoNksq4eLHKh22R+3kOXT0K0zFXcks7Tz75mB9Busf6y+Nf5VJh9AIa98sjxFZ0rsziALPBIOuhGq6U7o6UacNpuovj/EsSDHZR4TY6hg+Q0SN/dOh9C2KXEI5W5oxERsI3mMFp5nAi4K645yuOWFgxuipT/wB5TH+8Z+JTMxmE7KmA9RB+xyiMvyIvYx+5MZPkx+xj9y3thdZVNOoljPUD70Yl+Wz6/es7OPFj9lH7kt8+Sz2TPcmxpCUeMztTGYeNH66zt96GezZ7kt+PM31G+5Ni/v8A8qL102//ACovaKlwh3R6rfclwl3P9QTYu8IHjw+0CITDykPtW+9UOEu5/sTcKf4xTYvmdvlYPbN96bhTPK0/tm+9UeEu8YpcKf4x7U2Obx3BeEVokjs/KYbvaQ5gayxPGC6EvTvqHHQuJHMSUBKlBXUUZ4zvQnI6x1FRxHV3o+xRROKAp3FCVRwbjdDdRteo3SrwPspHPSfoFUdPqpy8usByKMWmLrKWKlJ1On2qWngA61dYwLW2UbWaWubDYLnRPZTZEt7Vh0ruKjZDmcAdm1TyxoKZ9j1fYmv1L0mtbQbEWllG+QKF0q6WM4pt9INwbdK0KGuOYPZZso2g6NmaPiO9/IsgSJF5Go28nQsLljLHeQ1Ie0PbsdyHaDytPSDp6FJmWLgdXmB+UMxHM8Czj6RbsWmHL1Y3cfPymrpPmSuow5PdVkd0rqPMlmQSXTXQXTXQSXTXQXSugO6a6G6yMQrZpJuC0zhEWxiWoncwPMbXuLWMjYeKXnK83dcAN2G6o2bpXXP1L6ijG/PqH1NOC0TtlihbJG1zg3fY3xtaCG3uWkHS9iLa7pKAroIjq/0fYlmQwbX9f3KAiUBKIlASg82bKqss1zYbVBJPfQK7RQW15V4d6fXtPS0BJBefQtWKEDYhijVhrbKMCYxFdIPTEKiUPRZwokBcqJZFQlcWuuFczghVZ2qomyteNNv2KnICDb60MUuUqzUi7b+lbxvjlfyoWOARCRUt8TmSyWN7b2BVdnW+Wy3Rm4h+1dRmXB4dLx26/wBZD6e+A/cu4Ll2+fVeT7f0mD0WZV8yIOXRxTXSuog5PmUB3SuguldAd0syjuldBJdY+AO3x1XU6ls9QRFfycLGw3HQXskI+crmIRSPilZE8RyPjc1khF8jiLB1uhYsdJiUMAjhfhzt6jDYo+DVDc2VtmtzGaw2bVUa+O0hmpamEbZYJWDrcwgfWjwuubNBDM03bLGx457OaDr0rEw2TGHxh03c+neSe97zNKQOQlzZrX6BdaOA4fJBEY5Xse4ySyAxsc1jQ95fkaHOJsCTbXZZBqEoac+H1/chLkNHKDnI8YqKmcUBROKC6DyPDoy43K6OkittUVJQBmwLRjjXg0+mcBO1gR5E+9rUiogETkrobqqbPyIHlJyFx0UKQehk2KEu1RGRVjatMijqLtI6Cmm1CqF9rpGcke+J86gzWT59Lk2A5Vupv8XYKgNfTtJAzSBxJOwBdz3Si8rH67fevF8Tqd9fceCNGjoVPg48UeqFvC6ebP8Aa907qQ+Vj9o33pu60HlovaN968OFMPFHqhFwceK31QunNji9x7sQeWi9o33pu7VP5eL2jfevD+Ct8UeqEQph4o9UKcji9u7uU/l4faN96Y49TeXh9o33rxUU48Ueqi4N8kdinJOL2f8ASCl84h9o33pv0ipfOIfaN968Z4H8n6k4oh4v1JyOL2T9JKTziH2jfemO6Wk84h9o1ePCj+T9SLgfR9Sczi9dO6ij84h9cKM7raLziL1l5QKT5P1KxBREnwTbqWb9NLxd7im7WINLYDncdA6xDRfl12rX3MPJgaTtNye1cLheBSSvAykC+pIOxek0FIIo2sHILK4W39plJExKEpyhJXRhy7WWT3TZkxK8kfTTNKReoWvTuKqmeVGSiLrqIuQFdVZZ7FHK6yz5jyoztJv6kEizxLZPHUKM1ae/Qqm9yJ8irveqzaGRpd0dKoYjIbb23943+pXZajKOnk96ziPrWMsv1mtDcnhIkl47QRzL0dm5qnsO9M7Fzm4mi+Mu4Xs+f8vNn2zBudp/JM7E/wCj1P5JnYtK6ddGGb3Ag8kzsT9wYPJM7FopIKAwODyTOxP3Eh8kzsCvJ7oij3Gh8mzsCfuND5NnYFdukCoKYwaHybOwJ+40Pk2eqFculdBUGEQ+TZ6oUow6IfEb2BTpXUULIWt2ADqCdx0T3QvKCMlCUkxUHKhyZzk6S8j6gMyMuSSVETn2UL3pJIzQF+io1LkySiMx8punZLqmSRKOWZVZamwJSSWnNEXXNypaePM4DpSSXCdpXpu52lDYxbmWykkvozp5aSdJJVCSSSQMU6SSBJ0ySB0kySAgkkkoGumckkgiKApJKK//2Q==">
            <a:hlinkClick r:id="rId3"/>
          </p:cNvPr>
          <p:cNvSpPr>
            <a:spLocks noChangeAspect="1" noChangeArrowheads="1"/>
          </p:cNvSpPr>
          <p:nvPr/>
        </p:nvSpPr>
        <p:spPr bwMode="auto">
          <a:xfrm>
            <a:off x="28575" y="-1493838"/>
            <a:ext cx="4000500" cy="3114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AT"/>
          </a:p>
        </p:txBody>
      </p:sp>
      <p:sp>
        <p:nvSpPr>
          <p:cNvPr id="4" name="AutoShape 6" descr="data:image/jpeg;base64,/9j/4AAQSkZJRgABAQAAAQABAAD/2wCEAAkGBhAQEA8PDxAPEA8PEA8PDw8PDRAQEA8PFBAVFBQQEhIXGyYeFxkjGRUUHy8hIycpLSwsFR4xNTAqNSYrLCkBCQoKDgwOFA8PFykcFBwpKSkpKSkpKSkpKSkpLCkpKSkpKSksKSkpNSkpKSkpKSkpKSkpKSwpKSkpKSkpKSksKf/AABEIAMYA/gMBIgACEQEDEQH/xAAbAAABBQEBAAAAAAAAAAAAAAACAAEDBAUGB//EAE8QAAEDAgMBCQoKBQsFAAAAAAEAAgMEEQUSITEGExQiQVFhcZEVIzJSU1SBkpPRM0JicpShscHS0xYkc4KyByU1Q2ODo7PCw/A0RHSi4f/EABkBAQEBAQEBAAAAAAAAAAAAAAABAgMEBf/EAB4RAQEAAgMBAQEBAAAAAAAAAAABAhESMUEDITIT/9oADAMBAAIRAxEAPwDZx8cYdYW1g3wY9CyceHG9IWvhDuIFybR10lnjS+quU8jSLtOnKOUFZ+JyAOFxcctlZp5Wubmbt2HSxPX0pOy9BL++kclrqdxVFp76fm6dquFbZGEQQBEEEsSlCiiWZuj3UQULA6U3c7RkbdXPPQObpQbCfKuQw3dLiFRx4qIBhGhklINuoNWlw7E/NIfbP/AiN3KnyrDFbiXmkPtn/gRcNxLzSH2z/wACo2S1IMWRw3EvNIvbv/LSFbiXmkXt3/gQbGVFlWNwzEfNIvpDvwIuF4j5pF9Id+BBrZUiFliqxHzSL6Q78tOajEDtpIvpDvy0Gk3VPlWaKiv81i+kO/An4TX+axfSHfgQaOVNkVDhNd5rF9IP5aIVNd5tF9IP4EF3IlkVXfq7zeL6QfwJxJW+Qi9ufwILORLIq+es8jF7Y/gT5qvyUXtj+FBMWoSFk4jjc1PrNAd75ZI3Z8o5y2wPYr1FXsmaHsIIIuCNhCApECKRAFFYeO7exaeDnidizcbbr2LRwbwPQFhpFiR4w0uOUK3HBscw6EcvL1HnVXEDxgrlKw2vcdQ0t6EnZVKUWl/dvs2aq012nTyqrM4b+3XXIdOTarZAAWmRNKMKNqkColi5V5tSYc7EcbnMtzDS6AG9rN0a0cmrrn/gXpEZWducoWMdLI0caWSYvPKcshaPsRHQQgMAawBoAsABoFJwl3OVEUyon4S/xj2pCqd4x7SoUrqCfhTvGPaUuFO8Z3aVBdPdUTcKd4x7Slwp3jHtKhuldQTcKd4x7SkKl3jHtKhuldBY4S7xj2od/dzntKhunuqJC8857UJkTJigWc86WcoSmUBFxSzobpIGnjDwWuFwRbULlMGoTTVM8I+CdaaMeKHGzmj0rrFkTN/Wr/2X+tBYlUd0Uh1QIrKxga9ivYR4I6gqWLbexXcK8H0Bc20WJeEFbjaQywIvtHT0KlikeYgbL8vMrMMJa0BwDwNdtj19fpSJVR9Q107BYhwa4EWtbYr7xoqVS68seg0DhmVsuOg7VpBtUgUbSpAqHZyqngElzIOaSo/zirqzdzx48w/tZ/8AMutTpn10F0robpXUUV0kyV0DpJrpXRDpJrpXQOldNdK6B7pAprpXQFmSuhCKyBiUydMgV0kyV0DrMlH6x/df61pXWfIO/n9mP4igeRREqSRAisrGX2P/ADnV3CXXb6AqGPbP+c6tYG67FzbFiDbuCubw9rRZoeLbL8Ydu30Khi0uU3sT1BWabFi5oygnnFrFJ2VTlc50jAQQAHgEixurzTzqm+va+VlmOHhaluUE25FcJWkGApWqIFSBVBhZW589+qP2032tWo0rJwH/AKip1/rpfRozQLXjN7dEmuldJRT3Sumukge6V0yV0D3SumunugSSa6V0D3SumuldA90eZR3SuiJLoSmunugG6V0imuge6pPPfT8xv8RVtVHfCn5rf4iimk2qMo3qMoMzHhxVLgPgKLHjxVJufHEXN0S4m6xCmbVEgANBt8a4Dh27R6VWxgDS5sOdRQyb03R5eLbXHQdR2qQSVDnGWLQZQSLg63tyhW2BUXVQc6PVh43JtGnKtALXrPggpGlAEQWgYKyMCd+sVQ5p5PrZGfvWq1YuAH9brddk7hbm7zEfvV8ZdOkmunBUHFwbpquqrX01NvcbWmQAyaXEZsXE5XcvIt04Vifl6b1nfkrk9xOcYs+7bMPDbHXXvgsvVbrWhyZwbFPOabtd+Sh7iYr51Sj1/wApdaSkXJocj3CxXzymHokP+0kdz+K+eU3ZJ+UuuuldXSOOdufxbkraXsm/KTHc/i3nlLfqm/KXYpJocZ+j+L+d0p9uP9pDJgOMclTSHrfOP9pdrdK6aHBPwPHbaT0ZP7ecA/4KiGC4/reSjvyWqZfyV6FdNdB507Bd0PJJSfSZfyUIwXdByvp/3al/3xBej3SupoeXSYridFNC2qcHtkcLtDw8OZmDTY2FiLr0BcV/KQ2Q1NGWAZGt45sDtk9wK7S6lU91VPwh+a37SrF1XPhn5rftKgB6jKN5QEoMvdF4Kk3OniIN0XwZQbl5LsKw6LWLAm1iB1o6TfGt0LXADkcCOpR4zawzbOlQUskJZZjwDsu2+h5dbWUnapZ5SXxl0Yac3RfYeZX7rnxAGyM75M859riCzZ0LfC0yNqNAEV1pBN2rDwQWrazplueveIvctuPasLCB/OFZ89vL/Yxq+M+upT3QXTgqK5bczUNdXBuQgt4VxuQ8doK7y/OuG3Oi1Y3rqx/7/wDxWN3GSSqwumqXFtDPLOJxvjo2TStivDBIQRdrjmNibEtAWkdgCEsy8j3UU0UHdikozloxRUcssUcpMVNUurLcQXIjLmWcQLXsFiulfJwKmc547h1cVM8EFoe6TEWMhdbl71GqPdc6fMvD63DS6PGakU1JmjrsQcK11Y6OshDJibxR2GYgbBmF9i7bc/XM7pYlI6SwkocLlaZnBjnMEMl3kHr15iUR3OdPdeQbmsKp6juHFVxsfF3Lq35JTZubhDMp+1STQCSnmo46pnB48YMdDHVSymnq42RBzqJ8zTcxhxda5Oy2qD1rNypZl4tiULJKGXDhC6leMXo4pYmVJqKdjp2EgU7rcVvOzWxKWB4g+sxHCqyQkcGfFhzgbgb9HRyyTv6sxA/dQe03TZl5Bgu6UnE48SPCRHXVMlG7PTzNp20Za1tI5shAbmMjb/3h61l1tbNS02MvcXyUeIVeJQWa0/q1W2U5HHXwZAbE87Qg9yzJArySrr5qXE8QrY8z6engw+CthbcneJqc2naAdXRuaDs8Fztlyu2/k6/onD//AB2/xFBm7tpnb9GwMBbkYS6/g3kcPsXTXXN7rPhupkP1yOXRXWaQ91B8c9Q+9S3UAPHd1BRQvKAo3KMorM3RnvZVXck7ilTboKhrojlc09RVXce7Q9a5ujXxZoIAOqUFKGtAa3KCNbMBaliriACLE8l9ialrnhoM7WNbbawlw9N0nZUNXTAOY7OSQ4CwFmrRBWfW1cbyxzXtNnADK4215xzq+1b9ZiQFFdACnuqVJGdVg4Uf5wq/2g/yI1uRnVYWHf0hUdL2n/Cb7lfGfXUJJrpXUGBgjbVTDzyVY+txXVV+HQ1EZiqIo5o3WJZIwOaSNQbHluudwuRm/wATRbMJqq4uL/H5F1SqM2Hc1RshfTMpadkEhBkibC0MedNXgDjHQbeZG7AKQukeaeEulfHJI7e23fJEbxuceUt5OZX7oSqMibcZhz5HSvoaV0jnGRz3U7C5zyblxuNSTqp8U3NUdUWuqaWCZzBZpkia4tb4oJGzoWhdK6DNr9zFFPvYnpaeURNyRh8LSI2eK0W0CllwGldAKV1PA6nbbLAYmb222oIba3pV26Soz4NzlJHGyJlNAyOORs7GNiaGsmb4MoFvCHOmbucpALCmgA3x81hE0d9e3I+TT4xboTzLRTXUFaTCYHQtpzDGYGZMsJYN7aGEFlm7BYgEdSjfgVK6KSB0EJhleZZIjG0sfIXBxe5p0JuAb86ulIFEVO49P3/vMV6lrWVHe29/Y1pYGyacYBpIseQqampY4mMiia2ONgysYxoa1o5mgbApSUlRxm6k99dYX0pxfNs45Oyy6Elc9ujrIxNJG5wDyafKCbE3009JW+Ss0PdQN8N3UPvUt1Cw8Z3UFFM5AUTkBRXCkX0KsUle+L4Ow9AVclNdeLb6lxlasmPveBma3rF1egxmJ7Qx7iOe7dFzRchMi3PpY5ZfGV11WyKzXR5fCbqALn0hXg5cI2osbg26lr0G6Mghsuo8blHWOVdcfpK4ZfKx04ciuqrahts2YZTqHX0t1qtNjsTdAS8/JGnaV0tkcuNvTVjOqxKE/r83zm9XwKhk3SO+Ixo6XEn6hZZhxN4kdKHWe6xJAFrhttL9CxfrjG58cnoNksq4eLHKh22R+3kOXT0K0zFXcks7Tz75mB9Busf6y+Nf5VJh9AIa98sjxFZ0rsziALPBIOuhGq6U7o6UacNpuovj/EsSDHZR4TY6hg+Q0SN/dOh9C2KXEI5W5oxERsI3mMFp5nAi4K645yuOWFgxuipT/wB5TH+8Z+JTMxmE7KmA9RB+xyiMvyIvYx+5MZPkx+xj9y3thdZVNOoljPUD70Yl+Wz6/es7OPFj9lH7kt8+Sz2TPcmxpCUeMztTGYeNH66zt96GezZ7kt+PM31G+5Ni/v8A8qL102//ACovaKlwh3R6rfclwl3P9QTYu8IHjw+0CITDykPtW+9UOEu5/sTcKf4xTYvmdvlYPbN96bhTPK0/tm+9UeEu8YpcKf4x7U2Obx3BeEVokjs/KYbvaQ5gayxPGC6EvTvqHHQuJHMSUBKlBXUUZ4zvQnI6x1FRxHV3o+xRROKAp3FCVRwbjdDdRteo3SrwPspHPSfoFUdPqpy8usByKMWmLrKWKlJ1On2qWngA61dYwLW2UbWaWubDYLnRPZTZEt7Vh0ruKjZDmcAdm1TyxoKZ9j1fYmv1L0mtbQbEWllG+QKF0q6WM4pt9INwbdK0KGuOYPZZso2g6NmaPiO9/IsgSJF5Go28nQsLljLHeQ1Ie0PbsdyHaDytPSDp6FJmWLgdXmB+UMxHM8Czj6RbsWmHL1Y3cfPymrpPmSuow5PdVkd0rqPMlmQSXTXQXTXQSXTXQXSugO6a6G6yMQrZpJuC0zhEWxiWoncwPMbXuLWMjYeKXnK83dcAN2G6o2bpXXP1L6ijG/PqH1NOC0TtlihbJG1zg3fY3xtaCG3uWkHS9iLa7pKAroIjq/0fYlmQwbX9f3KAiUBKIlASg82bKqss1zYbVBJPfQK7RQW15V4d6fXtPS0BJBefQtWKEDYhijVhrbKMCYxFdIPTEKiUPRZwokBcqJZFQlcWuuFczghVZ2qomyteNNv2KnICDb60MUuUqzUi7b+lbxvjlfyoWOARCRUt8TmSyWN7b2BVdnW+Wy3Rm4h+1dRmXB4dLx26/wBZD6e+A/cu4Ll2+fVeT7f0mD0WZV8yIOXRxTXSuog5PmUB3SuguldAd0syjuldBJdY+AO3x1XU6ls9QRFfycLGw3HQXskI+crmIRSPilZE8RyPjc1khF8jiLB1uhYsdJiUMAjhfhzt6jDYo+DVDc2VtmtzGaw2bVUa+O0hmpamEbZYJWDrcwgfWjwuubNBDM03bLGx457OaDr0rEw2TGHxh03c+neSe97zNKQOQlzZrX6BdaOA4fJBEY5Xse4ySyAxsc1jQ95fkaHOJsCTbXZZBqEoac+H1/chLkNHKDnI8YqKmcUBROKC6DyPDoy43K6OkittUVJQBmwLRjjXg0+mcBO1gR5E+9rUiogETkrobqqbPyIHlJyFx0UKQehk2KEu1RGRVjatMijqLtI6Cmm1CqF9rpGcke+J86gzWT59Lk2A5Vupv8XYKgNfTtJAzSBxJOwBdz3Si8rH67fevF8Tqd9fceCNGjoVPg48UeqFvC6ebP8Aa907qQ+Vj9o33pu60HlovaN968OFMPFHqhFwceK31QunNji9x7sQeWi9o33pu7VP5eL2jfevD+Ct8UeqEQph4o9UKcji9u7uU/l4faN96Y49TeXh9o33rxUU48Ueqi4N8kdinJOL2f8ASCl84h9o33pv0ipfOIfaN968Z4H8n6k4oh4v1JyOL2T9JKTziH2jfemO6Wk84h9o1ePCj+T9SLgfR9Sczi9dO6ij84h9cKM7raLziL1l5QKT5P1KxBREnwTbqWb9NLxd7im7WINLYDncdA6xDRfl12rX3MPJgaTtNye1cLheBSSvAykC+pIOxek0FIIo2sHILK4W39plJExKEpyhJXRhy7WWT3TZkxK8kfTTNKReoWvTuKqmeVGSiLrqIuQFdVZZ7FHK6yz5jyoztJv6kEizxLZPHUKM1ae/Qqm9yJ8irveqzaGRpd0dKoYjIbb23943+pXZajKOnk96ziPrWMsv1mtDcnhIkl47QRzL0dm5qnsO9M7Fzm4mi+Mu4Xs+f8vNn2zBudp/JM7E/wCj1P5JnYtK6ddGGb3Ag8kzsT9wYPJM7FopIKAwODyTOxP3Eh8kzsCvJ7oij3Gh8mzsCfuND5NnYFdukCoKYwaHybOwJ+40Pk2eqFculdBUGEQ+TZ6oUow6IfEb2BTpXUULIWt2ADqCdx0T3QvKCMlCUkxUHKhyZzk6S8j6gMyMuSSVETn2UL3pJIzQF+io1LkySiMx8punZLqmSRKOWZVZamwJSSWnNEXXNypaePM4DpSSXCdpXpu52lDYxbmWykkvozp5aSdJJVCSSSQMU6SSBJ0ySB0kySAgkkkoGumckkgiKApJKK//2Q==">
            <a:hlinkClick r:id="rId3"/>
          </p:cNvPr>
          <p:cNvSpPr>
            <a:spLocks noChangeAspect="1" noChangeArrowheads="1"/>
          </p:cNvSpPr>
          <p:nvPr/>
        </p:nvSpPr>
        <p:spPr bwMode="auto">
          <a:xfrm>
            <a:off x="180975" y="-1341438"/>
            <a:ext cx="4000500" cy="3114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AT"/>
          </a:p>
        </p:txBody>
      </p:sp>
      <p:pic>
        <p:nvPicPr>
          <p:cNvPr id="1032" name="Picture 8" descr="D:\Daten\1   -  IV\VTÖ\Unbenannt9.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0992" y="5026843"/>
            <a:ext cx="2209800" cy="1562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Deutsche Pensionen</a:t>
            </a:r>
          </a:p>
          <a:p>
            <a:pPr lvl="1">
              <a:lnSpc>
                <a:spcPct val="150000"/>
              </a:lnSpc>
            </a:pPr>
            <a:r>
              <a:rPr lang="de-AT" dirty="0" smtClean="0"/>
              <a:t>Wie kam es dazu?</a:t>
            </a:r>
          </a:p>
          <a:p>
            <a:pPr lvl="1">
              <a:lnSpc>
                <a:spcPct val="150000"/>
              </a:lnSpc>
            </a:pPr>
            <a:r>
              <a:rPr lang="de-AT" dirty="0" smtClean="0"/>
              <a:t>Aktuelle Erleichterungen</a:t>
            </a:r>
          </a:p>
          <a:p>
            <a:pPr lvl="1">
              <a:lnSpc>
                <a:spcPct val="150000"/>
              </a:lnSpc>
            </a:pPr>
            <a:r>
              <a:rPr lang="de-AT" dirty="0" smtClean="0"/>
              <a:t>Exkurs Türkei-Abkommen</a:t>
            </a:r>
          </a:p>
        </p:txBody>
      </p:sp>
      <p:sp>
        <p:nvSpPr>
          <p:cNvPr id="4" name="Foliennummernplatzhalter 3"/>
          <p:cNvSpPr>
            <a:spLocks noGrp="1"/>
          </p:cNvSpPr>
          <p:nvPr>
            <p:ph type="sldNum" sz="quarter" idx="10"/>
          </p:nvPr>
        </p:nvSpPr>
        <p:spPr/>
        <p:txBody>
          <a:bodyPr/>
          <a:lstStyle/>
          <a:p>
            <a:fld id="{9636B9DB-741E-44A2-9B52-793854B3A39E}" type="slidenum">
              <a:rPr lang="de-AT" smtClean="0"/>
              <a:pPr/>
              <a:t>10</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3561146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Deutsche Pensionen – wie kam es dazu?</a:t>
            </a:r>
          </a:p>
          <a:p>
            <a:pPr lvl="1">
              <a:lnSpc>
                <a:spcPct val="150000"/>
              </a:lnSpc>
            </a:pPr>
            <a:r>
              <a:rPr lang="de-AT" dirty="0" smtClean="0"/>
              <a:t>2004 Urteil des </a:t>
            </a:r>
            <a:r>
              <a:rPr lang="de-AT" dirty="0" err="1" smtClean="0"/>
              <a:t>BVerG</a:t>
            </a:r>
            <a:r>
              <a:rPr lang="de-AT" dirty="0" smtClean="0"/>
              <a:t>; Folgewirkung – ab 2005 Besteuerung der SV-Renten in Deutschland</a:t>
            </a:r>
          </a:p>
          <a:p>
            <a:pPr lvl="1">
              <a:lnSpc>
                <a:spcPct val="150000"/>
              </a:lnSpc>
            </a:pPr>
            <a:r>
              <a:rPr lang="de-AT" dirty="0" smtClean="0"/>
              <a:t>Zuständigkeit Neubrandenburg</a:t>
            </a:r>
          </a:p>
          <a:p>
            <a:pPr lvl="1">
              <a:lnSpc>
                <a:spcPct val="150000"/>
              </a:lnSpc>
            </a:pPr>
            <a:r>
              <a:rPr lang="de-AT" dirty="0" smtClean="0"/>
              <a:t>DBA Deutschland</a:t>
            </a:r>
          </a:p>
          <a:p>
            <a:pPr lvl="1">
              <a:lnSpc>
                <a:spcPct val="150000"/>
              </a:lnSpc>
            </a:pPr>
            <a:endParaRPr lang="de-AT" dirty="0" smtClean="0"/>
          </a:p>
        </p:txBody>
      </p:sp>
      <p:sp>
        <p:nvSpPr>
          <p:cNvPr id="4" name="Foliennummernplatzhalter 3"/>
          <p:cNvSpPr>
            <a:spLocks noGrp="1"/>
          </p:cNvSpPr>
          <p:nvPr>
            <p:ph type="sldNum" sz="quarter" idx="10"/>
          </p:nvPr>
        </p:nvSpPr>
        <p:spPr/>
        <p:txBody>
          <a:bodyPr/>
          <a:lstStyle/>
          <a:p>
            <a:fld id="{9636B9DB-741E-44A2-9B52-793854B3A39E}" type="slidenum">
              <a:rPr lang="de-AT" smtClean="0"/>
              <a:pPr/>
              <a:t>11</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3054744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Deutsche Pensionen - Erleichterungen</a:t>
            </a:r>
          </a:p>
          <a:p>
            <a:pPr lvl="1">
              <a:lnSpc>
                <a:spcPct val="150000"/>
              </a:lnSpc>
            </a:pPr>
            <a:r>
              <a:rPr lang="de-AT" dirty="0" smtClean="0"/>
              <a:t>Österreich richtet Auskunftsstelle ein</a:t>
            </a:r>
          </a:p>
          <a:p>
            <a:pPr lvl="2">
              <a:lnSpc>
                <a:spcPct val="150000"/>
              </a:lnSpc>
            </a:pPr>
            <a:r>
              <a:rPr lang="de-AT" dirty="0" smtClean="0"/>
              <a:t>3 Ebenen (Level)</a:t>
            </a:r>
          </a:p>
          <a:p>
            <a:pPr lvl="1">
              <a:lnSpc>
                <a:spcPct val="150000"/>
              </a:lnSpc>
            </a:pPr>
            <a:r>
              <a:rPr lang="de-AT" dirty="0" smtClean="0"/>
              <a:t>Verhandlungen mit dt. Finanzverwaltung</a:t>
            </a:r>
          </a:p>
          <a:p>
            <a:pPr lvl="2">
              <a:lnSpc>
                <a:spcPct val="150000"/>
              </a:lnSpc>
            </a:pPr>
            <a:r>
              <a:rPr lang="de-AT" dirty="0" smtClean="0"/>
              <a:t>Kleinstbetragsbescheide</a:t>
            </a:r>
          </a:p>
          <a:p>
            <a:pPr lvl="2">
              <a:lnSpc>
                <a:spcPct val="150000"/>
              </a:lnSpc>
            </a:pPr>
            <a:r>
              <a:rPr lang="de-AT" dirty="0" smtClean="0"/>
              <a:t>Längere Fristen</a:t>
            </a:r>
          </a:p>
          <a:p>
            <a:pPr lvl="2">
              <a:lnSpc>
                <a:spcPct val="150000"/>
              </a:lnSpc>
            </a:pPr>
            <a:r>
              <a:rPr lang="de-AT" dirty="0" smtClean="0"/>
              <a:t>Formlose Ratenansuchen (keine Zinsen!)</a:t>
            </a:r>
          </a:p>
          <a:p>
            <a:pPr lvl="2">
              <a:lnSpc>
                <a:spcPct val="150000"/>
              </a:lnSpc>
            </a:pPr>
            <a:r>
              <a:rPr lang="de-AT" dirty="0" smtClean="0"/>
              <a:t>Relativ unkompliziertes Verfahren</a:t>
            </a:r>
          </a:p>
          <a:p>
            <a:pPr lvl="2">
              <a:lnSpc>
                <a:spcPct val="150000"/>
              </a:lnSpc>
            </a:pPr>
            <a:endParaRPr lang="de-AT" dirty="0" smtClean="0"/>
          </a:p>
        </p:txBody>
      </p:sp>
      <p:sp>
        <p:nvSpPr>
          <p:cNvPr id="4" name="Foliennummernplatzhalter 3"/>
          <p:cNvSpPr>
            <a:spLocks noGrp="1"/>
          </p:cNvSpPr>
          <p:nvPr>
            <p:ph type="sldNum" sz="quarter" idx="10"/>
          </p:nvPr>
        </p:nvSpPr>
        <p:spPr/>
        <p:txBody>
          <a:bodyPr/>
          <a:lstStyle/>
          <a:p>
            <a:fld id="{9636B9DB-741E-44A2-9B52-793854B3A39E}" type="slidenum">
              <a:rPr lang="de-AT" smtClean="0"/>
              <a:pPr/>
              <a:t>12</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2109389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Deutsche Pensionen – Exkurs Türkei</a:t>
            </a:r>
          </a:p>
          <a:p>
            <a:pPr lvl="1">
              <a:lnSpc>
                <a:spcPct val="150000"/>
              </a:lnSpc>
            </a:pPr>
            <a:r>
              <a:rPr lang="de-AT" dirty="0" smtClean="0"/>
              <a:t>Presse: </a:t>
            </a:r>
            <a:r>
              <a:rPr lang="de-AT" i="1" dirty="0" smtClean="0"/>
              <a:t>Deutschland besteuert Pensionen erst ab EUR 10.000,00; Österreich hat schlecht verhandelt!</a:t>
            </a:r>
          </a:p>
          <a:p>
            <a:pPr lvl="1">
              <a:lnSpc>
                <a:spcPct val="150000"/>
              </a:lnSpc>
            </a:pPr>
            <a:r>
              <a:rPr lang="de-AT" dirty="0" smtClean="0"/>
              <a:t>Art 18 </a:t>
            </a:r>
            <a:r>
              <a:rPr lang="de-AT" dirty="0" err="1" smtClean="0"/>
              <a:t>Abs</a:t>
            </a:r>
            <a:r>
              <a:rPr lang="de-AT" dirty="0" smtClean="0"/>
              <a:t> 1 des DBA Deutschland – Türkei wird ignoriert (-&gt; Ansässigkeitsstaat darf besteuern)</a:t>
            </a:r>
          </a:p>
        </p:txBody>
      </p:sp>
      <p:sp>
        <p:nvSpPr>
          <p:cNvPr id="4" name="Foliennummernplatzhalter 3"/>
          <p:cNvSpPr>
            <a:spLocks noGrp="1"/>
          </p:cNvSpPr>
          <p:nvPr>
            <p:ph type="sldNum" sz="quarter" idx="10"/>
          </p:nvPr>
        </p:nvSpPr>
        <p:spPr/>
        <p:txBody>
          <a:bodyPr/>
          <a:lstStyle/>
          <a:p>
            <a:fld id="{9636B9DB-741E-44A2-9B52-793854B3A39E}" type="slidenum">
              <a:rPr lang="de-AT" smtClean="0"/>
              <a:pPr/>
              <a:t>13</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2109389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Erfahrungen</a:t>
            </a:r>
          </a:p>
          <a:p>
            <a:pPr lvl="1">
              <a:lnSpc>
                <a:spcPct val="150000"/>
              </a:lnSpc>
            </a:pPr>
            <a:r>
              <a:rPr lang="de-AT" dirty="0" err="1" smtClean="0"/>
              <a:t>Mindestpensionistin</a:t>
            </a:r>
            <a:endParaRPr lang="de-AT" dirty="0" smtClean="0"/>
          </a:p>
          <a:p>
            <a:pPr lvl="1">
              <a:lnSpc>
                <a:spcPct val="150000"/>
              </a:lnSpc>
            </a:pPr>
            <a:r>
              <a:rPr lang="de-AT" dirty="0" smtClean="0"/>
              <a:t>Nachbar hat sie angezeigt</a:t>
            </a:r>
          </a:p>
          <a:p>
            <a:pPr lvl="1">
              <a:lnSpc>
                <a:spcPct val="150000"/>
              </a:lnSpc>
            </a:pPr>
            <a:r>
              <a:rPr lang="de-AT" dirty="0" smtClean="0"/>
              <a:t>Nur ein „paar“ Feuerzeuge aus der Sammlung verkauft</a:t>
            </a:r>
          </a:p>
          <a:p>
            <a:pPr lvl="1">
              <a:lnSpc>
                <a:spcPct val="150000"/>
              </a:lnSpc>
            </a:pPr>
            <a:r>
              <a:rPr lang="de-AT" dirty="0" smtClean="0"/>
              <a:t>Betriebsprüfung vollkommen unverständlich</a:t>
            </a:r>
          </a:p>
        </p:txBody>
      </p:sp>
      <p:sp>
        <p:nvSpPr>
          <p:cNvPr id="4" name="Foliennummernplatzhalter 3"/>
          <p:cNvSpPr>
            <a:spLocks noGrp="1"/>
          </p:cNvSpPr>
          <p:nvPr>
            <p:ph type="sldNum" sz="quarter" idx="10"/>
          </p:nvPr>
        </p:nvSpPr>
        <p:spPr/>
        <p:txBody>
          <a:bodyPr/>
          <a:lstStyle/>
          <a:p>
            <a:fld id="{9636B9DB-741E-44A2-9B52-793854B3A39E}" type="slidenum">
              <a:rPr lang="de-AT" smtClean="0"/>
              <a:pPr/>
              <a:t>14</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305474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Erfahrungen</a:t>
            </a:r>
          </a:p>
          <a:p>
            <a:pPr lvl="1">
              <a:lnSpc>
                <a:spcPct val="150000"/>
              </a:lnSpc>
            </a:pPr>
            <a:r>
              <a:rPr lang="de-AT" dirty="0" smtClean="0"/>
              <a:t>Schlafende Hunde wecken!</a:t>
            </a:r>
          </a:p>
          <a:p>
            <a:pPr lvl="2">
              <a:lnSpc>
                <a:spcPct val="150000"/>
              </a:lnSpc>
            </a:pPr>
            <a:r>
              <a:rPr lang="de-AT" dirty="0" smtClean="0"/>
              <a:t>Begräbniskosten als </a:t>
            </a:r>
            <a:r>
              <a:rPr lang="de-AT" dirty="0" err="1" smtClean="0"/>
              <a:t>agBelastung</a:t>
            </a:r>
            <a:endParaRPr lang="de-AT" dirty="0" smtClean="0"/>
          </a:p>
          <a:p>
            <a:pPr lvl="2">
              <a:lnSpc>
                <a:spcPct val="150000"/>
              </a:lnSpc>
            </a:pPr>
            <a:r>
              <a:rPr lang="de-AT" dirty="0" smtClean="0"/>
              <a:t>Kennzeichen</a:t>
            </a:r>
          </a:p>
          <a:p>
            <a:pPr lvl="2">
              <a:lnSpc>
                <a:spcPct val="150000"/>
              </a:lnSpc>
            </a:pPr>
            <a:r>
              <a:rPr lang="de-AT" dirty="0" smtClean="0"/>
              <a:t>Diäten (</a:t>
            </a:r>
            <a:r>
              <a:rPr lang="de-AT" dirty="0" err="1" smtClean="0"/>
              <a:t>agBelastung</a:t>
            </a:r>
            <a:r>
              <a:rPr lang="de-AT" dirty="0" smtClean="0"/>
              <a:t>)</a:t>
            </a:r>
            <a:endParaRPr lang="de-AT" dirty="0"/>
          </a:p>
        </p:txBody>
      </p:sp>
      <p:sp>
        <p:nvSpPr>
          <p:cNvPr id="4" name="Foliennummernplatzhalter 3"/>
          <p:cNvSpPr>
            <a:spLocks noGrp="1"/>
          </p:cNvSpPr>
          <p:nvPr>
            <p:ph type="sldNum" sz="quarter" idx="10"/>
          </p:nvPr>
        </p:nvSpPr>
        <p:spPr/>
        <p:txBody>
          <a:bodyPr/>
          <a:lstStyle/>
          <a:p>
            <a:fld id="{9636B9DB-741E-44A2-9B52-793854B3A39E}" type="slidenum">
              <a:rPr lang="de-AT" smtClean="0"/>
              <a:pPr/>
              <a:t>15</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328556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Erfahrungen</a:t>
            </a:r>
          </a:p>
          <a:p>
            <a:pPr lvl="1">
              <a:lnSpc>
                <a:spcPct val="150000"/>
              </a:lnSpc>
            </a:pPr>
            <a:r>
              <a:rPr lang="de-AT" dirty="0" smtClean="0"/>
              <a:t>Alarmglocken</a:t>
            </a:r>
          </a:p>
          <a:p>
            <a:pPr lvl="2">
              <a:lnSpc>
                <a:spcPct val="150000"/>
              </a:lnSpc>
            </a:pPr>
            <a:r>
              <a:rPr lang="de-AT" dirty="0" smtClean="0"/>
              <a:t>Nahe Angehörige</a:t>
            </a:r>
          </a:p>
          <a:p>
            <a:pPr lvl="2">
              <a:lnSpc>
                <a:spcPct val="150000"/>
              </a:lnSpc>
            </a:pPr>
            <a:r>
              <a:rPr lang="de-AT" dirty="0" smtClean="0"/>
              <a:t>Dienstverhältnis - Werkvertrag</a:t>
            </a:r>
          </a:p>
        </p:txBody>
      </p:sp>
      <p:sp>
        <p:nvSpPr>
          <p:cNvPr id="4" name="Foliennummernplatzhalter 3"/>
          <p:cNvSpPr>
            <a:spLocks noGrp="1"/>
          </p:cNvSpPr>
          <p:nvPr>
            <p:ph type="sldNum" sz="quarter" idx="10"/>
          </p:nvPr>
        </p:nvSpPr>
        <p:spPr/>
        <p:txBody>
          <a:bodyPr/>
          <a:lstStyle/>
          <a:p>
            <a:fld id="{9636B9DB-741E-44A2-9B52-793854B3A39E}" type="slidenum">
              <a:rPr lang="de-AT" smtClean="0"/>
              <a:pPr/>
              <a:t>16</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3120650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Kurioses</a:t>
            </a:r>
          </a:p>
          <a:p>
            <a:pPr lvl="1">
              <a:lnSpc>
                <a:spcPct val="150000"/>
              </a:lnSpc>
            </a:pPr>
            <a:r>
              <a:rPr lang="de-AT" dirty="0" smtClean="0"/>
              <a:t>Steuerpflichtiger versteht den Steuerbescheid nicht</a:t>
            </a:r>
          </a:p>
          <a:p>
            <a:pPr lvl="2">
              <a:lnSpc>
                <a:spcPct val="150000"/>
              </a:lnSpc>
            </a:pPr>
            <a:r>
              <a:rPr lang="de-AT" dirty="0" smtClean="0"/>
              <a:t>Werbungskosten EUR 500; Sonderausgaben 1.500; Kinderbetreuungskosten EUR 3.500 (EUR 1.000 wurden aberkannt, weil Kind über 10 Jahre)</a:t>
            </a:r>
          </a:p>
          <a:p>
            <a:pPr lvl="2">
              <a:lnSpc>
                <a:spcPct val="150000"/>
              </a:lnSpc>
            </a:pPr>
            <a:endParaRPr lang="de-AT" dirty="0" smtClean="0"/>
          </a:p>
        </p:txBody>
      </p:sp>
      <p:sp>
        <p:nvSpPr>
          <p:cNvPr id="4" name="Foliennummernplatzhalter 3"/>
          <p:cNvSpPr>
            <a:spLocks noGrp="1"/>
          </p:cNvSpPr>
          <p:nvPr>
            <p:ph type="sldNum" sz="quarter" idx="10"/>
          </p:nvPr>
        </p:nvSpPr>
        <p:spPr/>
        <p:txBody>
          <a:bodyPr/>
          <a:lstStyle/>
          <a:p>
            <a:fld id="{9636B9DB-741E-44A2-9B52-793854B3A39E}" type="slidenum">
              <a:rPr lang="de-AT" smtClean="0"/>
              <a:pPr/>
              <a:t>17</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2362325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Kurioses</a:t>
            </a:r>
          </a:p>
          <a:p>
            <a:pPr lvl="1">
              <a:lnSpc>
                <a:spcPct val="150000"/>
              </a:lnSpc>
            </a:pPr>
            <a:r>
              <a:rPr lang="de-AT" dirty="0" smtClean="0"/>
              <a:t>Beilage zur ANV</a:t>
            </a:r>
          </a:p>
          <a:p>
            <a:pPr lvl="2">
              <a:lnSpc>
                <a:spcPct val="150000"/>
              </a:lnSpc>
            </a:pPr>
            <a:r>
              <a:rPr lang="de-AT" dirty="0"/>
              <a:t>Rückerstattung von Kapitalverlust auf mein Sparguthaben in Höhe von EUR </a:t>
            </a:r>
            <a:r>
              <a:rPr lang="de-AT" dirty="0" err="1"/>
              <a:t>xx,xx</a:t>
            </a:r>
            <a:r>
              <a:rPr lang="de-AT" dirty="0"/>
              <a:t>, aufgrund von künstlich niedriggehaltener Zinsen durch die EZB, bei einer offiziellen Inflationsrate von 2,7 </a:t>
            </a:r>
            <a:r>
              <a:rPr lang="de-AT" dirty="0" smtClean="0"/>
              <a:t>%</a:t>
            </a:r>
          </a:p>
        </p:txBody>
      </p:sp>
      <p:sp>
        <p:nvSpPr>
          <p:cNvPr id="4" name="Foliennummernplatzhalter 3"/>
          <p:cNvSpPr>
            <a:spLocks noGrp="1"/>
          </p:cNvSpPr>
          <p:nvPr>
            <p:ph type="sldNum" sz="quarter" idx="10"/>
          </p:nvPr>
        </p:nvSpPr>
        <p:spPr/>
        <p:txBody>
          <a:bodyPr/>
          <a:lstStyle/>
          <a:p>
            <a:fld id="{9636B9DB-741E-44A2-9B52-793854B3A39E}" type="slidenum">
              <a:rPr lang="de-AT" smtClean="0"/>
              <a:pPr/>
              <a:t>18</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2362325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Kurioses</a:t>
            </a:r>
          </a:p>
          <a:p>
            <a:pPr lvl="1">
              <a:lnSpc>
                <a:spcPct val="150000"/>
              </a:lnSpc>
            </a:pPr>
            <a:r>
              <a:rPr lang="de-AT" dirty="0" smtClean="0"/>
              <a:t>Atommüll-Endlager-Problem gelöst</a:t>
            </a:r>
          </a:p>
        </p:txBody>
      </p:sp>
      <p:sp>
        <p:nvSpPr>
          <p:cNvPr id="4" name="Foliennummernplatzhalter 3"/>
          <p:cNvSpPr>
            <a:spLocks noGrp="1"/>
          </p:cNvSpPr>
          <p:nvPr>
            <p:ph type="sldNum" sz="quarter" idx="10"/>
          </p:nvPr>
        </p:nvSpPr>
        <p:spPr/>
        <p:txBody>
          <a:bodyPr/>
          <a:lstStyle/>
          <a:p>
            <a:fld id="{9636B9DB-741E-44A2-9B52-793854B3A39E}" type="slidenum">
              <a:rPr lang="de-AT" smtClean="0"/>
              <a:pPr/>
              <a:t>19</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3763130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3" name="Inhaltsplatzhalter 2"/>
          <p:cNvSpPr>
            <a:spLocks noGrp="1"/>
          </p:cNvSpPr>
          <p:nvPr>
            <p:ph idx="1"/>
          </p:nvPr>
        </p:nvSpPr>
        <p:spPr>
          <a:xfrm>
            <a:off x="739101" y="2124447"/>
            <a:ext cx="8637587" cy="4425702"/>
          </a:xfrm>
        </p:spPr>
        <p:txBody>
          <a:bodyPr anchor="ctr"/>
          <a:lstStyle/>
          <a:p>
            <a:pPr marL="0" indent="0">
              <a:lnSpc>
                <a:spcPct val="150000"/>
              </a:lnSpc>
              <a:buNone/>
            </a:pPr>
            <a:r>
              <a:rPr lang="de-AT" dirty="0" smtClean="0"/>
              <a:t>Mag. Alfred Faller</a:t>
            </a:r>
          </a:p>
          <a:p>
            <a:pPr marL="0" indent="0">
              <a:lnSpc>
                <a:spcPct val="150000"/>
              </a:lnSpc>
              <a:buNone/>
            </a:pPr>
            <a:r>
              <a:rPr lang="de-AT" dirty="0" smtClean="0"/>
              <a:t>Seit 2001 in der „StB-Branche“</a:t>
            </a:r>
          </a:p>
          <a:p>
            <a:pPr marL="0" indent="0">
              <a:lnSpc>
                <a:spcPct val="150000"/>
              </a:lnSpc>
              <a:buNone/>
            </a:pPr>
            <a:r>
              <a:rPr lang="de-AT" dirty="0" smtClean="0"/>
              <a:t>Seit 2005 Steuerberater</a:t>
            </a:r>
          </a:p>
          <a:p>
            <a:endParaRPr lang="de-AT" dirty="0" smtClean="0"/>
          </a:p>
          <a:p>
            <a:pPr marL="0" indent="0">
              <a:buNone/>
            </a:pPr>
            <a:endParaRPr lang="de-AT" dirty="0"/>
          </a:p>
        </p:txBody>
      </p:sp>
      <p:sp>
        <p:nvSpPr>
          <p:cNvPr id="4" name="Foliennummernplatzhalter 3"/>
          <p:cNvSpPr>
            <a:spLocks noGrp="1"/>
          </p:cNvSpPr>
          <p:nvPr>
            <p:ph type="sldNum" sz="quarter" idx="10"/>
          </p:nvPr>
        </p:nvSpPr>
        <p:spPr/>
        <p:txBody>
          <a:bodyPr/>
          <a:lstStyle/>
          <a:p>
            <a:fld id="{9636B9DB-741E-44A2-9B52-793854B3A39E}" type="slidenum">
              <a:rPr lang="de-AT" smtClean="0"/>
              <a:pPr/>
              <a:t>2</a:t>
            </a:fld>
            <a:endParaRPr lang="de-AT"/>
          </a:p>
        </p:txBody>
      </p:sp>
      <p:sp>
        <p:nvSpPr>
          <p:cNvPr id="6"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2819790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9" name="Inhaltsplatzhalter 8"/>
          <p:cNvSpPr>
            <a:spLocks noGrp="1"/>
          </p:cNvSpPr>
          <p:nvPr>
            <p:ph idx="1"/>
          </p:nvPr>
        </p:nvSpPr>
        <p:spPr/>
        <p:txBody>
          <a:bodyPr/>
          <a:lstStyle/>
          <a:p>
            <a:pPr marL="0" indent="0">
              <a:lnSpc>
                <a:spcPct val="200000"/>
              </a:lnSpc>
              <a:buNone/>
            </a:pPr>
            <a:endParaRPr lang="de-AT" dirty="0" smtClean="0"/>
          </a:p>
          <a:p>
            <a:pPr marL="541337" lvl="1" indent="0">
              <a:lnSpc>
                <a:spcPct val="150000"/>
              </a:lnSpc>
              <a:buNone/>
            </a:pPr>
            <a:endParaRPr lang="de-AT" dirty="0" smtClean="0"/>
          </a:p>
          <a:p>
            <a:pPr marL="541337" lvl="1" indent="0">
              <a:lnSpc>
                <a:spcPct val="150000"/>
              </a:lnSpc>
              <a:buNone/>
            </a:pPr>
            <a:r>
              <a:rPr lang="de-AT" dirty="0" smtClean="0"/>
              <a:t>DANKE für die Aufmerksamkeit</a:t>
            </a:r>
          </a:p>
        </p:txBody>
      </p:sp>
      <p:sp>
        <p:nvSpPr>
          <p:cNvPr id="4" name="Foliennummernplatzhalter 3"/>
          <p:cNvSpPr>
            <a:spLocks noGrp="1"/>
          </p:cNvSpPr>
          <p:nvPr>
            <p:ph type="sldNum" sz="quarter" idx="10"/>
          </p:nvPr>
        </p:nvSpPr>
        <p:spPr/>
        <p:txBody>
          <a:bodyPr/>
          <a:lstStyle/>
          <a:p>
            <a:fld id="{9636B9DB-741E-44A2-9B52-793854B3A39E}" type="slidenum">
              <a:rPr lang="de-AT" smtClean="0"/>
              <a:pPr/>
              <a:t>20</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2723844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Leitbild</a:t>
            </a:r>
          </a:p>
          <a:p>
            <a:pPr lvl="1">
              <a:lnSpc>
                <a:spcPct val="150000"/>
              </a:lnSpc>
            </a:pPr>
            <a:r>
              <a:rPr lang="de-AT" dirty="0" smtClean="0"/>
              <a:t>serviceorientiert</a:t>
            </a:r>
          </a:p>
          <a:p>
            <a:pPr lvl="1">
              <a:lnSpc>
                <a:spcPct val="150000"/>
              </a:lnSpc>
            </a:pPr>
            <a:r>
              <a:rPr lang="de-AT" dirty="0" smtClean="0"/>
              <a:t>Bindeglied und konstruktiver Vermittler</a:t>
            </a:r>
          </a:p>
          <a:p>
            <a:pPr lvl="1">
              <a:lnSpc>
                <a:spcPct val="150000"/>
              </a:lnSpc>
            </a:pPr>
            <a:r>
              <a:rPr lang="de-AT" dirty="0" smtClean="0"/>
              <a:t>Diskretion und Unabhängigkeit</a:t>
            </a:r>
          </a:p>
        </p:txBody>
      </p:sp>
      <p:sp>
        <p:nvSpPr>
          <p:cNvPr id="4" name="Foliennummernplatzhalter 3"/>
          <p:cNvSpPr>
            <a:spLocks noGrp="1"/>
          </p:cNvSpPr>
          <p:nvPr>
            <p:ph type="sldNum" sz="quarter" idx="10"/>
          </p:nvPr>
        </p:nvSpPr>
        <p:spPr/>
        <p:txBody>
          <a:bodyPr/>
          <a:lstStyle/>
          <a:p>
            <a:fld id="{9636B9DB-741E-44A2-9B52-793854B3A39E}" type="slidenum">
              <a:rPr lang="de-AT" smtClean="0"/>
              <a:pPr/>
              <a:t>3</a:t>
            </a:fld>
            <a:endParaRPr lang="de-AT"/>
          </a:p>
        </p:txBody>
      </p:sp>
      <p:pic>
        <p:nvPicPr>
          <p:cNvPr id="2050" name="Picture 2" descr="D:\Daten\1   -  IV\VTÖ\Unbenannt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1417" y="4845868"/>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56596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a:xfrm>
            <a:off x="723205" y="1548383"/>
            <a:ext cx="8637587" cy="4857750"/>
          </a:xfrm>
        </p:spPr>
        <p:txBody>
          <a:bodyPr/>
          <a:lstStyle/>
          <a:p>
            <a:pPr marL="0" indent="0">
              <a:lnSpc>
                <a:spcPct val="200000"/>
              </a:lnSpc>
              <a:buNone/>
            </a:pPr>
            <a:r>
              <a:rPr lang="de-AT" dirty="0" smtClean="0"/>
              <a:t>Aufgaben</a:t>
            </a:r>
          </a:p>
          <a:p>
            <a:pPr lvl="1">
              <a:lnSpc>
                <a:spcPct val="150000"/>
              </a:lnSpc>
            </a:pPr>
            <a:r>
              <a:rPr lang="de-AT" dirty="0" smtClean="0"/>
              <a:t>Beschwerden/Anfragen (auch </a:t>
            </a:r>
            <a:r>
              <a:rPr lang="de-AT" dirty="0" err="1" smtClean="0"/>
              <a:t>FinPol</a:t>
            </a:r>
            <a:r>
              <a:rPr lang="de-AT" dirty="0" smtClean="0"/>
              <a:t>)</a:t>
            </a:r>
          </a:p>
          <a:p>
            <a:pPr lvl="1">
              <a:lnSpc>
                <a:spcPct val="150000"/>
              </a:lnSpc>
            </a:pPr>
            <a:r>
              <a:rPr lang="de-AT" dirty="0" smtClean="0"/>
              <a:t>Wiederholte Streitfälle (Deeskalation)</a:t>
            </a:r>
          </a:p>
          <a:p>
            <a:pPr lvl="1">
              <a:lnSpc>
                <a:spcPct val="150000"/>
              </a:lnSpc>
            </a:pPr>
            <a:r>
              <a:rPr lang="de-AT" dirty="0" smtClean="0"/>
              <a:t>Institutionelle Beschwerden</a:t>
            </a:r>
          </a:p>
          <a:p>
            <a:pPr lvl="1">
              <a:lnSpc>
                <a:spcPct val="150000"/>
              </a:lnSpc>
            </a:pPr>
            <a:r>
              <a:rPr lang="de-AT" dirty="0" smtClean="0"/>
              <a:t>Analyse der Probleme; Lösungsvorschläge</a:t>
            </a:r>
          </a:p>
          <a:p>
            <a:pPr lvl="1">
              <a:lnSpc>
                <a:spcPct val="300000"/>
              </a:lnSpc>
            </a:pPr>
            <a:r>
              <a:rPr lang="de-AT" dirty="0" smtClean="0"/>
              <a:t>Deutsche Pensionen</a:t>
            </a:r>
            <a:endParaRPr lang="de-AT" dirty="0"/>
          </a:p>
        </p:txBody>
      </p:sp>
      <p:sp>
        <p:nvSpPr>
          <p:cNvPr id="4" name="Foliennummernplatzhalter 3"/>
          <p:cNvSpPr>
            <a:spLocks noGrp="1"/>
          </p:cNvSpPr>
          <p:nvPr>
            <p:ph type="sldNum" sz="quarter" idx="10"/>
          </p:nvPr>
        </p:nvSpPr>
        <p:spPr/>
        <p:txBody>
          <a:bodyPr/>
          <a:lstStyle/>
          <a:p>
            <a:fld id="{9636B9DB-741E-44A2-9B52-793854B3A39E}" type="slidenum">
              <a:rPr lang="de-AT" smtClean="0"/>
              <a:pPr/>
              <a:t>4</a:t>
            </a:fld>
            <a:endParaRPr lang="de-AT"/>
          </a:p>
        </p:txBody>
      </p:sp>
      <p:pic>
        <p:nvPicPr>
          <p:cNvPr id="3074" name="Picture 2" descr="D:\Daten\1   -  IV\VTÖ\imagesCAEIIU4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3292" y="5132759"/>
            <a:ext cx="2857500" cy="16002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1281933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Aufgabenwahrnehmung</a:t>
            </a:r>
          </a:p>
          <a:p>
            <a:pPr lvl="1">
              <a:lnSpc>
                <a:spcPct val="200000"/>
              </a:lnSpc>
            </a:pPr>
            <a:r>
              <a:rPr lang="de-AT" dirty="0" smtClean="0"/>
              <a:t>Eingang der Beschwerden über Telefon, E-Mail, Post</a:t>
            </a:r>
          </a:p>
          <a:p>
            <a:pPr lvl="1">
              <a:lnSpc>
                <a:spcPct val="200000"/>
              </a:lnSpc>
            </a:pPr>
            <a:r>
              <a:rPr lang="de-AT" dirty="0" smtClean="0"/>
              <a:t>Bearbeitung je nach Komplexität und Art der Beschwerde/des Anliegens</a:t>
            </a:r>
          </a:p>
        </p:txBody>
      </p:sp>
      <p:sp>
        <p:nvSpPr>
          <p:cNvPr id="4" name="Foliennummernplatzhalter 3"/>
          <p:cNvSpPr>
            <a:spLocks noGrp="1"/>
          </p:cNvSpPr>
          <p:nvPr>
            <p:ph type="sldNum" sz="quarter" idx="10"/>
          </p:nvPr>
        </p:nvSpPr>
        <p:spPr/>
        <p:txBody>
          <a:bodyPr/>
          <a:lstStyle/>
          <a:p>
            <a:fld id="{9636B9DB-741E-44A2-9B52-793854B3A39E}" type="slidenum">
              <a:rPr lang="de-AT" smtClean="0"/>
              <a:pPr/>
              <a:t>5</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1281933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9636B9DB-741E-44A2-9B52-793854B3A39E}" type="slidenum">
              <a:rPr lang="de-AT" smtClean="0"/>
              <a:pPr/>
              <a:t>6</a:t>
            </a:fld>
            <a:endParaRPr lang="de-AT"/>
          </a:p>
        </p:txBody>
      </p:sp>
      <p:sp>
        <p:nvSpPr>
          <p:cNvPr id="8"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825" y="302613"/>
            <a:ext cx="9432800" cy="6501276"/>
          </a:xfrm>
          <a:prstGeom prst="rect">
            <a:avLst/>
          </a:prstGeom>
        </p:spPr>
      </p:pic>
    </p:spTree>
    <p:extLst>
      <p:ext uri="{BB962C8B-B14F-4D97-AF65-F5344CB8AC3E}">
        <p14:creationId xmlns:p14="http://schemas.microsoft.com/office/powerpoint/2010/main" val="351132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4" name="Foliennummernplatzhalter 3"/>
          <p:cNvSpPr>
            <a:spLocks noGrp="1"/>
          </p:cNvSpPr>
          <p:nvPr>
            <p:ph type="sldNum" sz="quarter" idx="10"/>
          </p:nvPr>
        </p:nvSpPr>
        <p:spPr/>
        <p:txBody>
          <a:bodyPr/>
          <a:lstStyle/>
          <a:p>
            <a:fld id="{9636B9DB-741E-44A2-9B52-793854B3A39E}" type="slidenum">
              <a:rPr lang="de-AT" smtClean="0"/>
              <a:pPr/>
              <a:t>7</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895" y="1608930"/>
            <a:ext cx="9239921" cy="4951121"/>
          </a:xfrm>
          <a:prstGeom prst="rect">
            <a:avLst/>
          </a:prstGeom>
        </p:spPr>
      </p:pic>
    </p:spTree>
    <p:extLst>
      <p:ext uri="{BB962C8B-B14F-4D97-AF65-F5344CB8AC3E}">
        <p14:creationId xmlns:p14="http://schemas.microsoft.com/office/powerpoint/2010/main" val="1537397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4" name="Foliennummernplatzhalter 3"/>
          <p:cNvSpPr>
            <a:spLocks noGrp="1"/>
          </p:cNvSpPr>
          <p:nvPr>
            <p:ph type="sldNum" sz="quarter" idx="10"/>
          </p:nvPr>
        </p:nvSpPr>
        <p:spPr/>
        <p:txBody>
          <a:bodyPr/>
          <a:lstStyle/>
          <a:p>
            <a:fld id="{9636B9DB-741E-44A2-9B52-793854B3A39E}" type="slidenum">
              <a:rPr lang="de-AT" smtClean="0"/>
              <a:pPr/>
              <a:t>8</a:t>
            </a:fld>
            <a:endParaRPr lang="de-AT"/>
          </a:p>
        </p:txBody>
      </p:sp>
      <p:sp>
        <p:nvSpPr>
          <p:cNvPr id="7"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113" y="1604169"/>
            <a:ext cx="8961425" cy="5223688"/>
          </a:xfrm>
          <a:prstGeom prst="rect">
            <a:avLst/>
          </a:prstGeom>
        </p:spPr>
      </p:pic>
    </p:spTree>
    <p:extLst>
      <p:ext uri="{BB962C8B-B14F-4D97-AF65-F5344CB8AC3E}">
        <p14:creationId xmlns:p14="http://schemas.microsoft.com/office/powerpoint/2010/main" val="1537397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Steuerombudsmann</a:t>
            </a:r>
            <a:endParaRPr lang="de-AT" dirty="0"/>
          </a:p>
        </p:txBody>
      </p:sp>
      <p:sp>
        <p:nvSpPr>
          <p:cNvPr id="9" name="Inhaltsplatzhalter 8"/>
          <p:cNvSpPr>
            <a:spLocks noGrp="1"/>
          </p:cNvSpPr>
          <p:nvPr>
            <p:ph idx="1"/>
          </p:nvPr>
        </p:nvSpPr>
        <p:spPr/>
        <p:txBody>
          <a:bodyPr/>
          <a:lstStyle/>
          <a:p>
            <a:pPr marL="0" indent="0">
              <a:lnSpc>
                <a:spcPct val="200000"/>
              </a:lnSpc>
              <a:buNone/>
            </a:pPr>
            <a:r>
              <a:rPr lang="de-AT" dirty="0" smtClean="0"/>
              <a:t>Kontakt</a:t>
            </a:r>
          </a:p>
          <a:p>
            <a:pPr marL="541337" lvl="1" indent="0">
              <a:lnSpc>
                <a:spcPct val="150000"/>
              </a:lnSpc>
              <a:buNone/>
            </a:pPr>
            <a:r>
              <a:rPr lang="de-AT" dirty="0" smtClean="0">
                <a:hlinkClick r:id="rId3"/>
              </a:rPr>
              <a:t>Alfred.Faller@bmf.gv.at</a:t>
            </a:r>
            <a:r>
              <a:rPr lang="de-AT" dirty="0" smtClean="0"/>
              <a:t>	</a:t>
            </a:r>
          </a:p>
          <a:p>
            <a:pPr marL="541337" lvl="1" indent="0">
              <a:lnSpc>
                <a:spcPct val="150000"/>
              </a:lnSpc>
              <a:buNone/>
            </a:pPr>
            <a:r>
              <a:rPr lang="de-AT" dirty="0" smtClean="0">
                <a:hlinkClick r:id="rId4"/>
              </a:rPr>
              <a:t>Steuerombudsdienst@bmf.gv.at</a:t>
            </a:r>
            <a:endParaRPr lang="de-AT" dirty="0" smtClean="0"/>
          </a:p>
          <a:p>
            <a:pPr marL="541337" lvl="1" indent="0">
              <a:lnSpc>
                <a:spcPct val="150000"/>
              </a:lnSpc>
              <a:buNone/>
            </a:pPr>
            <a:r>
              <a:rPr lang="de-AT" dirty="0"/>
              <a:t>Hotline: 0810/00 54 </a:t>
            </a:r>
            <a:r>
              <a:rPr lang="de-AT" dirty="0" smtClean="0"/>
              <a:t>66</a:t>
            </a:r>
          </a:p>
          <a:p>
            <a:pPr marL="541337" lvl="1" indent="0">
              <a:lnSpc>
                <a:spcPct val="150000"/>
              </a:lnSpc>
              <a:buNone/>
            </a:pPr>
            <a:r>
              <a:rPr lang="de-AT" dirty="0" smtClean="0"/>
              <a:t>Postalisch: Johannesgasse 5, 1010 Wien</a:t>
            </a:r>
            <a:endParaRPr lang="de-AT" dirty="0"/>
          </a:p>
        </p:txBody>
      </p:sp>
      <p:sp>
        <p:nvSpPr>
          <p:cNvPr id="4" name="Foliennummernplatzhalter 3"/>
          <p:cNvSpPr>
            <a:spLocks noGrp="1"/>
          </p:cNvSpPr>
          <p:nvPr>
            <p:ph type="sldNum" sz="quarter" idx="10"/>
          </p:nvPr>
        </p:nvSpPr>
        <p:spPr/>
        <p:txBody>
          <a:bodyPr/>
          <a:lstStyle/>
          <a:p>
            <a:fld id="{9636B9DB-741E-44A2-9B52-793854B3A39E}" type="slidenum">
              <a:rPr lang="de-AT" smtClean="0"/>
              <a:pPr/>
              <a:t>9</a:t>
            </a:fld>
            <a:endParaRPr lang="de-AT"/>
          </a:p>
        </p:txBody>
      </p:sp>
      <p:pic>
        <p:nvPicPr>
          <p:cNvPr id="7" name="Picture 7" descr="D:\Daten\1   -  IV\VTÖ\Unbenannt7.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9438" y="1750665"/>
            <a:ext cx="2419350" cy="18859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p:nvSpPr>
        <p:spPr bwMode="auto">
          <a:xfrm>
            <a:off x="773113" y="6818313"/>
            <a:ext cx="79168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Bilanzabend, FH Campus Wien, 27.5.2014</a:t>
            </a:r>
          </a:p>
          <a:p>
            <a:endParaRPr lang="de-AT" sz="1100" b="1" dirty="0">
              <a:latin typeface="Tahoma" pitchFamily="34" charset="0"/>
            </a:endParaRPr>
          </a:p>
        </p:txBody>
      </p:sp>
    </p:spTree>
    <p:extLst>
      <p:ext uri="{BB962C8B-B14F-4D97-AF65-F5344CB8AC3E}">
        <p14:creationId xmlns:p14="http://schemas.microsoft.com/office/powerpoint/2010/main" val="215951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BMF STANDARDVORLAGE">
  <a:themeElements>
    <a:clrScheme name="BMF Standard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MF Standardvorlage">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08063" rtl="0" eaLnBrk="1" fontAlgn="base" latinLnBrk="0" hangingPunct="1">
          <a:lnSpc>
            <a:spcPct val="100000"/>
          </a:lnSpc>
          <a:spcBef>
            <a:spcPct val="0"/>
          </a:spcBef>
          <a:spcAft>
            <a:spcPct val="0"/>
          </a:spcAft>
          <a:buClrTx/>
          <a:buSzTx/>
          <a:buFontTx/>
          <a:buNone/>
          <a:tabLst/>
          <a:defRPr kumimoji="0" lang="de-DE" sz="1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08063" rtl="0" eaLnBrk="1" fontAlgn="base" latinLnBrk="0" hangingPunct="1">
          <a:lnSpc>
            <a:spcPct val="100000"/>
          </a:lnSpc>
          <a:spcBef>
            <a:spcPct val="0"/>
          </a:spcBef>
          <a:spcAft>
            <a:spcPct val="0"/>
          </a:spcAft>
          <a:buClrTx/>
          <a:buSzTx/>
          <a:buFontTx/>
          <a:buNone/>
          <a:tabLst/>
          <a:defRPr kumimoji="0" lang="de-DE" sz="1300" b="0" i="0" u="none" strike="noStrike" cap="none" normalizeH="0" baseline="0" smtClean="0">
            <a:ln>
              <a:noFill/>
            </a:ln>
            <a:solidFill>
              <a:schemeClr val="tx1"/>
            </a:solidFill>
            <a:effectLst/>
            <a:latin typeface="Arial" charset="0"/>
          </a:defRPr>
        </a:defPPr>
      </a:lstStyle>
    </a:lnDef>
  </a:objectDefaults>
  <a:extraClrSchemeLst>
    <a:extraClrScheme>
      <a:clrScheme name="BMF Standard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MF Standardvor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MF Standardvor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MF Standardvor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MF Standardvor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MF Standardvor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MF Standardvorl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MF Standardvor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MF Standardvor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MF Standardvor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MF Standardvor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MF Standardvor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BMF STANDARDVORLAGE</Template>
  <TotalTime>0</TotalTime>
  <Words>1081</Words>
  <Application>Microsoft Office PowerPoint</Application>
  <PresentationFormat>Benutzerdefiniert</PresentationFormat>
  <Paragraphs>212</Paragraphs>
  <Slides>20</Slides>
  <Notes>20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BMF STANDARDVORLAGE</vt:lpstr>
      <vt:lpstr>PowerPoint-Präsentation</vt:lpstr>
      <vt:lpstr>Steuerombudsmann</vt:lpstr>
      <vt:lpstr>Steuerombudsmann</vt:lpstr>
      <vt:lpstr>Steuerombudsmann</vt:lpstr>
      <vt:lpstr>Steuerombudsmann</vt:lpstr>
      <vt:lpstr>PowerPoint-Präsentation</vt:lpstr>
      <vt:lpstr>Steuerombudsmann</vt:lpstr>
      <vt:lpstr>Steuerombudsmann</vt:lpstr>
      <vt:lpstr>Steuerombudsmann</vt:lpstr>
      <vt:lpstr>Steuerombudsmann</vt:lpstr>
      <vt:lpstr>Steuerombudsmann</vt:lpstr>
      <vt:lpstr>Steuerombudsmann</vt:lpstr>
      <vt:lpstr>Steuerombudsmann</vt:lpstr>
      <vt:lpstr>Steuerombudsmann</vt:lpstr>
      <vt:lpstr>Steuerombudsmann</vt:lpstr>
      <vt:lpstr>Steuerombudsmann</vt:lpstr>
      <vt:lpstr>Steuerombudsmann</vt:lpstr>
      <vt:lpstr>Steuerombudsmann</vt:lpstr>
      <vt:lpstr>Steuerombudsmann</vt:lpstr>
      <vt:lpstr>PowerPoint-Präsentation</vt:lpstr>
    </vt:vector>
  </TitlesOfParts>
  <Company>BM für Finanzen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Faller</dc:creator>
  <cp:lastModifiedBy>Susanne Kunst</cp:lastModifiedBy>
  <cp:revision>55</cp:revision>
  <cp:lastPrinted>2014-05-22T08:38:57Z</cp:lastPrinted>
  <dcterms:created xsi:type="dcterms:W3CDTF">2013-07-10T12:51:08Z</dcterms:created>
  <dcterms:modified xsi:type="dcterms:W3CDTF">2014-05-26T10:30:07Z</dcterms:modified>
</cp:coreProperties>
</file>