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21"/>
  </p:notesMasterIdLst>
  <p:handoutMasterIdLst>
    <p:handoutMasterId r:id="rId22"/>
  </p:handoutMasterIdLst>
  <p:sldIdLst>
    <p:sldId id="264" r:id="rId2"/>
    <p:sldId id="259" r:id="rId3"/>
    <p:sldId id="286" r:id="rId4"/>
    <p:sldId id="265" r:id="rId5"/>
    <p:sldId id="288" r:id="rId6"/>
    <p:sldId id="284" r:id="rId7"/>
    <p:sldId id="279" r:id="rId8"/>
    <p:sldId id="276" r:id="rId9"/>
    <p:sldId id="280" r:id="rId10"/>
    <p:sldId id="285" r:id="rId11"/>
    <p:sldId id="281" r:id="rId12"/>
    <p:sldId id="282" r:id="rId13"/>
    <p:sldId id="289" r:id="rId14"/>
    <p:sldId id="293" r:id="rId15"/>
    <p:sldId id="294" r:id="rId16"/>
    <p:sldId id="292" r:id="rId17"/>
    <p:sldId id="296" r:id="rId18"/>
    <p:sldId id="297" r:id="rId19"/>
    <p:sldId id="295"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a Vida Villanueva" initials="MVV"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69D073F8-1565-44D7-B386-08B59EADF2EE}">
  <a:tblStyle styleId="{69D073F8-1565-44D7-B386-08B59EADF2EE}" styleName="PwC Table">
    <a:wholeTbl>
      <a:tcTxStyle>
        <a:fontRef idx="major">
          <a:prstClr val="black"/>
        </a:fontRef>
        <a:schemeClr val="dk1"/>
      </a:tcTxStyle>
      <a:tcStyle>
        <a:tcBdr>
          <a:left>
            <a:ln>
              <a:noFill/>
            </a:ln>
          </a:left>
          <a:right>
            <a:ln>
              <a:noFill/>
            </a:ln>
          </a:right>
          <a:top>
            <a:ln>
              <a:noFill/>
            </a:ln>
          </a:top>
          <a:bottom>
            <a:ln>
              <a:noFill/>
            </a:ln>
          </a:bottom>
          <a:insideH>
            <a:ln>
              <a:noFill/>
            </a:ln>
          </a:insideH>
          <a:insideV>
            <a:ln>
              <a:noFill/>
            </a:ln>
          </a:insideV>
        </a:tcBdr>
        <a:fill>
          <a:noFill/>
        </a:fill>
      </a:tcStyle>
    </a:wholeTbl>
    <a:band1H>
      <a:tcStyle>
        <a:tcBdr>
          <a:bottom>
            <a:ln w="38100" cmpd="sng">
              <a:noFill/>
            </a:ln>
          </a:bottom>
        </a:tcBdr>
      </a:tcStyle>
    </a:band1H>
    <a:band2H>
      <a:tcStyle>
        <a:tcBdr>
          <a:bottom>
            <a:ln w="38100" cmpd="sng">
              <a:noFill/>
            </a:ln>
          </a:bottom>
        </a:tcBdr>
      </a:tcStyle>
    </a:band2H>
    <a:firstCol>
      <a:tcTxStyle i="on">
        <a:fontRef idx="major">
          <a:prstClr val="black"/>
        </a:fontRef>
        <a:schemeClr val="dk1"/>
      </a:tcTxStyle>
      <a:tcStyle>
        <a:tcBdr/>
        <a:fill>
          <a:noFill/>
        </a:fill>
      </a:tcStyle>
    </a:firstCol>
    <a:firstRow>
      <a:tcTxStyle b="on">
        <a:fontRef idx="major">
          <a:prstClr val="black"/>
        </a:fontRef>
        <a:schemeClr val="dk2"/>
      </a:tcTxStyle>
      <a:tcStyle>
        <a:tcBdr>
          <a:bottom>
            <a:ln w="38100" cmpd="sng">
              <a:no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0275" autoAdjust="0"/>
    <p:restoredTop sz="93364" autoAdjust="0"/>
  </p:normalViewPr>
  <p:slideViewPr>
    <p:cSldViewPr>
      <p:cViewPr>
        <p:scale>
          <a:sx n="60" d="100"/>
          <a:sy n="60" d="100"/>
        </p:scale>
        <p:origin x="-2502" y="-642"/>
      </p:cViewPr>
      <p:guideLst>
        <p:guide orient="horz" pos="144"/>
        <p:guide orient="horz" pos="436"/>
        <p:guide orient="horz" pos="4179"/>
        <p:guide orient="horz" pos="3888"/>
        <p:guide orient="horz" pos="3984"/>
        <p:guide orient="horz" pos="1104"/>
        <p:guide orient="horz" pos="1008"/>
        <p:guide orient="horz" pos="2448"/>
        <p:guide orient="horz" pos="2544"/>
        <p:guide orient="horz" pos="336"/>
        <p:guide pos="2832"/>
        <p:guide pos="336"/>
        <p:guide pos="5424"/>
        <p:guide pos="2928"/>
        <p:guide pos="1968"/>
        <p:guide pos="2070"/>
        <p:guide pos="3792"/>
        <p:guide pos="1104"/>
        <p:guide pos="4656"/>
        <p:guide pos="4560"/>
        <p:guide pos="3696"/>
        <p:guide pos="120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780" y="-108"/>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de-AT" dirty="0">
              <a:latin typeface="Arial" pitchFamily="34" charset="0"/>
              <a:cs typeface="Arial" pitchFamily="34" charset="0"/>
            </a:endParaRP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35F05CFF-548C-4E04-B325-CF1209D66BDC}" type="datetimeFigureOut">
              <a:rPr lang="de-AT" smtClean="0">
                <a:latin typeface="Arial" pitchFamily="34" charset="0"/>
                <a:cs typeface="Arial" pitchFamily="34" charset="0"/>
              </a:rPr>
              <a:pPr/>
              <a:t>08.10.2013</a:t>
            </a:fld>
            <a:endParaRPr lang="de-AT">
              <a:latin typeface="Arial" pitchFamily="34" charset="0"/>
              <a:cs typeface="Arial" pitchFamily="34" charset="0"/>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de-AT">
              <a:latin typeface="Arial" pitchFamily="34" charset="0"/>
              <a:cs typeface="Arial" pitchFamily="34" charset="0"/>
            </a:endParaRP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EE90EF7-3E10-491C-87C2-59674BB3AAF6}" type="slidenum">
              <a:rPr lang="de-AT" smtClean="0">
                <a:latin typeface="Arial" pitchFamily="34" charset="0"/>
                <a:cs typeface="Arial" pitchFamily="34" charset="0"/>
              </a:rPr>
              <a:pPr/>
              <a:t>‹Nr.›</a:t>
            </a:fld>
            <a:endParaRPr lang="de-AT">
              <a:latin typeface="Arial" pitchFamily="34" charset="0"/>
              <a:cs typeface="Arial" pitchFamily="34" charset="0"/>
            </a:endParaRPr>
          </a:p>
        </p:txBody>
      </p:sp>
    </p:spTree>
    <p:extLst>
      <p:ext uri="{BB962C8B-B14F-4D97-AF65-F5344CB8AC3E}">
        <p14:creationId xmlns:p14="http://schemas.microsoft.com/office/powerpoint/2010/main" val="12208498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Arial" pitchFamily="34" charset="0"/>
                <a:cs typeface="Arial" pitchFamily="34" charset="0"/>
              </a:defRPr>
            </a:lvl1pPr>
          </a:lstStyle>
          <a:p>
            <a:endParaRPr lang="de-AT"/>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atin typeface="Arial" pitchFamily="34" charset="0"/>
                <a:cs typeface="Arial" pitchFamily="34" charset="0"/>
              </a:defRPr>
            </a:lvl1pPr>
          </a:lstStyle>
          <a:p>
            <a:fld id="{5EFB8DA3-BCA9-4B7D-B50D-14F47506B614}" type="datetimeFigureOut">
              <a:rPr lang="de-AT" smtClean="0"/>
              <a:pPr/>
              <a:t>08.10.2013</a:t>
            </a:fld>
            <a:endParaRPr lang="de-AT"/>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de-AT" smtClean="0"/>
              <a:t>Click to edit Master text styles</a:t>
            </a:r>
          </a:p>
          <a:p>
            <a:pPr lvl="1"/>
            <a:r>
              <a:rPr lang="de-AT" smtClean="0"/>
              <a:t>Second level</a:t>
            </a:r>
          </a:p>
          <a:p>
            <a:pPr lvl="2"/>
            <a:r>
              <a:rPr lang="de-AT" smtClean="0"/>
              <a:t>Third level</a:t>
            </a:r>
          </a:p>
          <a:p>
            <a:pPr lvl="3"/>
            <a:r>
              <a:rPr lang="de-AT" smtClean="0"/>
              <a:t>Fourth level</a:t>
            </a:r>
          </a:p>
          <a:p>
            <a:pPr lvl="4"/>
            <a:r>
              <a:rPr lang="de-AT" smtClean="0"/>
              <a:t>Fifth level</a:t>
            </a:r>
            <a:endParaRPr lang="de-AT"/>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atin typeface="Arial" pitchFamily="34" charset="0"/>
                <a:cs typeface="Arial" pitchFamily="34" charset="0"/>
              </a:defRPr>
            </a:lvl1pPr>
          </a:lstStyle>
          <a:p>
            <a:endParaRPr lang="de-AT"/>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atin typeface="Arial" pitchFamily="34" charset="0"/>
                <a:cs typeface="Arial" pitchFamily="34" charset="0"/>
              </a:defRPr>
            </a:lvl1pPr>
          </a:lstStyle>
          <a:p>
            <a:fld id="{F07B8F03-BC93-4120-96CA-A36DF640BE24}" type="slidenum">
              <a:rPr lang="de-AT" smtClean="0"/>
              <a:pPr/>
              <a:t>‹Nr.›</a:t>
            </a:fld>
            <a:endParaRPr lang="de-AT"/>
          </a:p>
        </p:txBody>
      </p:sp>
    </p:spTree>
    <p:extLst>
      <p:ext uri="{BB962C8B-B14F-4D97-AF65-F5344CB8AC3E}">
        <p14:creationId xmlns:p14="http://schemas.microsoft.com/office/powerpoint/2010/main" val="1999446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Arial" pitchFamily="34" charset="0"/>
      </a:defRPr>
    </a:lvl1pPr>
    <a:lvl2pPr marL="457200" algn="l" defTabSz="914400" rtl="0" eaLnBrk="1" latinLnBrk="0" hangingPunct="1">
      <a:defRPr sz="1200" kern="1200">
        <a:solidFill>
          <a:schemeClr val="tx1"/>
        </a:solidFill>
        <a:latin typeface="Arial" pitchFamily="34" charset="0"/>
        <a:ea typeface="+mn-ea"/>
        <a:cs typeface="Arial" pitchFamily="34" charset="0"/>
      </a:defRPr>
    </a:lvl2pPr>
    <a:lvl3pPr marL="914400" algn="l" defTabSz="914400" rtl="0" eaLnBrk="1" latinLnBrk="0" hangingPunct="1">
      <a:defRPr sz="1200" kern="1200">
        <a:solidFill>
          <a:schemeClr val="tx1"/>
        </a:solidFill>
        <a:latin typeface="Arial" pitchFamily="34" charset="0"/>
        <a:ea typeface="+mn-ea"/>
        <a:cs typeface="Arial" pitchFamily="34" charset="0"/>
      </a:defRPr>
    </a:lvl3pPr>
    <a:lvl4pPr marL="1371600" algn="l" defTabSz="914400" rtl="0" eaLnBrk="1" latinLnBrk="0" hangingPunct="1">
      <a:defRPr sz="1200" kern="1200">
        <a:solidFill>
          <a:schemeClr val="tx1"/>
        </a:solidFill>
        <a:latin typeface="Arial" pitchFamily="34" charset="0"/>
        <a:ea typeface="+mn-ea"/>
        <a:cs typeface="Arial" pitchFamily="34" charset="0"/>
      </a:defRPr>
    </a:lvl4pPr>
    <a:lvl5pPr marL="1828800" algn="l" defTabSz="914400" rtl="0" eaLnBrk="1" latinLnBrk="0" hangingPunct="1">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de-AT" smtClean="0"/>
              <a:pPr/>
              <a:t>1</a:t>
            </a:fld>
            <a:endParaRPr lang="de-A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e-AT" b="1" baseline="0" dirty="0" smtClean="0">
                <a:solidFill>
                  <a:schemeClr val="tx1"/>
                </a:solidFill>
                <a:sym typeface="Symbol"/>
              </a:rPr>
              <a:t>Abtretung Forderung zur Begleichung einer eigenen Schuld </a:t>
            </a:r>
          </a:p>
          <a:p>
            <a:pPr marL="0" marR="0" indent="0" algn="l" defTabSz="914400" rtl="0" eaLnBrk="1" fontAlgn="auto" latinLnBrk="0" hangingPunct="1">
              <a:lnSpc>
                <a:spcPct val="100000"/>
              </a:lnSpc>
              <a:spcBef>
                <a:spcPts val="0"/>
              </a:spcBef>
              <a:spcAft>
                <a:spcPts val="0"/>
              </a:spcAft>
              <a:buClrTx/>
              <a:buSzTx/>
              <a:buFontTx/>
              <a:buNone/>
              <a:tabLst/>
              <a:defRPr/>
            </a:pPr>
            <a:r>
              <a:rPr lang="de-AT" b="0" baseline="0" dirty="0" smtClean="0">
                <a:solidFill>
                  <a:schemeClr val="tx1"/>
                </a:solidFill>
                <a:sym typeface="Symbol"/>
              </a:rPr>
              <a:t>(Mehlhardt/</a:t>
            </a:r>
            <a:r>
              <a:rPr lang="de-AT" b="0" baseline="0" dirty="0" err="1" smtClean="0">
                <a:solidFill>
                  <a:schemeClr val="tx1"/>
                </a:solidFill>
                <a:sym typeface="Symbol"/>
              </a:rPr>
              <a:t>Tumpel</a:t>
            </a:r>
            <a:r>
              <a:rPr lang="de-AT" b="0" baseline="0" dirty="0" smtClean="0">
                <a:solidFill>
                  <a:schemeClr val="tx1"/>
                </a:solidFill>
                <a:sym typeface="Symbol"/>
              </a:rPr>
              <a:t> § 1 </a:t>
            </a:r>
            <a:r>
              <a:rPr lang="de-AT" b="0" baseline="0" dirty="0" err="1" smtClean="0">
                <a:solidFill>
                  <a:schemeClr val="tx1"/>
                </a:solidFill>
                <a:sym typeface="Symbol"/>
              </a:rPr>
              <a:t>Rz</a:t>
            </a:r>
            <a:r>
              <a:rPr lang="de-AT" b="0" baseline="0" dirty="0" smtClean="0">
                <a:solidFill>
                  <a:schemeClr val="tx1"/>
                </a:solidFill>
                <a:sym typeface="Symbol"/>
              </a:rPr>
              <a:t> 162)</a:t>
            </a:r>
          </a:p>
          <a:p>
            <a:endParaRPr lang="de-AT" b="1" baseline="0" dirty="0" smtClean="0">
              <a:solidFill>
                <a:schemeClr val="tx1"/>
              </a:solidFill>
              <a:sym typeface="Symbol"/>
            </a:endParaRPr>
          </a:p>
          <a:p>
            <a:pPr marL="0" marR="0" indent="0" algn="l" defTabSz="914400" rtl="0" eaLnBrk="1" fontAlgn="auto" latinLnBrk="0" hangingPunct="1">
              <a:lnSpc>
                <a:spcPct val="100000"/>
              </a:lnSpc>
              <a:spcBef>
                <a:spcPts val="0"/>
              </a:spcBef>
              <a:spcAft>
                <a:spcPts val="0"/>
              </a:spcAft>
              <a:buClrTx/>
              <a:buSzTx/>
              <a:buFontTx/>
              <a:buNone/>
              <a:tabLst/>
              <a:defRPr/>
            </a:pPr>
            <a:r>
              <a:rPr lang="de-AT" b="1" baseline="0" dirty="0" smtClean="0">
                <a:solidFill>
                  <a:schemeClr val="tx1"/>
                </a:solidFill>
                <a:sym typeface="Symbol"/>
              </a:rPr>
              <a:t>Stille Zession </a:t>
            </a:r>
          </a:p>
          <a:p>
            <a:pPr marL="0" marR="0" indent="0" algn="l" defTabSz="914400" rtl="0" eaLnBrk="1" fontAlgn="auto" latinLnBrk="0" hangingPunct="1">
              <a:lnSpc>
                <a:spcPct val="100000"/>
              </a:lnSpc>
              <a:spcBef>
                <a:spcPts val="0"/>
              </a:spcBef>
              <a:spcAft>
                <a:spcPts val="0"/>
              </a:spcAft>
              <a:buClrTx/>
              <a:buSzTx/>
              <a:buFontTx/>
              <a:buNone/>
              <a:tabLst/>
              <a:defRPr/>
            </a:pPr>
            <a:r>
              <a:rPr lang="de-AT" b="0" baseline="0" dirty="0" smtClean="0">
                <a:solidFill>
                  <a:schemeClr val="tx1"/>
                </a:solidFill>
                <a:sym typeface="Symbol"/>
              </a:rPr>
              <a:t>(Mehlhardt/</a:t>
            </a:r>
            <a:r>
              <a:rPr lang="de-AT" b="0" baseline="0" dirty="0" err="1" smtClean="0">
                <a:solidFill>
                  <a:schemeClr val="tx1"/>
                </a:solidFill>
                <a:sym typeface="Symbol"/>
              </a:rPr>
              <a:t>Tumpel</a:t>
            </a:r>
            <a:r>
              <a:rPr lang="de-AT" b="0" baseline="0" dirty="0" smtClean="0">
                <a:solidFill>
                  <a:schemeClr val="tx1"/>
                </a:solidFill>
                <a:sym typeface="Symbol"/>
              </a:rPr>
              <a:t> § 6 </a:t>
            </a:r>
            <a:r>
              <a:rPr lang="de-AT" b="0" baseline="0" dirty="0" err="1" smtClean="0">
                <a:solidFill>
                  <a:schemeClr val="tx1"/>
                </a:solidFill>
                <a:sym typeface="Symbol"/>
              </a:rPr>
              <a:t>Rz</a:t>
            </a:r>
            <a:r>
              <a:rPr lang="de-AT" b="0" baseline="0" dirty="0" smtClean="0">
                <a:solidFill>
                  <a:schemeClr val="tx1"/>
                </a:solidFill>
                <a:sym typeface="Symbol"/>
              </a:rPr>
              <a:t> 21)</a:t>
            </a:r>
          </a:p>
        </p:txBody>
      </p:sp>
      <p:sp>
        <p:nvSpPr>
          <p:cNvPr id="4" name="Slide Number Placeholder 3"/>
          <p:cNvSpPr>
            <a:spLocks noGrp="1"/>
          </p:cNvSpPr>
          <p:nvPr>
            <p:ph type="sldNum" sz="quarter" idx="10"/>
          </p:nvPr>
        </p:nvSpPr>
        <p:spPr/>
        <p:txBody>
          <a:bodyPr/>
          <a:lstStyle/>
          <a:p>
            <a:fld id="{F07B8F03-BC93-4120-96CA-A36DF640BE24}" type="slidenum">
              <a:rPr lang="de-AT" smtClean="0"/>
              <a:pPr/>
              <a:t>10</a:t>
            </a:fld>
            <a:endParaRPr lang="de-A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e-AT" sz="1100" b="1" dirty="0" smtClean="0"/>
              <a:t>Wirtschaftlicher Wert der Forderung (Mehlhardt/</a:t>
            </a:r>
            <a:r>
              <a:rPr lang="de-AT" sz="1100" b="1" dirty="0" err="1" smtClean="0"/>
              <a:t>Tumpel</a:t>
            </a:r>
            <a:r>
              <a:rPr lang="de-AT" sz="1100" b="1" dirty="0" smtClean="0"/>
              <a:t> § 6 </a:t>
            </a:r>
            <a:r>
              <a:rPr lang="de-AT" sz="1100" b="1" dirty="0" err="1" smtClean="0"/>
              <a:t>Rz</a:t>
            </a:r>
            <a:r>
              <a:rPr lang="de-AT" sz="1100" b="1" dirty="0" smtClean="0"/>
              <a:t> 219)</a:t>
            </a:r>
          </a:p>
          <a:p>
            <a:r>
              <a:rPr lang="de-AT" sz="1100" dirty="0" smtClean="0"/>
              <a:t>ist </a:t>
            </a:r>
            <a:r>
              <a:rPr lang="de-AT" sz="1100" dirty="0" err="1" smtClean="0"/>
              <a:t>idR</a:t>
            </a:r>
            <a:r>
              <a:rPr lang="de-AT" sz="1100" dirty="0" smtClean="0"/>
              <a:t> jener Wert, den die Beteiligten der Forderung tatsächlich beimessen</a:t>
            </a:r>
            <a:r>
              <a:rPr lang="de-AT" sz="1100" baseline="0" dirty="0" smtClean="0"/>
              <a:t> </a:t>
            </a:r>
            <a:r>
              <a:rPr lang="de-AT" sz="1100" dirty="0" smtClean="0"/>
              <a:t>einschließlich der Vergütung für den Forderungseinzug und der Delkrederegebühr oder vergleichbarerer Zahlungen, die der </a:t>
            </a:r>
            <a:r>
              <a:rPr lang="de-AT" sz="1100" dirty="0" err="1" smtClean="0"/>
              <a:t>Factor</a:t>
            </a:r>
            <a:r>
              <a:rPr lang="de-AT" sz="1100" dirty="0" smtClean="0"/>
              <a:t> für das Risiko des</a:t>
            </a:r>
            <a:r>
              <a:rPr lang="de-AT" sz="1100" baseline="0" dirty="0" smtClean="0"/>
              <a:t> Forderungsausfalls erhält und die als Gegenleistung für eine Leistung des </a:t>
            </a:r>
            <a:r>
              <a:rPr lang="de-AT" sz="1100" baseline="0" dirty="0" err="1" smtClean="0"/>
              <a:t>Factors</a:t>
            </a:r>
            <a:r>
              <a:rPr lang="de-AT" sz="1100" baseline="0" dirty="0" smtClean="0"/>
              <a:t> anzusehen sind. </a:t>
            </a:r>
          </a:p>
          <a:p>
            <a:endParaRPr lang="de-AT" sz="1100" baseline="0" dirty="0" smtClean="0"/>
          </a:p>
          <a:p>
            <a:r>
              <a:rPr lang="de-AT" sz="1100" baseline="0" dirty="0" smtClean="0"/>
              <a:t>&gt;</a:t>
            </a:r>
            <a:r>
              <a:rPr lang="de-AT" sz="1100" baseline="0" dirty="0" err="1" smtClean="0"/>
              <a:t>EuGH</a:t>
            </a:r>
            <a:r>
              <a:rPr lang="de-AT" sz="1100" baseline="0" dirty="0" smtClean="0"/>
              <a:t> Urteil vom 27.10.2011, GFLKL Financial Services AG, C-93/10&gt; beim Kauf notleidender Forderungen auf eigenes Risiko liegt keine Leistung des Käufers an den Verkäufer vor, wenn die Differenz zw. Nennwert der Forderungen und deren Kaufpreis den tatsächlichen wirtschaftlichen Wert der Forderung widerspiegelt. </a:t>
            </a:r>
          </a:p>
          <a:p>
            <a:endParaRPr lang="de-AT" sz="1100" baseline="0" dirty="0" smtClean="0"/>
          </a:p>
          <a:p>
            <a:r>
              <a:rPr lang="de-AT" sz="1100" b="1" baseline="0" dirty="0" smtClean="0"/>
              <a:t>Verkauf einer Forderung unter dem Nennwert (siehe Beispiel nächste Seite)</a:t>
            </a:r>
          </a:p>
          <a:p>
            <a:r>
              <a:rPr lang="de-AT" sz="1100" baseline="0" dirty="0" smtClean="0"/>
              <a:t>Keine Auswirkung auf ursprüngliche Lieferung u. Leistung &gt; </a:t>
            </a:r>
            <a:r>
              <a:rPr lang="de-AT" sz="1100" baseline="0" dirty="0" err="1" smtClean="0"/>
              <a:t>Bmgl</a:t>
            </a:r>
            <a:r>
              <a:rPr lang="de-AT" sz="1100" baseline="0" dirty="0" smtClean="0"/>
              <a:t> wird erst reduziert, wenn Kunde an Zessionar unter Nennwert bezahlt; Die daraus resultierende Reduktion darf aber der Unternehmern und nicht der Zessionar geltend machen. (Praxis schwierig &gt; Unternehmer hat keine Information über Höhe der Zahlung</a:t>
            </a:r>
          </a:p>
          <a:p>
            <a:endParaRPr lang="de-AT" sz="1100" baseline="0" dirty="0" smtClean="0"/>
          </a:p>
          <a:p>
            <a:r>
              <a:rPr lang="de-AT" sz="1100" b="1" baseline="0" dirty="0" smtClean="0"/>
              <a:t>Steuerfreiheit für Entgeltsteil der auf die Kreditgewährung fällt  (UStR 2000 – </a:t>
            </a:r>
            <a:r>
              <a:rPr lang="de-AT" sz="1100" b="1" baseline="0" dirty="0" err="1" smtClean="0"/>
              <a:t>Rz</a:t>
            </a:r>
            <a:r>
              <a:rPr lang="de-AT" sz="1100" b="1" baseline="0" dirty="0" smtClean="0"/>
              <a:t> 757, </a:t>
            </a:r>
            <a:r>
              <a:rPr lang="de-AT" sz="1100" b="1" baseline="0" dirty="0" err="1" smtClean="0"/>
              <a:t>Melhardt</a:t>
            </a:r>
            <a:r>
              <a:rPr lang="de-AT" sz="1100" b="1" baseline="0" dirty="0" smtClean="0"/>
              <a:t>/</a:t>
            </a:r>
            <a:r>
              <a:rPr lang="de-AT" sz="1100" b="1" baseline="0" dirty="0" err="1" smtClean="0"/>
              <a:t>Tumpel</a:t>
            </a:r>
            <a:r>
              <a:rPr lang="de-AT" sz="1100" b="1" baseline="0" dirty="0" smtClean="0"/>
              <a:t> § 6 </a:t>
            </a:r>
            <a:r>
              <a:rPr lang="de-AT" sz="1100" b="1" baseline="0" dirty="0" err="1" smtClean="0"/>
              <a:t>Rz</a:t>
            </a:r>
            <a:r>
              <a:rPr lang="de-AT" sz="1100" b="1" baseline="0" dirty="0" smtClean="0"/>
              <a:t> 198)</a:t>
            </a:r>
          </a:p>
          <a:p>
            <a:r>
              <a:rPr lang="de-AT" sz="1100" baseline="0" dirty="0" smtClean="0"/>
              <a:t>Widerspricht </a:t>
            </a:r>
            <a:r>
              <a:rPr lang="de-AT" sz="1100" baseline="0" dirty="0" err="1" smtClean="0"/>
              <a:t>grds</a:t>
            </a:r>
            <a:r>
              <a:rPr lang="de-AT" sz="1100" baseline="0" dirty="0" smtClean="0"/>
              <a:t>. EU-Recht (</a:t>
            </a:r>
            <a:r>
              <a:rPr lang="de-AT" sz="1100" baseline="0" dirty="0" err="1" smtClean="0"/>
              <a:t>EuGH</a:t>
            </a:r>
            <a:r>
              <a:rPr lang="de-AT" sz="1100" baseline="0" dirty="0" smtClean="0"/>
              <a:t> 26.6.2003, MKG- C-305/01); eigentlich Nebenleistung, die in der Hauptleistung aufgeht; &gt; </a:t>
            </a:r>
            <a:r>
              <a:rPr lang="de-AT" sz="1100" u="sng" baseline="0" dirty="0" smtClean="0"/>
              <a:t>Hauptleistung liegt</a:t>
            </a:r>
            <a:r>
              <a:rPr lang="de-AT" sz="1100" baseline="0" dirty="0" smtClean="0"/>
              <a:t> nur dann vor, wenn Forderung längere Fälligkeit aufweist oder wenn Kreditgeschäft (Entgelt dafür) gesondert vereinbart und verrechnet wurde. </a:t>
            </a:r>
          </a:p>
        </p:txBody>
      </p:sp>
      <p:sp>
        <p:nvSpPr>
          <p:cNvPr id="4" name="Slide Number Placeholder 3"/>
          <p:cNvSpPr>
            <a:spLocks noGrp="1"/>
          </p:cNvSpPr>
          <p:nvPr>
            <p:ph type="sldNum" sz="quarter" idx="10"/>
          </p:nvPr>
        </p:nvSpPr>
        <p:spPr/>
        <p:txBody>
          <a:bodyPr/>
          <a:lstStyle/>
          <a:p>
            <a:fld id="{F07B8F03-BC93-4120-96CA-A36DF640BE24}" type="slidenum">
              <a:rPr lang="de-AT" smtClean="0"/>
              <a:pPr/>
              <a:t>11</a:t>
            </a:fld>
            <a:endParaRPr lang="de-A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e-AT" dirty="0" err="1" smtClean="0"/>
              <a:t>Melhardt</a:t>
            </a:r>
            <a:r>
              <a:rPr lang="de-AT" dirty="0" smtClean="0"/>
              <a:t>/</a:t>
            </a:r>
            <a:r>
              <a:rPr lang="de-AT" dirty="0" err="1" smtClean="0"/>
              <a:t>Tumpel</a:t>
            </a:r>
            <a:r>
              <a:rPr lang="de-AT" baseline="0" dirty="0" smtClean="0"/>
              <a:t> § 6 </a:t>
            </a:r>
            <a:r>
              <a:rPr lang="de-AT" baseline="0" dirty="0" err="1" smtClean="0"/>
              <a:t>Rz</a:t>
            </a:r>
            <a:r>
              <a:rPr lang="de-AT" baseline="0" dirty="0" smtClean="0"/>
              <a:t> 215</a:t>
            </a:r>
            <a:endParaRPr lang="de-AT" dirty="0"/>
          </a:p>
        </p:txBody>
      </p:sp>
      <p:sp>
        <p:nvSpPr>
          <p:cNvPr id="4" name="Slide Number Placeholder 3"/>
          <p:cNvSpPr>
            <a:spLocks noGrp="1"/>
          </p:cNvSpPr>
          <p:nvPr>
            <p:ph type="sldNum" sz="quarter" idx="10"/>
          </p:nvPr>
        </p:nvSpPr>
        <p:spPr/>
        <p:txBody>
          <a:bodyPr/>
          <a:lstStyle/>
          <a:p>
            <a:fld id="{F07B8F03-BC93-4120-96CA-A36DF640BE24}" type="slidenum">
              <a:rPr lang="de-AT" smtClean="0"/>
              <a:pPr/>
              <a:t>12</a:t>
            </a:fld>
            <a:endParaRPr lang="de-A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e-AT" dirty="0" smtClean="0"/>
              <a:t>Beurteilung</a:t>
            </a:r>
            <a:r>
              <a:rPr lang="de-AT" baseline="0" dirty="0" smtClean="0"/>
              <a:t> </a:t>
            </a:r>
            <a:r>
              <a:rPr lang="de-AT" baseline="0" dirty="0" err="1" smtClean="0"/>
              <a:t>iSd</a:t>
            </a:r>
            <a:r>
              <a:rPr lang="de-AT" baseline="0" dirty="0" smtClean="0"/>
              <a:t> Gebührenrechts erfolgt nach den Kriterien des bürgerlichen Rechts</a:t>
            </a:r>
          </a:p>
          <a:p>
            <a:endParaRPr lang="de-AT" baseline="0" dirty="0" smtClean="0"/>
          </a:p>
          <a:p>
            <a:r>
              <a:rPr lang="de-AT" sz="1200" b="1" kern="1200" baseline="0" dirty="0" err="1" smtClean="0">
                <a:solidFill>
                  <a:schemeClr val="tx1"/>
                </a:solidFill>
                <a:latin typeface="Arial" pitchFamily="34" charset="0"/>
                <a:ea typeface="+mn-ea"/>
                <a:cs typeface="Arial" pitchFamily="34" charset="0"/>
              </a:rPr>
              <a:t>Rz</a:t>
            </a:r>
            <a:r>
              <a:rPr lang="de-AT" sz="1200" b="1" kern="1200" baseline="0" dirty="0" smtClean="0">
                <a:solidFill>
                  <a:schemeClr val="tx1"/>
                </a:solidFill>
                <a:latin typeface="Arial" pitchFamily="34" charset="0"/>
                <a:ea typeface="+mn-ea"/>
                <a:cs typeface="Arial" pitchFamily="34" charset="0"/>
              </a:rPr>
              <a:t> 1015 + Kommentar Fellner § 33 TP 21 </a:t>
            </a:r>
            <a:r>
              <a:rPr lang="de-AT" sz="1200" b="1" kern="1200" baseline="0" dirty="0" err="1" smtClean="0">
                <a:solidFill>
                  <a:schemeClr val="tx1"/>
                </a:solidFill>
                <a:latin typeface="Arial" pitchFamily="34" charset="0"/>
                <a:ea typeface="+mn-ea"/>
                <a:cs typeface="Arial" pitchFamily="34" charset="0"/>
              </a:rPr>
              <a:t>GebG</a:t>
            </a:r>
            <a:r>
              <a:rPr lang="de-AT" sz="1200" b="1" kern="1200" baseline="0" dirty="0" smtClean="0">
                <a:solidFill>
                  <a:schemeClr val="tx1"/>
                </a:solidFill>
                <a:latin typeface="Arial" pitchFamily="34" charset="0"/>
                <a:ea typeface="+mn-ea"/>
                <a:cs typeface="Arial" pitchFamily="34" charset="0"/>
              </a:rPr>
              <a:t> </a:t>
            </a:r>
            <a:r>
              <a:rPr lang="de-AT" sz="1200" b="1" kern="1200" baseline="0" dirty="0" err="1" smtClean="0">
                <a:solidFill>
                  <a:schemeClr val="tx1"/>
                </a:solidFill>
                <a:latin typeface="Arial" pitchFamily="34" charset="0"/>
                <a:ea typeface="+mn-ea"/>
                <a:cs typeface="Arial" pitchFamily="34" charset="0"/>
              </a:rPr>
              <a:t>Rz</a:t>
            </a:r>
            <a:r>
              <a:rPr lang="de-AT" sz="1200" b="1" kern="1200" baseline="0" dirty="0" smtClean="0">
                <a:solidFill>
                  <a:schemeClr val="tx1"/>
                </a:solidFill>
                <a:latin typeface="Arial" pitchFamily="34" charset="0"/>
                <a:ea typeface="+mn-ea"/>
                <a:cs typeface="Arial" pitchFamily="34" charset="0"/>
              </a:rPr>
              <a:t> 5</a:t>
            </a:r>
          </a:p>
          <a:p>
            <a:r>
              <a:rPr lang="de-AT" sz="1200" kern="1200" baseline="0" dirty="0" smtClean="0">
                <a:solidFill>
                  <a:schemeClr val="tx1"/>
                </a:solidFill>
                <a:latin typeface="Arial" pitchFamily="34" charset="0"/>
                <a:ea typeface="+mn-ea"/>
                <a:cs typeface="Arial" pitchFamily="34" charset="0"/>
              </a:rPr>
              <a:t>Eine Gebührenpflicht nach § 33 TP 21 Abs. 1 </a:t>
            </a:r>
            <a:r>
              <a:rPr lang="de-AT" sz="1200" kern="1200" baseline="0" dirty="0" err="1" smtClean="0">
                <a:solidFill>
                  <a:schemeClr val="tx1"/>
                </a:solidFill>
                <a:latin typeface="Arial" pitchFamily="34" charset="0"/>
                <a:ea typeface="+mn-ea"/>
                <a:cs typeface="Arial" pitchFamily="34" charset="0"/>
              </a:rPr>
              <a:t>GebG</a:t>
            </a:r>
            <a:r>
              <a:rPr lang="de-AT" sz="1200" kern="1200" baseline="0" dirty="0" smtClean="0">
                <a:solidFill>
                  <a:schemeClr val="tx1"/>
                </a:solidFill>
                <a:latin typeface="Arial" pitchFamily="34" charset="0"/>
                <a:ea typeface="+mn-ea"/>
                <a:cs typeface="Arial" pitchFamily="34" charset="0"/>
              </a:rPr>
              <a:t> tritt nur ein, wenn sowohl ein Titelgeschäft (Verpflichtungsgeschäft) vorliegt, das auf die entgeltliche Übertragung von Forderungen oder anderen Rechten gerichtet ist und die Übertragung durch das Verfügungsgeschäft erfolgt ist.</a:t>
            </a:r>
          </a:p>
          <a:p>
            <a:endParaRPr lang="de-AT" sz="1200" kern="1200" baseline="0" dirty="0" smtClean="0">
              <a:solidFill>
                <a:schemeClr val="tx1"/>
              </a:solidFill>
              <a:latin typeface="Arial" pitchFamily="34" charset="0"/>
              <a:ea typeface="+mn-ea"/>
              <a:cs typeface="Arial" pitchFamily="34" charset="0"/>
            </a:endParaRPr>
          </a:p>
        </p:txBody>
      </p:sp>
      <p:sp>
        <p:nvSpPr>
          <p:cNvPr id="4" name="Slide Number Placeholder 3"/>
          <p:cNvSpPr>
            <a:spLocks noGrp="1"/>
          </p:cNvSpPr>
          <p:nvPr>
            <p:ph type="sldNum" sz="quarter" idx="10"/>
          </p:nvPr>
        </p:nvSpPr>
        <p:spPr/>
        <p:txBody>
          <a:bodyPr/>
          <a:lstStyle/>
          <a:p>
            <a:fld id="{F07B8F03-BC93-4120-96CA-A36DF640BE24}" type="slidenum">
              <a:rPr lang="de-AT" smtClean="0"/>
              <a:pPr/>
              <a:t>13</a:t>
            </a:fld>
            <a:endParaRPr lang="de-A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e-AT" dirty="0" smtClean="0"/>
              <a:t>Beurteilung</a:t>
            </a:r>
            <a:r>
              <a:rPr lang="de-AT" baseline="0" dirty="0" smtClean="0"/>
              <a:t> </a:t>
            </a:r>
            <a:r>
              <a:rPr lang="de-AT" baseline="0" dirty="0" err="1" smtClean="0"/>
              <a:t>iSd</a:t>
            </a:r>
            <a:r>
              <a:rPr lang="de-AT" baseline="0" dirty="0" smtClean="0"/>
              <a:t> Gebührenrechts erfolgt nach den Kriterien des bürgerlichen Rechts</a:t>
            </a:r>
          </a:p>
          <a:p>
            <a:endParaRPr lang="de-AT" baseline="0" dirty="0" smtClean="0"/>
          </a:p>
          <a:p>
            <a:r>
              <a:rPr lang="de-AT" sz="1200" b="1" kern="1200" baseline="0" dirty="0" err="1" smtClean="0">
                <a:solidFill>
                  <a:schemeClr val="tx1"/>
                </a:solidFill>
                <a:latin typeface="Arial" pitchFamily="34" charset="0"/>
                <a:ea typeface="+mn-ea"/>
                <a:cs typeface="Arial" pitchFamily="34" charset="0"/>
              </a:rPr>
              <a:t>Rz</a:t>
            </a:r>
            <a:r>
              <a:rPr lang="de-AT" sz="1200" b="1" kern="1200" baseline="0" dirty="0" smtClean="0">
                <a:solidFill>
                  <a:schemeClr val="tx1"/>
                </a:solidFill>
                <a:latin typeface="Arial" pitchFamily="34" charset="0"/>
                <a:ea typeface="+mn-ea"/>
                <a:cs typeface="Arial" pitchFamily="34" charset="0"/>
              </a:rPr>
              <a:t> 1015 + Kommentar Fellner § 33 TP 21 </a:t>
            </a:r>
            <a:r>
              <a:rPr lang="de-AT" sz="1200" b="1" kern="1200" baseline="0" dirty="0" err="1" smtClean="0">
                <a:solidFill>
                  <a:schemeClr val="tx1"/>
                </a:solidFill>
                <a:latin typeface="Arial" pitchFamily="34" charset="0"/>
                <a:ea typeface="+mn-ea"/>
                <a:cs typeface="Arial" pitchFamily="34" charset="0"/>
              </a:rPr>
              <a:t>GebG</a:t>
            </a:r>
            <a:r>
              <a:rPr lang="de-AT" sz="1200" b="1" kern="1200" baseline="0" dirty="0" smtClean="0">
                <a:solidFill>
                  <a:schemeClr val="tx1"/>
                </a:solidFill>
                <a:latin typeface="Arial" pitchFamily="34" charset="0"/>
                <a:ea typeface="+mn-ea"/>
                <a:cs typeface="Arial" pitchFamily="34" charset="0"/>
              </a:rPr>
              <a:t> </a:t>
            </a:r>
            <a:r>
              <a:rPr lang="de-AT" sz="1200" b="1" kern="1200" baseline="0" dirty="0" err="1" smtClean="0">
                <a:solidFill>
                  <a:schemeClr val="tx1"/>
                </a:solidFill>
                <a:latin typeface="Arial" pitchFamily="34" charset="0"/>
                <a:ea typeface="+mn-ea"/>
                <a:cs typeface="Arial" pitchFamily="34" charset="0"/>
              </a:rPr>
              <a:t>Rz</a:t>
            </a:r>
            <a:r>
              <a:rPr lang="de-AT" sz="1200" b="1" kern="1200" baseline="0" dirty="0" smtClean="0">
                <a:solidFill>
                  <a:schemeClr val="tx1"/>
                </a:solidFill>
                <a:latin typeface="Arial" pitchFamily="34" charset="0"/>
                <a:ea typeface="+mn-ea"/>
                <a:cs typeface="Arial" pitchFamily="34" charset="0"/>
              </a:rPr>
              <a:t> 29ff</a:t>
            </a:r>
            <a:endParaRPr lang="de-AT" sz="1200" kern="1200" baseline="0" dirty="0" smtClean="0">
              <a:solidFill>
                <a:schemeClr val="tx1"/>
              </a:solidFill>
              <a:latin typeface="Arial" pitchFamily="34" charset="0"/>
              <a:ea typeface="+mn-ea"/>
              <a:cs typeface="Arial" pitchFamily="34" charset="0"/>
            </a:endParaRPr>
          </a:p>
          <a:p>
            <a:endParaRPr lang="de-AT" sz="1200" kern="1200" baseline="0" dirty="0" smtClean="0">
              <a:solidFill>
                <a:schemeClr val="tx1"/>
              </a:solidFill>
              <a:latin typeface="Arial" pitchFamily="34" charset="0"/>
              <a:ea typeface="+mn-ea"/>
              <a:cs typeface="Arial" pitchFamily="34" charset="0"/>
            </a:endParaRPr>
          </a:p>
        </p:txBody>
      </p:sp>
      <p:sp>
        <p:nvSpPr>
          <p:cNvPr id="4" name="Slide Number Placeholder 3"/>
          <p:cNvSpPr>
            <a:spLocks noGrp="1"/>
          </p:cNvSpPr>
          <p:nvPr>
            <p:ph type="sldNum" sz="quarter" idx="10"/>
          </p:nvPr>
        </p:nvSpPr>
        <p:spPr/>
        <p:txBody>
          <a:bodyPr/>
          <a:lstStyle/>
          <a:p>
            <a:fld id="{F07B8F03-BC93-4120-96CA-A36DF640BE24}" type="slidenum">
              <a:rPr lang="de-AT" smtClean="0"/>
              <a:pPr/>
              <a:t>14</a:t>
            </a:fld>
            <a:endParaRPr lang="de-A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e-AT" dirty="0" smtClean="0"/>
              <a:t>Beurteilung</a:t>
            </a:r>
            <a:r>
              <a:rPr lang="de-AT" baseline="0" dirty="0" smtClean="0"/>
              <a:t> </a:t>
            </a:r>
            <a:r>
              <a:rPr lang="de-AT" baseline="0" dirty="0" err="1" smtClean="0"/>
              <a:t>iSd</a:t>
            </a:r>
            <a:r>
              <a:rPr lang="de-AT" baseline="0" dirty="0" smtClean="0"/>
              <a:t> Gebührenrechts erfolgt nach den Kriterien des bürgerlichen Rechts</a:t>
            </a:r>
          </a:p>
          <a:p>
            <a:endParaRPr lang="de-AT" baseline="0" dirty="0" smtClean="0"/>
          </a:p>
          <a:p>
            <a:r>
              <a:rPr lang="de-AT" sz="1200" b="1" kern="1200" baseline="0" dirty="0" err="1" smtClean="0">
                <a:solidFill>
                  <a:schemeClr val="tx1"/>
                </a:solidFill>
                <a:latin typeface="Arial" pitchFamily="34" charset="0"/>
                <a:ea typeface="+mn-ea"/>
                <a:cs typeface="Arial" pitchFamily="34" charset="0"/>
              </a:rPr>
              <a:t>Rz</a:t>
            </a:r>
            <a:r>
              <a:rPr lang="de-AT" sz="1200" b="1" kern="1200" baseline="0" dirty="0" smtClean="0">
                <a:solidFill>
                  <a:schemeClr val="tx1"/>
                </a:solidFill>
                <a:latin typeface="Arial" pitchFamily="34" charset="0"/>
                <a:ea typeface="+mn-ea"/>
                <a:cs typeface="Arial" pitchFamily="34" charset="0"/>
              </a:rPr>
              <a:t> 1015 + Kommentar Fellner § 33 TP 21 </a:t>
            </a:r>
            <a:r>
              <a:rPr lang="de-AT" sz="1200" b="1" kern="1200" baseline="0" dirty="0" err="1" smtClean="0">
                <a:solidFill>
                  <a:schemeClr val="tx1"/>
                </a:solidFill>
                <a:latin typeface="Arial" pitchFamily="34" charset="0"/>
                <a:ea typeface="+mn-ea"/>
                <a:cs typeface="Arial" pitchFamily="34" charset="0"/>
              </a:rPr>
              <a:t>GebG</a:t>
            </a:r>
            <a:r>
              <a:rPr lang="de-AT" sz="1200" b="1" kern="1200" baseline="0" dirty="0" smtClean="0">
                <a:solidFill>
                  <a:schemeClr val="tx1"/>
                </a:solidFill>
                <a:latin typeface="Arial" pitchFamily="34" charset="0"/>
                <a:ea typeface="+mn-ea"/>
                <a:cs typeface="Arial" pitchFamily="34" charset="0"/>
              </a:rPr>
              <a:t> </a:t>
            </a:r>
            <a:r>
              <a:rPr lang="de-AT" sz="1200" b="1" kern="1200" baseline="0" dirty="0" err="1" smtClean="0">
                <a:solidFill>
                  <a:schemeClr val="tx1"/>
                </a:solidFill>
                <a:latin typeface="Arial" pitchFamily="34" charset="0"/>
                <a:ea typeface="+mn-ea"/>
                <a:cs typeface="Arial" pitchFamily="34" charset="0"/>
              </a:rPr>
              <a:t>Rz</a:t>
            </a:r>
            <a:r>
              <a:rPr lang="de-AT" sz="1200" b="1" kern="1200" baseline="0" smtClean="0">
                <a:solidFill>
                  <a:schemeClr val="tx1"/>
                </a:solidFill>
                <a:latin typeface="Arial" pitchFamily="34" charset="0"/>
                <a:ea typeface="+mn-ea"/>
                <a:cs typeface="Arial" pitchFamily="34" charset="0"/>
              </a:rPr>
              <a:t> 29ff</a:t>
            </a:r>
            <a:endParaRPr lang="de-AT" sz="1200" kern="1200" baseline="0" dirty="0" smtClean="0">
              <a:solidFill>
                <a:schemeClr val="tx1"/>
              </a:solidFill>
              <a:latin typeface="Arial" pitchFamily="34" charset="0"/>
              <a:ea typeface="+mn-ea"/>
              <a:cs typeface="Arial" pitchFamily="34" charset="0"/>
            </a:endParaRPr>
          </a:p>
          <a:p>
            <a:endParaRPr lang="de-AT" sz="1200" kern="1200" baseline="0" dirty="0" smtClean="0">
              <a:solidFill>
                <a:schemeClr val="tx1"/>
              </a:solidFill>
              <a:latin typeface="Arial" pitchFamily="34" charset="0"/>
              <a:ea typeface="+mn-ea"/>
              <a:cs typeface="Arial" pitchFamily="34" charset="0"/>
            </a:endParaRPr>
          </a:p>
        </p:txBody>
      </p:sp>
      <p:sp>
        <p:nvSpPr>
          <p:cNvPr id="4" name="Slide Number Placeholder 3"/>
          <p:cNvSpPr>
            <a:spLocks noGrp="1"/>
          </p:cNvSpPr>
          <p:nvPr>
            <p:ph type="sldNum" sz="quarter" idx="10"/>
          </p:nvPr>
        </p:nvSpPr>
        <p:spPr/>
        <p:txBody>
          <a:bodyPr/>
          <a:lstStyle/>
          <a:p>
            <a:fld id="{F07B8F03-BC93-4120-96CA-A36DF640BE24}" type="slidenum">
              <a:rPr lang="de-AT" smtClean="0"/>
              <a:pPr/>
              <a:t>15</a:t>
            </a:fld>
            <a:endParaRPr lang="de-A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AT" dirty="0"/>
          </a:p>
        </p:txBody>
      </p:sp>
      <p:sp>
        <p:nvSpPr>
          <p:cNvPr id="4" name="Slide Number Placeholder 3"/>
          <p:cNvSpPr>
            <a:spLocks noGrp="1"/>
          </p:cNvSpPr>
          <p:nvPr>
            <p:ph type="sldNum" sz="quarter" idx="10"/>
          </p:nvPr>
        </p:nvSpPr>
        <p:spPr/>
        <p:txBody>
          <a:bodyPr/>
          <a:lstStyle/>
          <a:p>
            <a:fld id="{F07B8F03-BC93-4120-96CA-A36DF640BE24}" type="slidenum">
              <a:rPr lang="de-AT" smtClean="0"/>
              <a:pPr/>
              <a:t>16</a:t>
            </a:fld>
            <a:endParaRPr lang="de-A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AT" dirty="0"/>
          </a:p>
        </p:txBody>
      </p:sp>
      <p:sp>
        <p:nvSpPr>
          <p:cNvPr id="4" name="Slide Number Placeholder 3"/>
          <p:cNvSpPr>
            <a:spLocks noGrp="1"/>
          </p:cNvSpPr>
          <p:nvPr>
            <p:ph type="sldNum" sz="quarter" idx="10"/>
          </p:nvPr>
        </p:nvSpPr>
        <p:spPr/>
        <p:txBody>
          <a:bodyPr/>
          <a:lstStyle/>
          <a:p>
            <a:fld id="{F07B8F03-BC93-4120-96CA-A36DF640BE24}" type="slidenum">
              <a:rPr lang="de-AT" smtClean="0"/>
              <a:pPr/>
              <a:t>17</a:t>
            </a:fld>
            <a:endParaRPr lang="de-A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e-AT" dirty="0" smtClean="0"/>
              <a:t> </a:t>
            </a:r>
            <a:endParaRPr lang="de-AT" dirty="0"/>
          </a:p>
        </p:txBody>
      </p:sp>
      <p:sp>
        <p:nvSpPr>
          <p:cNvPr id="4" name="Slide Number Placeholder 3"/>
          <p:cNvSpPr>
            <a:spLocks noGrp="1"/>
          </p:cNvSpPr>
          <p:nvPr>
            <p:ph type="sldNum" sz="quarter" idx="10"/>
          </p:nvPr>
        </p:nvSpPr>
        <p:spPr/>
        <p:txBody>
          <a:bodyPr/>
          <a:lstStyle/>
          <a:p>
            <a:fld id="{F07B8F03-BC93-4120-96CA-A36DF640BE24}" type="slidenum">
              <a:rPr lang="de-AT" smtClean="0"/>
              <a:pPr/>
              <a:t>18</a:t>
            </a:fld>
            <a:endParaRPr lang="de-A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de-AT" smtClean="0"/>
              <a:pPr/>
              <a:t>19</a:t>
            </a:fld>
            <a:endParaRPr lang="de-A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e-AT" b="1" dirty="0" smtClean="0"/>
              <a:t>Definition </a:t>
            </a:r>
            <a:r>
              <a:rPr lang="de-AT" b="1" dirty="0" err="1" smtClean="0"/>
              <a:t>Factoringgeschäft</a:t>
            </a:r>
            <a:r>
              <a:rPr lang="de-AT" b="1" dirty="0" smtClean="0"/>
              <a:t> nach § 1 </a:t>
            </a:r>
            <a:r>
              <a:rPr lang="de-AT" b="1" dirty="0" err="1" smtClean="0"/>
              <a:t>Abs</a:t>
            </a:r>
            <a:r>
              <a:rPr lang="de-AT" b="1" dirty="0" smtClean="0"/>
              <a:t> 1 Z 16 BWG (</a:t>
            </a:r>
            <a:r>
              <a:rPr lang="de-AT" b="1" dirty="0" err="1" smtClean="0"/>
              <a:t>GebR</a:t>
            </a:r>
            <a:r>
              <a:rPr lang="de-AT" b="1" dirty="0" smtClean="0"/>
              <a:t> </a:t>
            </a:r>
            <a:r>
              <a:rPr lang="de-AT" b="1" dirty="0" err="1" smtClean="0"/>
              <a:t>Rz</a:t>
            </a:r>
            <a:r>
              <a:rPr lang="de-AT" b="1" dirty="0" smtClean="0"/>
              <a:t> 918)</a:t>
            </a:r>
          </a:p>
          <a:p>
            <a:endParaRPr lang="de-AT" b="1" dirty="0" smtClean="0"/>
          </a:p>
          <a:p>
            <a:r>
              <a:rPr lang="de-AT" b="0" dirty="0" err="1" smtClean="0"/>
              <a:t>Factoringgeschäfte</a:t>
            </a:r>
            <a:r>
              <a:rPr lang="de-AT" b="0" dirty="0" smtClean="0"/>
              <a:t> sind der Ankauf von Forderungen aus Warenlieferungen oder Dienstleistungen, die Übernahme des Risikos der </a:t>
            </a:r>
            <a:r>
              <a:rPr lang="de-AT" b="0" dirty="0" err="1" smtClean="0"/>
              <a:t>Einbringlichkeit</a:t>
            </a:r>
            <a:r>
              <a:rPr lang="de-AT" b="0" dirty="0" smtClean="0"/>
              <a:t> solcher Forderungen - ausgenommen die Kreditversicherung - und im Zusammenhang damit der Einzug solcher Forderungen.</a:t>
            </a:r>
          </a:p>
          <a:p>
            <a:endParaRPr lang="de-AT" dirty="0" smtClean="0"/>
          </a:p>
          <a:p>
            <a:r>
              <a:rPr lang="de-AT" b="1" dirty="0" err="1" smtClean="0"/>
              <a:t>EstR</a:t>
            </a:r>
            <a:r>
              <a:rPr lang="de-AT" b="1" dirty="0" smtClean="0"/>
              <a:t> 2000 – </a:t>
            </a:r>
            <a:r>
              <a:rPr lang="de-AT" b="1" dirty="0" err="1" smtClean="0"/>
              <a:t>Rz</a:t>
            </a:r>
            <a:r>
              <a:rPr lang="de-AT" b="1" baseline="0" dirty="0" smtClean="0"/>
              <a:t> 2336 – Allgemeines:</a:t>
            </a:r>
            <a:endParaRPr lang="de-AT" b="1" dirty="0" smtClean="0"/>
          </a:p>
          <a:p>
            <a:endParaRPr lang="de-AT" dirty="0" smtClean="0"/>
          </a:p>
          <a:p>
            <a:r>
              <a:rPr lang="de-AT" dirty="0" smtClean="0"/>
              <a:t>Beim Verkauf einer Forderung (Factoring) ist zwischen echtem und unechtem Factoring zu unterscheiden. </a:t>
            </a:r>
          </a:p>
          <a:p>
            <a:endParaRPr lang="de-AT" dirty="0" smtClean="0"/>
          </a:p>
          <a:p>
            <a:r>
              <a:rPr lang="de-AT" dirty="0" smtClean="0"/>
              <a:t>Beim echten Factoring scheidet die Forderung aus der Bilanz gegen Vereinnahmung eines Kaufpreises aus. Die </a:t>
            </a:r>
            <a:r>
              <a:rPr lang="de-AT" dirty="0" err="1" smtClean="0"/>
              <a:t>Factorbank</a:t>
            </a:r>
            <a:r>
              <a:rPr lang="de-AT" dirty="0" smtClean="0"/>
              <a:t> übernimmt das Risiko der </a:t>
            </a:r>
            <a:r>
              <a:rPr lang="de-AT" dirty="0" err="1" smtClean="0"/>
              <a:t>Einbringlichkeit</a:t>
            </a:r>
            <a:r>
              <a:rPr lang="de-AT" dirty="0" smtClean="0"/>
              <a:t>. Das unechte Factoring wird als Kreditgeschäft mit Sicherungsabtretung (Zessionskredit) beurteilt; das Risiko der </a:t>
            </a:r>
            <a:r>
              <a:rPr lang="de-AT" dirty="0" err="1" smtClean="0"/>
              <a:t>Einbringlichkeit</a:t>
            </a:r>
            <a:r>
              <a:rPr lang="de-AT" dirty="0" smtClean="0"/>
              <a:t> bleibt beim Unternehmer. Die weiterwirkende Verpflichtung des Gläubigers muss jedenfalls in der Bilanz ausgewiesen</a:t>
            </a:r>
          </a:p>
          <a:p>
            <a:r>
              <a:rPr lang="de-AT" dirty="0" smtClean="0"/>
              <a:t>werden.</a:t>
            </a:r>
            <a:endParaRPr lang="de-AT" dirty="0"/>
          </a:p>
        </p:txBody>
      </p:sp>
      <p:sp>
        <p:nvSpPr>
          <p:cNvPr id="4" name="Slide Number Placeholder 3"/>
          <p:cNvSpPr>
            <a:spLocks noGrp="1"/>
          </p:cNvSpPr>
          <p:nvPr>
            <p:ph type="sldNum" sz="quarter" idx="10"/>
          </p:nvPr>
        </p:nvSpPr>
        <p:spPr/>
        <p:txBody>
          <a:bodyPr/>
          <a:lstStyle/>
          <a:p>
            <a:fld id="{F07B8F03-BC93-4120-96CA-A36DF640BE24}" type="slidenum">
              <a:rPr lang="de-AT" smtClean="0"/>
              <a:pPr/>
              <a:t>2</a:t>
            </a:fld>
            <a:endParaRPr lang="de-A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AT" dirty="0"/>
          </a:p>
        </p:txBody>
      </p:sp>
      <p:sp>
        <p:nvSpPr>
          <p:cNvPr id="4" name="Slide Number Placeholder 3"/>
          <p:cNvSpPr>
            <a:spLocks noGrp="1"/>
          </p:cNvSpPr>
          <p:nvPr>
            <p:ph type="sldNum" sz="quarter" idx="10"/>
          </p:nvPr>
        </p:nvSpPr>
        <p:spPr/>
        <p:txBody>
          <a:bodyPr/>
          <a:lstStyle/>
          <a:p>
            <a:fld id="{F07B8F03-BC93-4120-96CA-A36DF640BE24}" type="slidenum">
              <a:rPr lang="de-AT" smtClean="0"/>
              <a:pPr/>
              <a:t>3</a:t>
            </a:fld>
            <a:endParaRPr lang="de-A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e-AT" dirty="0" smtClean="0"/>
              <a:t>EStR 2000 - 13.1.2 Forderungsabtretung (Zession), Factoring</a:t>
            </a:r>
          </a:p>
          <a:p>
            <a:endParaRPr lang="de-AT" dirty="0" smtClean="0"/>
          </a:p>
          <a:p>
            <a:r>
              <a:rPr lang="de-AT" b="1" dirty="0" smtClean="0"/>
              <a:t>4610; </a:t>
            </a:r>
            <a:r>
              <a:rPr lang="de-AT" b="1" dirty="0" err="1" smtClean="0"/>
              <a:t>Jakom</a:t>
            </a:r>
            <a:r>
              <a:rPr lang="de-AT" b="1" dirty="0" smtClean="0"/>
              <a:t> EStG</a:t>
            </a:r>
            <a:r>
              <a:rPr lang="de-AT" b="1" baseline="0" dirty="0" smtClean="0"/>
              <a:t> § 19, Seite 867</a:t>
            </a:r>
            <a:endParaRPr lang="de-AT" b="1" dirty="0" smtClean="0"/>
          </a:p>
          <a:p>
            <a:r>
              <a:rPr lang="de-AT" dirty="0" smtClean="0"/>
              <a:t>Bei einer Forderungsabtretung fließen Zahlungen, die der Schuldner des Zedenten unmittelbar an den Zessionar leistet, dem Zedenten im Zeitpunkt der Zahlung zu (</a:t>
            </a:r>
            <a:r>
              <a:rPr lang="de-AT" dirty="0" err="1" smtClean="0"/>
              <a:t>VwGH</a:t>
            </a:r>
            <a:r>
              <a:rPr lang="de-AT" dirty="0" smtClean="0"/>
              <a:t> 12.2.1965, 1767/64). Eine andere Betrachtung ist dann geboten, wenn die in § 1397 ABGB vorgesehene Haftung des Zedenten für die </a:t>
            </a:r>
            <a:r>
              <a:rPr lang="de-AT" dirty="0" err="1" smtClean="0"/>
              <a:t>Einbringlichkeit</a:t>
            </a:r>
            <a:r>
              <a:rPr lang="de-AT" dirty="0" smtClean="0"/>
              <a:t> der Forderung vertraglich ausgeschlossen wird. In diesem Fall kommt es beim Zedenten in dem Zeitpunkt zu einer Vereinnahmung, in dem der Zedent vom Zessionar das Entgelt für die Forderungsabtretung erhält (oder ein geldwerter Vorteil - etwa in Form eines Schulderlasses - wirksam wird).</a:t>
            </a:r>
          </a:p>
        </p:txBody>
      </p:sp>
      <p:sp>
        <p:nvSpPr>
          <p:cNvPr id="4" name="Slide Number Placeholder 3"/>
          <p:cNvSpPr>
            <a:spLocks noGrp="1"/>
          </p:cNvSpPr>
          <p:nvPr>
            <p:ph type="sldNum" sz="quarter" idx="10"/>
          </p:nvPr>
        </p:nvSpPr>
        <p:spPr/>
        <p:txBody>
          <a:bodyPr/>
          <a:lstStyle/>
          <a:p>
            <a:fld id="{F07B8F03-BC93-4120-96CA-A36DF640BE24}" type="slidenum">
              <a:rPr lang="de-AT" smtClean="0"/>
              <a:pPr/>
              <a:t>4</a:t>
            </a:fld>
            <a:endParaRPr lang="de-A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de-AT" dirty="0" smtClean="0"/>
              <a:t>EStR 2000 - 13.1.2 Forderungsabtretung (Zession), Factoring &amp; </a:t>
            </a:r>
            <a:r>
              <a:rPr lang="de-AT" dirty="0" err="1" smtClean="0"/>
              <a:t>Doralt</a:t>
            </a:r>
            <a:r>
              <a:rPr lang="de-AT" dirty="0" smtClean="0"/>
              <a:t> § 19</a:t>
            </a:r>
            <a:r>
              <a:rPr lang="de-AT" baseline="0" dirty="0" smtClean="0"/>
              <a:t> </a:t>
            </a:r>
            <a:endParaRPr lang="de-AT" dirty="0" smtClean="0"/>
          </a:p>
          <a:p>
            <a:endParaRPr lang="de-AT" dirty="0" smtClean="0"/>
          </a:p>
          <a:p>
            <a:r>
              <a:rPr lang="de-AT" b="1" dirty="0" smtClean="0"/>
              <a:t>4611</a:t>
            </a:r>
          </a:p>
          <a:p>
            <a:r>
              <a:rPr lang="de-AT" dirty="0" smtClean="0"/>
              <a:t>Beim unechten Factoring kauft der </a:t>
            </a:r>
            <a:r>
              <a:rPr lang="de-AT" dirty="0" err="1" smtClean="0"/>
              <a:t>Factor</a:t>
            </a:r>
            <a:r>
              <a:rPr lang="de-AT" dirty="0" smtClean="0"/>
              <a:t> vom Steuerpflichtigen grundsätzlich alle während der Vertragsdauer im Geschäftsbetrieb des Steuerpflichtigen entstehenden Kundenforderungen im Wege der Forderungsabtretung; das Risiko für die </a:t>
            </a:r>
            <a:r>
              <a:rPr lang="de-AT" dirty="0" err="1" smtClean="0"/>
              <a:t>Einbringlichkeit</a:t>
            </a:r>
            <a:r>
              <a:rPr lang="de-AT" dirty="0" smtClean="0"/>
              <a:t> der Forderung bleibt beim Steuerpflichtigen. Die Einnahmen aus den abgetretenen Kundenforderungen gelten dann als zugeflossen, sobald und soweit die Kunden an den </a:t>
            </a:r>
            <a:r>
              <a:rPr lang="de-AT" dirty="0" err="1" smtClean="0"/>
              <a:t>Factor</a:t>
            </a:r>
            <a:r>
              <a:rPr lang="de-AT" dirty="0" smtClean="0"/>
              <a:t> zahlen. Die Zahlung des </a:t>
            </a:r>
            <a:r>
              <a:rPr lang="de-AT" dirty="0" err="1" smtClean="0"/>
              <a:t>Factors</a:t>
            </a:r>
            <a:r>
              <a:rPr lang="de-AT" dirty="0" smtClean="0"/>
              <a:t> stellt eine Einnahme, eine allfällige Ausfallszahlung des Zedenten eine Ausgabe dar.</a:t>
            </a:r>
          </a:p>
          <a:p>
            <a:r>
              <a:rPr lang="de-AT" b="1" dirty="0" smtClean="0"/>
              <a:t>4612</a:t>
            </a:r>
          </a:p>
          <a:p>
            <a:r>
              <a:rPr lang="de-AT" dirty="0" smtClean="0"/>
              <a:t>Demgegenüber übernimmt der </a:t>
            </a:r>
            <a:r>
              <a:rPr lang="de-AT" dirty="0" err="1" smtClean="0"/>
              <a:t>Factor</a:t>
            </a:r>
            <a:r>
              <a:rPr lang="de-AT" dirty="0" smtClean="0"/>
              <a:t> beim echten Factoring mit dem Forderungsankauf auch das </a:t>
            </a:r>
            <a:r>
              <a:rPr lang="de-AT" dirty="0" err="1" smtClean="0"/>
              <a:t>Dubiosenrisiko</a:t>
            </a:r>
            <a:r>
              <a:rPr lang="de-AT" dirty="0" smtClean="0"/>
              <a:t>. </a:t>
            </a:r>
            <a:r>
              <a:rPr lang="de-AT" dirty="0" err="1" smtClean="0"/>
              <a:t>Diesfalls</a:t>
            </a:r>
            <a:r>
              <a:rPr lang="de-AT" dirty="0" smtClean="0"/>
              <a:t> sind die Leistungen des </a:t>
            </a:r>
            <a:r>
              <a:rPr lang="de-AT" dirty="0" err="1" smtClean="0"/>
              <a:t>Factors</a:t>
            </a:r>
            <a:r>
              <a:rPr lang="de-AT" dirty="0" smtClean="0"/>
              <a:t> unabhängig davon zu erbringen, ob, wann und in welchem Ausmaß bei ihm Zahlungen der Kunden aus der</a:t>
            </a:r>
            <a:r>
              <a:rPr lang="de-AT" baseline="0" dirty="0" smtClean="0"/>
              <a:t> </a:t>
            </a:r>
            <a:r>
              <a:rPr lang="de-AT" dirty="0" smtClean="0"/>
              <a:t>abgetretenen Forderung eingehen. Damit tritt wirtschaftlich schon mit den Zahlungen des </a:t>
            </a:r>
            <a:r>
              <a:rPr lang="de-AT" dirty="0" err="1" smtClean="0"/>
              <a:t>Factors</a:t>
            </a:r>
            <a:r>
              <a:rPr lang="de-AT" dirty="0" smtClean="0"/>
              <a:t> eine (endgültige) Vermögensvermehrung beim Steuerpflichtigen ein und ist somit in diesem Zeitpunkt der Zufluss gegeben.</a:t>
            </a:r>
          </a:p>
          <a:p>
            <a:endParaRPr lang="de-AT" dirty="0" smtClean="0"/>
          </a:p>
          <a:p>
            <a:r>
              <a:rPr lang="de-AT" b="1" dirty="0" err="1" smtClean="0"/>
              <a:t>Doralt</a:t>
            </a:r>
            <a:r>
              <a:rPr lang="de-AT" b="1" baseline="0" dirty="0" smtClean="0"/>
              <a:t> zu unterschiedlicher Behandlung echtes und unechtes Factoring § 19 / 3 </a:t>
            </a:r>
          </a:p>
          <a:p>
            <a:r>
              <a:rPr lang="de-AT" baseline="0" dirty="0" smtClean="0"/>
              <a:t>Allerdings ist das Ausfallsrisiko kein ausreichender Grund, das unechte Factoring anders zu behandeln als das echte Factoring. Auch in der Bilanz wird heute das echte und unechte Factoring gleich behandelt. </a:t>
            </a:r>
            <a:endParaRPr lang="de-AT" dirty="0" smtClean="0"/>
          </a:p>
          <a:p>
            <a:endParaRPr lang="de-AT" dirty="0" smtClean="0"/>
          </a:p>
          <a:p>
            <a:endParaRPr lang="de-AT"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e-AT" b="1" dirty="0" smtClean="0"/>
              <a:t>Unentgeltlich</a:t>
            </a:r>
            <a:r>
              <a:rPr lang="de-AT" b="1" baseline="0" dirty="0" smtClean="0"/>
              <a:t> abgetretene Forderung</a:t>
            </a:r>
            <a:r>
              <a:rPr lang="de-AT" baseline="0" dirty="0" smtClean="0"/>
              <a:t> (</a:t>
            </a:r>
            <a:r>
              <a:rPr lang="de-AT" dirty="0" err="1" smtClean="0"/>
              <a:t>Doralt</a:t>
            </a:r>
            <a:r>
              <a:rPr lang="de-AT" dirty="0" smtClean="0"/>
              <a:t>, § 19 /3) </a:t>
            </a:r>
          </a:p>
          <a:p>
            <a:endParaRPr lang="de-AT" baseline="0" dirty="0" smtClean="0"/>
          </a:p>
        </p:txBody>
      </p:sp>
      <p:sp>
        <p:nvSpPr>
          <p:cNvPr id="4" name="Slide Number Placeholder 3"/>
          <p:cNvSpPr>
            <a:spLocks noGrp="1"/>
          </p:cNvSpPr>
          <p:nvPr>
            <p:ph type="sldNum" sz="quarter" idx="10"/>
          </p:nvPr>
        </p:nvSpPr>
        <p:spPr/>
        <p:txBody>
          <a:bodyPr/>
          <a:lstStyle/>
          <a:p>
            <a:fld id="{F07B8F03-BC93-4120-96CA-A36DF640BE24}" type="slidenum">
              <a:rPr lang="de-AT" smtClean="0"/>
              <a:pPr/>
              <a:t>5</a:t>
            </a:fld>
            <a:endParaRPr lang="de-A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821690" lvl="2" indent="-273050">
              <a:spcAft>
                <a:spcPts val="1200"/>
              </a:spcAft>
              <a:buFont typeface="Wingdings" pitchFamily="2" charset="2"/>
              <a:buChar char="§"/>
            </a:pPr>
            <a:r>
              <a:rPr lang="de-AT" dirty="0" smtClean="0"/>
              <a:t>Factoring-</a:t>
            </a:r>
            <a:r>
              <a:rPr lang="de-AT" baseline="0" dirty="0" smtClean="0"/>
              <a:t> u. Delkrederegebühr misst sich am Nennwert der abgetretenen Forderung (</a:t>
            </a:r>
            <a:r>
              <a:rPr lang="de-AT" baseline="0" dirty="0" err="1" smtClean="0"/>
              <a:t>idR</a:t>
            </a:r>
            <a:r>
              <a:rPr lang="de-AT" baseline="0" dirty="0" smtClean="0"/>
              <a:t> </a:t>
            </a:r>
            <a:r>
              <a:rPr lang="de-AT" dirty="0" smtClean="0">
                <a:sym typeface="Symbol"/>
              </a:rPr>
              <a:t>2% </a:t>
            </a:r>
            <a:r>
              <a:rPr lang="de-AT" dirty="0" err="1" smtClean="0">
                <a:sym typeface="Symbol"/>
              </a:rPr>
              <a:t>Factoringgebühr</a:t>
            </a:r>
            <a:r>
              <a:rPr lang="de-AT" dirty="0" smtClean="0">
                <a:sym typeface="Symbol"/>
              </a:rPr>
              <a:t>,</a:t>
            </a:r>
            <a:r>
              <a:rPr lang="de-AT" baseline="0" dirty="0" smtClean="0">
                <a:sym typeface="Symbol"/>
              </a:rPr>
              <a:t> 1% </a:t>
            </a:r>
            <a:r>
              <a:rPr lang="de-AT" dirty="0" smtClean="0">
                <a:sym typeface="Symbol"/>
              </a:rPr>
              <a:t>Delkrederegebühr)</a:t>
            </a:r>
          </a:p>
          <a:p>
            <a:endParaRPr lang="de-AT" baseline="0" dirty="0" smtClean="0"/>
          </a:p>
          <a:p>
            <a:endParaRPr lang="de-AT" baseline="0" dirty="0" smtClean="0"/>
          </a:p>
        </p:txBody>
      </p:sp>
      <p:sp>
        <p:nvSpPr>
          <p:cNvPr id="4" name="Slide Number Placeholder 3"/>
          <p:cNvSpPr>
            <a:spLocks noGrp="1"/>
          </p:cNvSpPr>
          <p:nvPr>
            <p:ph type="sldNum" sz="quarter" idx="10"/>
          </p:nvPr>
        </p:nvSpPr>
        <p:spPr/>
        <p:txBody>
          <a:bodyPr/>
          <a:lstStyle/>
          <a:p>
            <a:fld id="{F07B8F03-BC93-4120-96CA-A36DF640BE24}" type="slidenum">
              <a:rPr lang="de-AT" smtClean="0"/>
              <a:pPr/>
              <a:t>6</a:t>
            </a:fld>
            <a:endParaRPr lang="de-A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e-AT" b="1" baseline="0" dirty="0" smtClean="0"/>
              <a:t>Steuerbefreiung</a:t>
            </a:r>
            <a:r>
              <a:rPr lang="de-AT" baseline="0" dirty="0" smtClean="0"/>
              <a:t> umfasst auch Nebenleistungen (Nebengebühren, Spesen, Portokosten)</a:t>
            </a:r>
            <a:r>
              <a:rPr lang="de-AT" b="1" dirty="0" smtClean="0"/>
              <a:t>  </a:t>
            </a:r>
            <a:r>
              <a:rPr lang="de-AT" b="0" dirty="0" smtClean="0"/>
              <a:t>- §6 </a:t>
            </a:r>
            <a:r>
              <a:rPr lang="de-AT" b="0" dirty="0" err="1" smtClean="0"/>
              <a:t>Rz</a:t>
            </a:r>
            <a:r>
              <a:rPr lang="de-AT" b="0" dirty="0" smtClean="0"/>
              <a:t> 214 </a:t>
            </a:r>
            <a:r>
              <a:rPr lang="de-AT" b="0" dirty="0" err="1" smtClean="0"/>
              <a:t>Melhardt</a:t>
            </a:r>
            <a:r>
              <a:rPr lang="de-AT" b="0" dirty="0" smtClean="0"/>
              <a:t>/</a:t>
            </a:r>
            <a:r>
              <a:rPr lang="de-AT" b="0" dirty="0" err="1" smtClean="0"/>
              <a:t>Tumpel</a:t>
            </a:r>
            <a:r>
              <a:rPr lang="de-AT" b="0" dirty="0" smtClean="0"/>
              <a:t> </a:t>
            </a:r>
            <a:endParaRPr lang="de-AT" b="0" baseline="0" dirty="0" smtClean="0"/>
          </a:p>
          <a:p>
            <a:endParaRPr lang="de-AT" baseline="0" dirty="0" smtClean="0"/>
          </a:p>
          <a:p>
            <a:r>
              <a:rPr lang="de-AT" b="1" baseline="0" dirty="0" smtClean="0"/>
              <a:t>Einziehung von Forderungen</a:t>
            </a:r>
            <a:r>
              <a:rPr lang="de-AT" baseline="0" dirty="0" smtClean="0"/>
              <a:t> = Der Begriff ist weit auszulegen und umfasst finanzielle Transaktionen, die darauf gerichtet sind, die Erfüllung einer Geldschuld zu erwirken. Nicht erforderlich ist es, dass die Forderung bereits fällig ist.  </a:t>
            </a:r>
          </a:p>
          <a:p>
            <a:r>
              <a:rPr lang="de-AT" baseline="0" dirty="0" smtClean="0"/>
              <a:t>&gt;&gt; Eine Leistung die darin besteht, für Rechnung eines Dritten bei dessen Bank Beträge im Lastschriftverfahren einzuziehen und diese an den Dienstleister des Dritten weiterzuleiten, ist als Einziehung von Forderungen zu qualifizieren (</a:t>
            </a:r>
            <a:r>
              <a:rPr lang="de-AT" baseline="0" dirty="0" err="1" smtClean="0"/>
              <a:t>EuGH</a:t>
            </a:r>
            <a:r>
              <a:rPr lang="de-AT" baseline="0" dirty="0" smtClean="0"/>
              <a:t> C-175-09).</a:t>
            </a:r>
          </a:p>
          <a:p>
            <a:r>
              <a:rPr lang="de-AT" baseline="0" dirty="0" smtClean="0"/>
              <a:t>&gt;&gt; Leistung eines Inkassobüros = Einziehung von Forderung &gt; auch wenn Schuldner Kosten zu tragen hat, liegt eine Leistung seitens des Inkassobüros an den Auftraggeber vor (VST-Abzug nach allg. Regelungen)</a:t>
            </a:r>
          </a:p>
          <a:p>
            <a:pPr marL="0" marR="0" indent="0" algn="l" defTabSz="914400" rtl="0" eaLnBrk="1" fontAlgn="auto" latinLnBrk="0" hangingPunct="1">
              <a:lnSpc>
                <a:spcPct val="100000"/>
              </a:lnSpc>
              <a:spcBef>
                <a:spcPts val="0"/>
              </a:spcBef>
              <a:spcAft>
                <a:spcPts val="0"/>
              </a:spcAft>
              <a:buClrTx/>
              <a:buSzTx/>
              <a:buFontTx/>
              <a:buNone/>
              <a:tabLst/>
              <a:defRPr/>
            </a:pPr>
            <a:r>
              <a:rPr lang="de-AT" b="0" baseline="0" dirty="0" smtClean="0"/>
              <a:t>- </a:t>
            </a:r>
            <a:r>
              <a:rPr lang="de-AT" b="0" baseline="0" dirty="0" err="1" smtClean="0"/>
              <a:t>Melhardt</a:t>
            </a:r>
            <a:r>
              <a:rPr lang="de-AT" b="0" baseline="0" dirty="0" smtClean="0"/>
              <a:t>/</a:t>
            </a:r>
            <a:r>
              <a:rPr lang="de-AT" b="0" baseline="0" dirty="0" err="1" smtClean="0"/>
              <a:t>Tumpel</a:t>
            </a:r>
            <a:r>
              <a:rPr lang="de-AT" b="0" baseline="0" dirty="0" smtClean="0"/>
              <a:t> §6 </a:t>
            </a:r>
            <a:r>
              <a:rPr lang="de-AT" b="0" baseline="0" dirty="0" err="1" smtClean="0"/>
              <a:t>Rz</a:t>
            </a:r>
            <a:r>
              <a:rPr lang="de-AT" b="0" baseline="0" dirty="0" smtClean="0"/>
              <a:t> 217 </a:t>
            </a:r>
          </a:p>
          <a:p>
            <a:endParaRPr lang="de-AT" baseline="0" dirty="0" smtClean="0"/>
          </a:p>
          <a:p>
            <a:endParaRPr lang="de-AT" baseline="0" dirty="0" smtClean="0"/>
          </a:p>
          <a:p>
            <a:r>
              <a:rPr lang="de-AT" b="1" baseline="0" dirty="0" smtClean="0"/>
              <a:t>Delkrederegebühr</a:t>
            </a:r>
            <a:r>
              <a:rPr lang="de-AT" baseline="0" dirty="0" smtClean="0"/>
              <a:t> ist lt. </a:t>
            </a:r>
            <a:r>
              <a:rPr lang="de-AT" baseline="0" dirty="0" err="1" smtClean="0"/>
              <a:t>EuGH</a:t>
            </a:r>
            <a:r>
              <a:rPr lang="de-AT" baseline="0" dirty="0" smtClean="0"/>
              <a:t> nicht als Entgelt für eigenständige (steuerfreie Leistungen) eingestuft</a:t>
            </a:r>
          </a:p>
          <a:p>
            <a:pPr marL="0" marR="0" indent="0" algn="l" defTabSz="914400" rtl="0" eaLnBrk="1" fontAlgn="auto" latinLnBrk="0" hangingPunct="1">
              <a:lnSpc>
                <a:spcPct val="100000"/>
              </a:lnSpc>
              <a:spcBef>
                <a:spcPts val="0"/>
              </a:spcBef>
              <a:spcAft>
                <a:spcPts val="0"/>
              </a:spcAft>
              <a:buClrTx/>
              <a:buSzTx/>
              <a:buFontTx/>
              <a:buNone/>
              <a:tabLst/>
              <a:defRPr/>
            </a:pPr>
            <a:r>
              <a:rPr lang="de-AT" baseline="0" dirty="0" smtClean="0"/>
              <a:t>- </a:t>
            </a:r>
            <a:r>
              <a:rPr lang="de-AT" baseline="0" dirty="0" err="1" smtClean="0"/>
              <a:t>Melhardt</a:t>
            </a:r>
            <a:r>
              <a:rPr lang="de-AT" baseline="0" dirty="0" smtClean="0"/>
              <a:t>/</a:t>
            </a:r>
            <a:r>
              <a:rPr lang="de-AT" baseline="0" dirty="0" err="1" smtClean="0"/>
              <a:t>Tumpel</a:t>
            </a:r>
            <a:r>
              <a:rPr lang="de-AT" baseline="0" dirty="0" smtClean="0"/>
              <a:t> § 6 </a:t>
            </a:r>
            <a:r>
              <a:rPr lang="de-AT" baseline="0" dirty="0" err="1" smtClean="0"/>
              <a:t>Rz</a:t>
            </a:r>
            <a:r>
              <a:rPr lang="de-AT" baseline="0" dirty="0" smtClean="0"/>
              <a:t> 218 </a:t>
            </a:r>
            <a:endParaRPr lang="de-AT" dirty="0" smtClean="0"/>
          </a:p>
          <a:p>
            <a:endParaRPr lang="de-AT" dirty="0"/>
          </a:p>
        </p:txBody>
      </p:sp>
      <p:sp>
        <p:nvSpPr>
          <p:cNvPr id="4" name="Slide Number Placeholder 3"/>
          <p:cNvSpPr>
            <a:spLocks noGrp="1"/>
          </p:cNvSpPr>
          <p:nvPr>
            <p:ph type="sldNum" sz="quarter" idx="10"/>
          </p:nvPr>
        </p:nvSpPr>
        <p:spPr/>
        <p:txBody>
          <a:bodyPr/>
          <a:lstStyle/>
          <a:p>
            <a:fld id="{F07B8F03-BC93-4120-96CA-A36DF640BE24}" type="slidenum">
              <a:rPr lang="de-AT" smtClean="0"/>
              <a:pPr/>
              <a:t>7</a:t>
            </a:fld>
            <a:endParaRPr lang="de-A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AT"/>
          </a:p>
        </p:txBody>
      </p:sp>
      <p:sp>
        <p:nvSpPr>
          <p:cNvPr id="4" name="Slide Number Placeholder 3"/>
          <p:cNvSpPr>
            <a:spLocks noGrp="1"/>
          </p:cNvSpPr>
          <p:nvPr>
            <p:ph type="sldNum" sz="quarter" idx="10"/>
          </p:nvPr>
        </p:nvSpPr>
        <p:spPr/>
        <p:txBody>
          <a:bodyPr/>
          <a:lstStyle/>
          <a:p>
            <a:fld id="{F07B8F03-BC93-4120-96CA-A36DF640BE24}" type="slidenum">
              <a:rPr lang="de-AT" smtClean="0"/>
              <a:pPr/>
              <a:t>8</a:t>
            </a:fld>
            <a:endParaRPr lang="de-A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e-AT" b="1" dirty="0" smtClean="0">
                <a:solidFill>
                  <a:schemeClr val="tx1"/>
                </a:solidFill>
                <a:sym typeface="Symbol"/>
              </a:rPr>
              <a:t>Kein Vorsteuerausschluss (UStR</a:t>
            </a:r>
            <a:r>
              <a:rPr lang="de-AT" b="1" baseline="0" dirty="0" smtClean="0">
                <a:solidFill>
                  <a:schemeClr val="tx1"/>
                </a:solidFill>
                <a:sym typeface="Symbol"/>
              </a:rPr>
              <a:t> 2000, </a:t>
            </a:r>
            <a:r>
              <a:rPr lang="de-AT" b="1" baseline="0" dirty="0" err="1" smtClean="0">
                <a:solidFill>
                  <a:schemeClr val="tx1"/>
                </a:solidFill>
                <a:sym typeface="Symbol"/>
              </a:rPr>
              <a:t>Rz</a:t>
            </a:r>
            <a:r>
              <a:rPr lang="de-AT" b="1" baseline="0" dirty="0" smtClean="0">
                <a:solidFill>
                  <a:schemeClr val="tx1"/>
                </a:solidFill>
                <a:sym typeface="Symbol"/>
              </a:rPr>
              <a:t> 1997)</a:t>
            </a:r>
          </a:p>
          <a:p>
            <a:endParaRPr lang="de-AT" b="1" baseline="0" dirty="0" smtClean="0">
              <a:solidFill>
                <a:schemeClr val="tx1"/>
              </a:solidFill>
              <a:sym typeface="Symbol"/>
            </a:endParaRPr>
          </a:p>
          <a:p>
            <a:r>
              <a:rPr lang="de-AT" sz="1200" kern="1200" baseline="0" dirty="0" smtClean="0">
                <a:solidFill>
                  <a:schemeClr val="tx1"/>
                </a:solidFill>
                <a:latin typeface="Arial" pitchFamily="34" charset="0"/>
                <a:ea typeface="+mn-ea"/>
                <a:cs typeface="Arial" pitchFamily="34" charset="0"/>
              </a:rPr>
              <a:t>Die im Rahmen des Factoring-Geschäftes dem Anschlusskunden verrechneten Gebühren</a:t>
            </a:r>
          </a:p>
          <a:p>
            <a:r>
              <a:rPr lang="de-AT" sz="1200" kern="1200" baseline="0" dirty="0" smtClean="0">
                <a:solidFill>
                  <a:schemeClr val="tx1"/>
                </a:solidFill>
                <a:latin typeface="Arial" pitchFamily="34" charset="0"/>
                <a:ea typeface="+mn-ea"/>
                <a:cs typeface="Arial" pitchFamily="34" charset="0"/>
              </a:rPr>
              <a:t>stehen nicht mit der vom Anschlusskunden vorgenommenen Forderungsabtretung an den</a:t>
            </a:r>
          </a:p>
          <a:p>
            <a:r>
              <a:rPr lang="de-AT" sz="1200" kern="1200" baseline="0" dirty="0" err="1" smtClean="0">
                <a:solidFill>
                  <a:schemeClr val="tx1"/>
                </a:solidFill>
                <a:latin typeface="Arial" pitchFamily="34" charset="0"/>
                <a:ea typeface="+mn-ea"/>
                <a:cs typeface="Arial" pitchFamily="34" charset="0"/>
              </a:rPr>
              <a:t>Factor</a:t>
            </a:r>
            <a:r>
              <a:rPr lang="de-AT" sz="1200" kern="1200" baseline="0" dirty="0" smtClean="0">
                <a:solidFill>
                  <a:schemeClr val="tx1"/>
                </a:solidFill>
                <a:latin typeface="Arial" pitchFamily="34" charset="0"/>
                <a:ea typeface="+mn-ea"/>
                <a:cs typeface="Arial" pitchFamily="34" charset="0"/>
              </a:rPr>
              <a:t>, sondern mit der sonstigen unternehmerischen Tätigkeit des Unternehmers im</a:t>
            </a:r>
          </a:p>
          <a:p>
            <a:r>
              <a:rPr lang="de-AT" sz="1200" kern="1200" baseline="0" dirty="0" smtClean="0">
                <a:solidFill>
                  <a:schemeClr val="tx1"/>
                </a:solidFill>
                <a:latin typeface="Arial" pitchFamily="34" charset="0"/>
                <a:ea typeface="+mn-ea"/>
                <a:cs typeface="Arial" pitchFamily="34" charset="0"/>
              </a:rPr>
              <a:t>Zusammenhang &gt; Vorsteuerabzug</a:t>
            </a:r>
            <a:endParaRPr lang="de-AT" b="1" baseline="0" dirty="0" smtClean="0">
              <a:solidFill>
                <a:schemeClr val="tx1"/>
              </a:solidFill>
              <a:sym typeface="Symbol"/>
            </a:endParaRPr>
          </a:p>
          <a:p>
            <a:endParaRPr lang="de-AT" b="1" baseline="0" dirty="0" smtClean="0">
              <a:solidFill>
                <a:schemeClr val="tx1"/>
              </a:solidFill>
              <a:sym typeface="Symbol"/>
            </a:endParaRPr>
          </a:p>
          <a:p>
            <a:endParaRPr lang="de-AT" dirty="0"/>
          </a:p>
        </p:txBody>
      </p:sp>
      <p:sp>
        <p:nvSpPr>
          <p:cNvPr id="4" name="Slide Number Placeholder 3"/>
          <p:cNvSpPr>
            <a:spLocks noGrp="1"/>
          </p:cNvSpPr>
          <p:nvPr>
            <p:ph type="sldNum" sz="quarter" idx="10"/>
          </p:nvPr>
        </p:nvSpPr>
        <p:spPr/>
        <p:txBody>
          <a:bodyPr/>
          <a:lstStyle/>
          <a:p>
            <a:fld id="{F07B8F03-BC93-4120-96CA-A36DF640BE24}" type="slidenum">
              <a:rPr lang="de-AT" smtClean="0"/>
              <a:pPr/>
              <a:t>9</a:t>
            </a:fld>
            <a:endParaRPr lang="de-A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ver Slide">
    <p:spTree>
      <p:nvGrpSpPr>
        <p:cNvPr id="1" name=""/>
        <p:cNvGrpSpPr/>
        <p:nvPr/>
      </p:nvGrpSpPr>
      <p:grpSpPr>
        <a:xfrm>
          <a:off x="0" y="0"/>
          <a:ext cx="0" cy="0"/>
          <a:chOff x="0" y="0"/>
          <a:chExt cx="0" cy="0"/>
        </a:xfrm>
      </p:grpSpPr>
      <p:grpSp>
        <p:nvGrpSpPr>
          <p:cNvPr id="19" name="Group 18"/>
          <p:cNvGrpSpPr/>
          <p:nvPr userDrawn="1"/>
        </p:nvGrpSpPr>
        <p:grpSpPr bwMode="gray">
          <a:xfrm>
            <a:off x="1752601" y="1"/>
            <a:ext cx="7391400" cy="6176009"/>
            <a:chOff x="19140488" y="13674"/>
            <a:chExt cx="7443798" cy="6145827"/>
          </a:xfrm>
        </p:grpSpPr>
        <p:sp>
          <p:nvSpPr>
            <p:cNvPr id="23"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4"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8"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3"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4"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5"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6"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7"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8"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9"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0"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1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de-AT" noProof="0" smtClean="0"/>
              <a:t>Click to add the presentation’s main title</a:t>
            </a:r>
            <a:endParaRPr lang="de-AT" noProof="0" dirty="0"/>
          </a:p>
        </p:txBody>
      </p:sp>
      <p:sp>
        <p:nvSpPr>
          <p:cNvPr id="18"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de-AT" noProof="0" smtClean="0"/>
              <a:t>Subtitle and date (move higher if title is only one line)</a:t>
            </a:r>
            <a:endParaRPr lang="de-AT" noProof="0" dirty="0" smtClean="0"/>
          </a:p>
        </p:txBody>
      </p:sp>
      <p:sp>
        <p:nvSpPr>
          <p:cNvPr id="21"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de-AT" noProof="0" smtClean="0"/>
              <a:t>www.pwc.com</a:t>
            </a:r>
            <a:endParaRPr lang="de-AT" noProof="0" dirty="0"/>
          </a:p>
        </p:txBody>
      </p:sp>
      <p:grpSp>
        <p:nvGrpSpPr>
          <p:cNvPr id="16" name="Group 32"/>
          <p:cNvGrpSpPr/>
          <p:nvPr userDrawn="1"/>
        </p:nvGrpSpPr>
        <p:grpSpPr>
          <a:xfrm>
            <a:off x="968592" y="6170991"/>
            <a:ext cx="914400" cy="533479"/>
            <a:chOff x="518032" y="978681"/>
            <a:chExt cx="4572000" cy="2667393"/>
          </a:xfrm>
        </p:grpSpPr>
        <p:sp>
          <p:nvSpPr>
            <p:cNvPr id="1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0"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Empty no Footer">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11"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de-AT" smtClean="0"/>
              <a:t>Neue ppt-Toolbox</a:t>
            </a:r>
            <a:endParaRPr lang="de-AT"/>
          </a:p>
        </p:txBody>
      </p:sp>
      <p:sp>
        <p:nvSpPr>
          <p:cNvPr id="6"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de-AT" smtClean="0"/>
              <a:pPr/>
              <a:t>‹Nr.›</a:t>
            </a:fld>
            <a:endParaRPr lang="de-AT"/>
          </a:p>
        </p:txBody>
      </p:sp>
      <p:sp>
        <p:nvSpPr>
          <p:cNvPr id="8"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de-AT" smtClean="0"/>
              <a:t>März 2011</a:t>
            </a:r>
            <a:endParaRPr lang="de-AT" dirty="0"/>
          </a:p>
        </p:txBody>
      </p:sp>
      <p:sp>
        <p:nvSpPr>
          <p:cNvPr id="7"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de-AT" sz="1000" noProof="0" smtClean="0">
                <a:latin typeface="Arial" pitchFamily="34" charset="0"/>
                <a:cs typeface="Arial" pitchFamily="34" charset="0"/>
              </a:rPr>
              <a:t>PwC</a:t>
            </a:r>
            <a:endParaRPr lang="de-AT" sz="1000" noProof="0" dirty="0">
              <a:latin typeface="Arial" pitchFamily="34" charset="0"/>
              <a:cs typeface="Arial" pitchFamily="34" charset="0"/>
            </a:endParaRPr>
          </a:p>
        </p:txBody>
      </p:sp>
    </p:spTree>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ey poi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tx1"/>
                </a:solidFill>
              </a:defRPr>
            </a:lvl1pPr>
          </a:lstStyle>
          <a:p>
            <a:r>
              <a:rPr lang="en-US" noProof="0" smtClean="0"/>
              <a:t>Click to edit Master title style</a:t>
            </a:r>
            <a:endParaRPr lang="de-AT" noProof="0"/>
          </a:p>
        </p:txBody>
      </p:sp>
      <p:cxnSp>
        <p:nvCxnSpPr>
          <p:cNvPr id="11" name="Shape 10"/>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de-AT" smtClean="0"/>
              <a:t>Neue ppt-Toolbox</a:t>
            </a:r>
            <a:endParaRPr lang="de-AT"/>
          </a:p>
        </p:txBody>
      </p:sp>
      <p:sp>
        <p:nvSpPr>
          <p:cNvPr id="15" name="Content Placeholder 26"/>
          <p:cNvSpPr>
            <a:spLocks noGrp="1"/>
          </p:cNvSpPr>
          <p:nvPr>
            <p:ph sz="quarter" idx="15"/>
          </p:nvPr>
        </p:nvSpPr>
        <p:spPr>
          <a:xfrm>
            <a:off x="533400" y="1752600"/>
            <a:ext cx="8077200" cy="4419600"/>
          </a:xfrm>
        </p:spPr>
        <p:txBody>
          <a:bodyPr/>
          <a:lstStyle>
            <a:lvl1pPr>
              <a:defRPr sz="3200" baseline="0">
                <a:solidFill>
                  <a:schemeClr val="tx2"/>
                </a:solidFill>
              </a:defRPr>
            </a:lvl1pPr>
            <a:lvl2pPr>
              <a:buClr>
                <a:schemeClr val="tx2"/>
              </a:buClr>
              <a:defRPr sz="3200">
                <a:solidFill>
                  <a:schemeClr val="tx2"/>
                </a:solidFill>
              </a:defRPr>
            </a:lvl2pPr>
            <a:lvl3pPr>
              <a:buClr>
                <a:schemeClr val="tx2"/>
              </a:buClr>
              <a:defRPr sz="3200">
                <a:solidFill>
                  <a:schemeClr val="tx2"/>
                </a:solidFill>
              </a:defRPr>
            </a:lvl3pPr>
            <a:lvl4pPr>
              <a:buClr>
                <a:schemeClr val="tx2"/>
              </a:buClr>
              <a:defRPr sz="3200">
                <a:solidFill>
                  <a:schemeClr val="tx2"/>
                </a:solidFill>
              </a:defRPr>
            </a:lvl4pPr>
            <a:lvl5pPr>
              <a:buClr>
                <a:schemeClr val="tx2"/>
              </a:buClr>
              <a:defRPr sz="3200">
                <a:solidFill>
                  <a:schemeClr val="tx2"/>
                </a:solidFill>
              </a:defRPr>
            </a:lvl5pPr>
            <a:lvl6pPr>
              <a:buClr>
                <a:schemeClr val="tx2"/>
              </a:buClr>
              <a:defRPr sz="3200" baseline="0">
                <a:solidFill>
                  <a:schemeClr val="tx2"/>
                </a:solidFill>
              </a:defRPr>
            </a:lvl6pPr>
            <a:lvl7pPr>
              <a:buClr>
                <a:schemeClr val="tx2"/>
              </a:buClr>
              <a:buAutoNum type="alphaLcPeriod"/>
              <a:defRPr sz="3200" baseline="0">
                <a:solidFill>
                  <a:schemeClr val="tx2"/>
                </a:solidFill>
              </a:defRPr>
            </a:lvl7pPr>
            <a:lvl8pPr>
              <a:buClr>
                <a:schemeClr val="tx2"/>
              </a:buClr>
              <a:buNone/>
              <a:defRPr sz="3200">
                <a:solidFill>
                  <a:schemeClr val="tx2"/>
                </a:solidFill>
              </a:defRPr>
            </a:lvl8pPr>
            <a:lvl9pPr>
              <a:defRPr sz="32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de-AT" noProof="0"/>
          </a:p>
        </p:txBody>
      </p:sp>
      <p:sp>
        <p:nvSpPr>
          <p:cNvPr id="14"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de-AT" smtClean="0"/>
              <a:pPr/>
              <a:t>‹Nr.›</a:t>
            </a:fld>
            <a:endParaRPr lang="de-AT"/>
          </a:p>
        </p:txBody>
      </p:sp>
      <p:sp>
        <p:nvSpPr>
          <p:cNvPr id="16"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de-AT" smtClean="0"/>
              <a:t>März 2011</a:t>
            </a:r>
            <a:endParaRPr lang="de-AT" dirty="0"/>
          </a:p>
        </p:txBody>
      </p:sp>
      <p:sp>
        <p:nvSpPr>
          <p:cNvPr id="9"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de-AT" sz="1000" noProof="0" smtClean="0">
                <a:latin typeface="Arial" pitchFamily="34" charset="0"/>
                <a:cs typeface="Arial" pitchFamily="34" charset="0"/>
              </a:rPr>
              <a:t>PwC</a:t>
            </a:r>
            <a:endParaRPr lang="de-AT" sz="1000" noProof="0" dirty="0">
              <a:latin typeface="Arial" pitchFamily="34" charset="0"/>
              <a:cs typeface="Arial" pitchFamily="34" charset="0"/>
            </a:endParaRPr>
          </a:p>
        </p:txBody>
      </p:sp>
    </p:spTree>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Key point: Colour">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bg1"/>
                </a:solidFill>
              </a:defRPr>
            </a:lvl1pPr>
          </a:lstStyle>
          <a:p>
            <a:r>
              <a:rPr lang="en-US" noProof="0" smtClean="0"/>
              <a:t>Click to edit Master title style</a:t>
            </a:r>
            <a:endParaRPr lang="de-AT" noProof="0"/>
          </a:p>
        </p:txBody>
      </p:sp>
      <p:sp>
        <p:nvSpPr>
          <p:cNvPr id="3" name="Content Placeholder 2"/>
          <p:cNvSpPr>
            <a:spLocks noGrp="1"/>
          </p:cNvSpPr>
          <p:nvPr>
            <p:ph idx="1"/>
          </p:nvPr>
        </p:nvSpPr>
        <p:spPr>
          <a:xfrm>
            <a:off x="533400" y="1752600"/>
            <a:ext cx="8077200" cy="4419600"/>
          </a:xfrm>
        </p:spPr>
        <p:txBody>
          <a:bodyPr>
            <a:noAutofit/>
          </a:bodyPr>
          <a:lstStyle>
            <a:lvl1pPr>
              <a:lnSpc>
                <a:spcPts val="3600"/>
              </a:lnSpc>
              <a:spcBef>
                <a:spcPts val="0"/>
              </a:spcBef>
              <a:spcAft>
                <a:spcPts val="600"/>
              </a:spcAft>
              <a:defRPr sz="3200" baseline="0">
                <a:solidFill>
                  <a:schemeClr val="bg1"/>
                </a:solidFill>
              </a:defRPr>
            </a:lvl1pPr>
            <a:lvl2pPr marL="444500" indent="-263525">
              <a:lnSpc>
                <a:spcPts val="3600"/>
              </a:lnSpc>
              <a:spcBef>
                <a:spcPts val="0"/>
              </a:spcBef>
              <a:spcAft>
                <a:spcPts val="600"/>
              </a:spcAft>
              <a:buClr>
                <a:schemeClr val="bg1"/>
              </a:buClr>
              <a:defRPr sz="3200">
                <a:solidFill>
                  <a:schemeClr val="bg1"/>
                </a:solidFill>
              </a:defRPr>
            </a:lvl2pPr>
            <a:lvl3pPr marL="714375" indent="-266700">
              <a:lnSpc>
                <a:spcPts val="3600"/>
              </a:lnSpc>
              <a:spcBef>
                <a:spcPts val="0"/>
              </a:spcBef>
              <a:spcAft>
                <a:spcPts val="600"/>
              </a:spcAft>
              <a:buClr>
                <a:schemeClr val="bg1"/>
              </a:buClr>
              <a:defRPr sz="3200">
                <a:solidFill>
                  <a:schemeClr val="bg1"/>
                </a:solidFill>
              </a:defRPr>
            </a:lvl3pPr>
            <a:lvl4pPr marL="984250" indent="-266700">
              <a:lnSpc>
                <a:spcPts val="3600"/>
              </a:lnSpc>
              <a:spcBef>
                <a:spcPts val="0"/>
              </a:spcBef>
              <a:spcAft>
                <a:spcPts val="600"/>
              </a:spcAft>
              <a:buClr>
                <a:schemeClr val="bg1"/>
              </a:buClr>
              <a:defRPr sz="3200">
                <a:solidFill>
                  <a:schemeClr val="bg1"/>
                </a:solidFill>
              </a:defRPr>
            </a:lvl4pPr>
            <a:lvl5pPr marL="1341438" indent="-266700">
              <a:lnSpc>
                <a:spcPts val="3600"/>
              </a:lnSpc>
              <a:spcBef>
                <a:spcPts val="0"/>
              </a:spcBef>
              <a:spcAft>
                <a:spcPts val="600"/>
              </a:spcAft>
              <a:buClr>
                <a:schemeClr val="bg1"/>
              </a:buClr>
              <a:defRPr sz="3200">
                <a:solidFill>
                  <a:schemeClr val="bg1"/>
                </a:solidFill>
              </a:defRPr>
            </a:lvl5pPr>
            <a:lvl6pPr marL="1611313" indent="-271463">
              <a:lnSpc>
                <a:spcPts val="3600"/>
              </a:lnSpc>
              <a:spcBef>
                <a:spcPts val="0"/>
              </a:spcBef>
              <a:spcAft>
                <a:spcPts val="60"/>
              </a:spcAft>
              <a:buClr>
                <a:schemeClr val="bg1"/>
              </a:buClr>
              <a:buFont typeface="Arial" pitchFamily="34" charset="0"/>
              <a:buNone/>
              <a:defRPr sz="2800">
                <a:solidFill>
                  <a:schemeClr val="bg1"/>
                </a:solidFill>
              </a:defRPr>
            </a:lvl6pPr>
            <a:lvl7pPr>
              <a:defRPr sz="2800">
                <a:solidFill>
                  <a:schemeClr val="bg1"/>
                </a:solidFill>
              </a:defRPr>
            </a:lvl7pPr>
            <a:lvl8pPr>
              <a:lnSpc>
                <a:spcPts val="3600"/>
              </a:lnSpc>
              <a:defRPr sz="2800">
                <a:solidFill>
                  <a:schemeClr val="bg1"/>
                </a:solidFill>
              </a:defRPr>
            </a:lvl8pPr>
            <a:lvl9pPr>
              <a:defRPr sz="2800">
                <a:solidFill>
                  <a:schemeClr val="bg1"/>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de-AT" noProof="0" smtClean="0"/>
          </a:p>
        </p:txBody>
      </p:sp>
      <p:sp>
        <p:nvSpPr>
          <p:cNvPr id="28"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r>
              <a:rPr lang="de-AT" smtClean="0"/>
              <a:t>Neue ppt-Toolbox</a:t>
            </a:r>
            <a:endParaRPr lang="de-AT"/>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de-AT" smtClean="0"/>
              <a:pPr/>
              <a:t>‹Nr.›</a:t>
            </a:fld>
            <a:endParaRPr lang="de-AT"/>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r>
              <a:rPr lang="de-AT" smtClean="0"/>
              <a:t>März 2011</a:t>
            </a:r>
            <a:endParaRPr lang="de-AT" dirty="0"/>
          </a:p>
        </p:txBody>
      </p:sp>
      <p:sp>
        <p:nvSpPr>
          <p:cNvPr id="12"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de-AT" sz="1000" noProof="0" smtClean="0">
                <a:solidFill>
                  <a:schemeClr val="bg1"/>
                </a:solidFill>
                <a:latin typeface="Arial" pitchFamily="34" charset="0"/>
                <a:cs typeface="Arial" pitchFamily="34" charset="0"/>
              </a:rPr>
              <a:t>PwC</a:t>
            </a:r>
            <a:endParaRPr lang="de-AT" sz="1000" noProof="0" dirty="0">
              <a:solidFill>
                <a:schemeClr val="bg1"/>
              </a:solidFill>
              <a:latin typeface="Arial" pitchFamily="34" charset="0"/>
              <a:cs typeface="Arial" pitchFamily="34" charset="0"/>
            </a:endParaRPr>
          </a:p>
        </p:txBody>
      </p:sp>
    </p:spTree>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1"/>
            <a:ext cx="8077200" cy="1066799"/>
          </a:xfrm>
        </p:spPr>
        <p:txBody>
          <a:bodyPr anchor="t" anchorCtr="0">
            <a:noAutofit/>
          </a:bodyPr>
          <a:lstStyle>
            <a:lvl1pPr>
              <a:lnSpc>
                <a:spcPct val="90000"/>
              </a:lnSpc>
              <a:defRPr sz="3200">
                <a:solidFill>
                  <a:schemeClr val="tx1"/>
                </a:solidFill>
              </a:defRPr>
            </a:lvl1pPr>
          </a:lstStyle>
          <a:p>
            <a:r>
              <a:rPr lang="en-US" noProof="0" smtClean="0"/>
              <a:t>Click to edit Master title style</a:t>
            </a:r>
            <a:endParaRPr lang="de-AT" noProof="0" smtClean="0"/>
          </a:p>
        </p:txBody>
      </p:sp>
      <p:sp>
        <p:nvSpPr>
          <p:cNvPr id="58" name="Subtitle 2"/>
          <p:cNvSpPr>
            <a:spLocks noGrp="1"/>
          </p:cNvSpPr>
          <p:nvPr>
            <p:ph type="subTitle" idx="1"/>
          </p:nvPr>
        </p:nvSpPr>
        <p:spPr bwMode="black">
          <a:xfrm>
            <a:off x="533400" y="1905001"/>
            <a:ext cx="8077200" cy="1371599"/>
          </a:xfrm>
        </p:spPr>
        <p:txBody>
          <a:bodyPr>
            <a:noAutofit/>
          </a:bodyPr>
          <a:lstStyle>
            <a:lvl1pPr marL="0" indent="0" algn="l">
              <a:lnSpc>
                <a:spcPct val="90000"/>
              </a:lnSpc>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de-AT" noProof="0" smtClean="0"/>
          </a:p>
        </p:txBody>
      </p:sp>
      <p:sp>
        <p:nvSpPr>
          <p:cNvPr id="33"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de-AT" smtClean="0"/>
              <a:t>Neue ppt-Toolbox</a:t>
            </a:r>
            <a:endParaRPr lang="de-AT"/>
          </a:p>
        </p:txBody>
      </p:sp>
      <p:cxnSp>
        <p:nvCxnSpPr>
          <p:cNvPr id="12" name="Shape 1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de-AT" smtClean="0"/>
              <a:pPr/>
              <a:t>‹Nr.›</a:t>
            </a:fld>
            <a:endParaRPr lang="de-AT"/>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de-AT" smtClean="0"/>
              <a:t>März 2011</a:t>
            </a:r>
            <a:endParaRPr lang="de-AT" dirty="0"/>
          </a:p>
        </p:txBody>
      </p:sp>
      <p:sp>
        <p:nvSpPr>
          <p:cNvPr id="11"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de-AT" sz="1000" noProof="0" smtClean="0">
                <a:latin typeface="Arial" pitchFamily="34" charset="0"/>
                <a:cs typeface="Arial" pitchFamily="34" charset="0"/>
              </a:rPr>
              <a:t>PwC</a:t>
            </a:r>
            <a:endParaRPr lang="de-AT" sz="1000" noProof="0" dirty="0">
              <a:latin typeface="Arial" pitchFamily="34" charset="0"/>
              <a:cs typeface="Arial" pitchFamily="34" charset="0"/>
            </a:endParaRPr>
          </a:p>
        </p:txBody>
      </p:sp>
    </p:spTree>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ection Divider: Colour">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baseline="0">
                <a:solidFill>
                  <a:schemeClr val="bg1"/>
                </a:solidFill>
              </a:defRPr>
            </a:lvl1pPr>
          </a:lstStyle>
          <a:p>
            <a:r>
              <a:rPr lang="en-US" noProof="0" smtClean="0"/>
              <a:t>Click to edit Master title style</a:t>
            </a:r>
            <a:endParaRPr lang="de-AT" noProof="0"/>
          </a:p>
        </p:txBody>
      </p:sp>
      <p:sp>
        <p:nvSpPr>
          <p:cNvPr id="22" name="Subtitle 2"/>
          <p:cNvSpPr>
            <a:spLocks noGrp="1"/>
          </p:cNvSpPr>
          <p:nvPr>
            <p:ph type="subTitle" idx="1"/>
          </p:nvPr>
        </p:nvSpPr>
        <p:spPr bwMode="black">
          <a:xfrm>
            <a:off x="533400" y="1905000"/>
            <a:ext cx="8077200" cy="1371600"/>
          </a:xfrm>
        </p:spPr>
        <p:txBody>
          <a:bodyPr>
            <a:noAutofit/>
          </a:bodyPr>
          <a:lstStyle>
            <a:lvl1pPr marL="0" indent="0" algn="l">
              <a:lnSpc>
                <a:spcPct val="90000"/>
              </a:lnSpc>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smtClean="0"/>
              <a:t>Click to edit Master subtitle style</a:t>
            </a:r>
            <a:endParaRPr lang="de-AT" noProof="0" smtClean="0"/>
          </a:p>
        </p:txBody>
      </p:sp>
      <p:sp>
        <p:nvSpPr>
          <p:cNvPr id="37"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r>
              <a:rPr lang="de-AT" smtClean="0"/>
              <a:t>Neue ppt-Toolbox</a:t>
            </a:r>
            <a:endParaRPr lang="de-AT"/>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de-AT" smtClean="0"/>
              <a:pPr/>
              <a:t>‹Nr.›</a:t>
            </a:fld>
            <a:endParaRPr lang="de-AT"/>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r>
              <a:rPr lang="de-AT" smtClean="0"/>
              <a:t>März 2011</a:t>
            </a:r>
            <a:endParaRPr lang="de-AT" dirty="0"/>
          </a:p>
        </p:txBody>
      </p:sp>
      <p:sp>
        <p:nvSpPr>
          <p:cNvPr id="12"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de-AT" sz="1000" noProof="0" smtClean="0">
                <a:solidFill>
                  <a:schemeClr val="bg1"/>
                </a:solidFill>
                <a:latin typeface="Arial" pitchFamily="34" charset="0"/>
                <a:cs typeface="Arial" pitchFamily="34" charset="0"/>
              </a:rPr>
              <a:t>PwC</a:t>
            </a:r>
            <a:endParaRPr lang="de-AT" sz="1000" noProof="0" dirty="0">
              <a:solidFill>
                <a:schemeClr val="bg1"/>
              </a:solidFill>
              <a:latin typeface="Arial" pitchFamily="34" charset="0"/>
              <a:cs typeface="Arial" pitchFamily="34" charset="0"/>
            </a:endParaRPr>
          </a:p>
        </p:txBody>
      </p:sp>
    </p:spTree>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Section Divider: Content">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a:solidFill>
                  <a:schemeClr val="bg1"/>
                </a:solidFill>
              </a:defRPr>
            </a:lvl1pPr>
          </a:lstStyle>
          <a:p>
            <a:r>
              <a:rPr lang="en-US" noProof="0" smtClean="0"/>
              <a:t>Click to edit Master title style</a:t>
            </a:r>
            <a:endParaRPr lang="de-AT" noProof="0" smtClean="0"/>
          </a:p>
        </p:txBody>
      </p:sp>
      <p:sp>
        <p:nvSpPr>
          <p:cNvPr id="20" name="Content Placeholder 19"/>
          <p:cNvSpPr>
            <a:spLocks noGrp="1"/>
          </p:cNvSpPr>
          <p:nvPr>
            <p:ph sz="quarter" idx="13"/>
          </p:nvPr>
        </p:nvSpPr>
        <p:spPr>
          <a:xfrm>
            <a:off x="533401" y="2819400"/>
            <a:ext cx="3962399" cy="3352800"/>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buClr>
                <a:schemeClr val="bg1"/>
              </a:buCl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de-AT" noProof="0" smtClean="0"/>
          </a:p>
        </p:txBody>
      </p:sp>
      <p:sp>
        <p:nvSpPr>
          <p:cNvPr id="33" name="Subtitle 2"/>
          <p:cNvSpPr>
            <a:spLocks noGrp="1"/>
          </p:cNvSpPr>
          <p:nvPr>
            <p:ph type="subTitle" idx="1"/>
          </p:nvPr>
        </p:nvSpPr>
        <p:spPr bwMode="black">
          <a:xfrm>
            <a:off x="533400" y="1905001"/>
            <a:ext cx="8077200" cy="762000"/>
          </a:xfrm>
        </p:spPr>
        <p:txBody>
          <a:bodyPr>
            <a:noAutofit/>
          </a:bodyPr>
          <a:lstStyle>
            <a:lvl1pPr marL="0" indent="0" algn="l">
              <a:lnSpc>
                <a:spcPct val="90000"/>
              </a:lnSpc>
              <a:buNone/>
              <a:defRPr sz="320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smtClean="0"/>
              <a:t>Click to edit Master subtitle style</a:t>
            </a:r>
            <a:endParaRPr lang="de-AT" noProof="0" smtClean="0"/>
          </a:p>
        </p:txBody>
      </p:sp>
      <p:sp>
        <p:nvSpPr>
          <p:cNvPr id="31"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r>
              <a:rPr lang="de-AT" smtClean="0"/>
              <a:t>Neue ppt-Toolbox</a:t>
            </a:r>
            <a:endParaRPr lang="de-AT"/>
          </a:p>
        </p:txBody>
      </p:sp>
      <p:cxnSp>
        <p:nvCxnSpPr>
          <p:cNvPr id="12" name="Shape 11"/>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de-AT" smtClean="0"/>
              <a:pPr/>
              <a:t>‹Nr.›</a:t>
            </a:fld>
            <a:endParaRPr lang="de-AT"/>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r>
              <a:rPr lang="de-AT" smtClean="0"/>
              <a:t>März 2011</a:t>
            </a:r>
            <a:endParaRPr lang="de-AT" dirty="0"/>
          </a:p>
        </p:txBody>
      </p:sp>
      <p:sp>
        <p:nvSpPr>
          <p:cNvPr id="13"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de-AT" sz="1000" noProof="0" smtClean="0">
                <a:solidFill>
                  <a:schemeClr val="bg1"/>
                </a:solidFill>
                <a:latin typeface="Arial" pitchFamily="34" charset="0"/>
                <a:cs typeface="Arial" pitchFamily="34" charset="0"/>
              </a:rPr>
              <a:t>PwC</a:t>
            </a:r>
            <a:endParaRPr lang="de-AT" sz="1000" noProof="0" dirty="0">
              <a:solidFill>
                <a:schemeClr val="bg1"/>
              </a:solidFill>
              <a:latin typeface="Arial" pitchFamily="34" charset="0"/>
              <a:cs typeface="Arial" pitchFamily="34" charset="0"/>
            </a:endParaRPr>
          </a:p>
        </p:txBody>
      </p:sp>
    </p:spTree>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over Slide: Fixed Logo">
    <p:spTree>
      <p:nvGrpSpPr>
        <p:cNvPr id="1" name=""/>
        <p:cNvGrpSpPr/>
        <p:nvPr/>
      </p:nvGrpSpPr>
      <p:grpSpPr>
        <a:xfrm>
          <a:off x="0" y="0"/>
          <a:ext cx="0" cy="0"/>
          <a:chOff x="0" y="0"/>
          <a:chExt cx="0" cy="0"/>
        </a:xfrm>
      </p:grpSpPr>
      <p:cxnSp>
        <p:nvCxnSpPr>
          <p:cNvPr id="141" name="Shape 140"/>
          <p:cNvCxnSpPr/>
          <p:nvPr/>
        </p:nvCxnSpPr>
        <p:spPr>
          <a:xfrm rot="5400000" flipH="1" flipV="1">
            <a:off x="5096257" y="-2734056"/>
            <a:ext cx="152399" cy="6839712"/>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42" name="Title 1"/>
          <p:cNvSpPr>
            <a:spLocks noGrp="1"/>
          </p:cNvSpPr>
          <p:nvPr>
            <p:ph type="ctrTitle" hasCustomPrompt="1"/>
          </p:nvPr>
        </p:nvSpPr>
        <p:spPr bwMode="black">
          <a:xfrm>
            <a:off x="1895475" y="838200"/>
            <a:ext cx="5343525" cy="914400"/>
          </a:xfrm>
        </p:spPr>
        <p:txBody>
          <a:bodyPr anchor="t" anchorCtr="0">
            <a:noAutofit/>
          </a:bodyPr>
          <a:lstStyle>
            <a:lvl1pPr>
              <a:lnSpc>
                <a:spcPct val="90000"/>
              </a:lnSpc>
              <a:defRPr sz="3200" b="1" i="1" baseline="0">
                <a:solidFill>
                  <a:schemeClr val="tx1"/>
                </a:solidFill>
              </a:defRPr>
            </a:lvl1pPr>
          </a:lstStyle>
          <a:p>
            <a:r>
              <a:rPr lang="de-AT" noProof="0" smtClean="0"/>
              <a:t>Click to add the presentation’s main title</a:t>
            </a:r>
            <a:endParaRPr lang="de-AT" noProof="0" dirty="0"/>
          </a:p>
        </p:txBody>
      </p:sp>
      <p:sp>
        <p:nvSpPr>
          <p:cNvPr id="143" name="Subtitle 2"/>
          <p:cNvSpPr>
            <a:spLocks noGrp="1"/>
          </p:cNvSpPr>
          <p:nvPr>
            <p:ph type="subTitle" idx="1" hasCustomPrompt="1"/>
          </p:nvPr>
        </p:nvSpPr>
        <p:spPr bwMode="black">
          <a:xfrm>
            <a:off x="1895475" y="1828799"/>
            <a:ext cx="5343525" cy="914401"/>
          </a:xfrm>
        </p:spPr>
        <p:txBody>
          <a:bodyPr>
            <a:noAutofit/>
          </a:bodyPr>
          <a:lstStyle>
            <a:lvl1pPr marL="0" indent="0" algn="l">
              <a:lnSpc>
                <a:spcPct val="90000"/>
              </a:lnSpc>
              <a:spcAft>
                <a:spcPts val="0"/>
              </a:spcAft>
              <a:buNone/>
              <a:defRPr sz="3200" baseline="0">
                <a:solidFill>
                  <a:schemeClr val="tx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de-AT" noProof="0" smtClean="0"/>
              <a:t>Subtitle and date (move higher if title is only one line)</a:t>
            </a:r>
            <a:endParaRPr lang="de-AT" noProof="0" dirty="0" smtClean="0"/>
          </a:p>
        </p:txBody>
      </p:sp>
      <p:sp>
        <p:nvSpPr>
          <p:cNvPr id="144" name="Text Placeholder 31"/>
          <p:cNvSpPr>
            <a:spLocks noGrp="1"/>
          </p:cNvSpPr>
          <p:nvPr>
            <p:ph type="body" sz="quarter" idx="10" hasCustomPrompt="1"/>
          </p:nvPr>
        </p:nvSpPr>
        <p:spPr bwMode="black">
          <a:xfrm>
            <a:off x="1895475" y="374904"/>
            <a:ext cx="4105656" cy="146304"/>
          </a:xfrm>
        </p:spPr>
        <p:txBody>
          <a:bodyPr/>
          <a:lstStyle>
            <a:lvl1pPr>
              <a:defRPr sz="1100">
                <a:solidFill>
                  <a:schemeClr val="tx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de-AT" noProof="0" smtClean="0"/>
              <a:t>www.pwc.com</a:t>
            </a:r>
            <a:endParaRPr lang="de-AT" noProof="0"/>
          </a:p>
        </p:txBody>
      </p:sp>
      <p:grpSp>
        <p:nvGrpSpPr>
          <p:cNvPr id="102" name="Group 101"/>
          <p:cNvGrpSpPr>
            <a:grpSpLocks noChangeAspect="1"/>
          </p:cNvGrpSpPr>
          <p:nvPr userDrawn="1"/>
        </p:nvGrpSpPr>
        <p:grpSpPr>
          <a:xfrm>
            <a:off x="968592" y="5768681"/>
            <a:ext cx="1232283" cy="935789"/>
            <a:chOff x="518032" y="-1032869"/>
            <a:chExt cx="6161413" cy="4678943"/>
          </a:xfrm>
        </p:grpSpPr>
        <p:grpSp>
          <p:nvGrpSpPr>
            <p:cNvPr id="103" name="Group 73"/>
            <p:cNvGrpSpPr>
              <a:grpSpLocks noChangeAspect="1"/>
            </p:cNvGrpSpPr>
            <p:nvPr/>
          </p:nvGrpSpPr>
          <p:grpSpPr>
            <a:xfrm>
              <a:off x="4438637" y="-1032863"/>
              <a:ext cx="2240792" cy="2011550"/>
              <a:chOff x="1905000" y="5715000"/>
              <a:chExt cx="445770" cy="381000"/>
            </a:xfrm>
          </p:grpSpPr>
          <p:sp>
            <p:nvSpPr>
              <p:cNvPr id="107" name="Rectangle 25"/>
              <p:cNvSpPr>
                <a:spLocks noChangeArrowheads="1"/>
              </p:cNvSpPr>
              <p:nvPr userDrawn="1"/>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08" name="Rectangle 26"/>
              <p:cNvSpPr>
                <a:spLocks noChangeArrowheads="1"/>
              </p:cNvSpPr>
              <p:nvPr userDrawn="1"/>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09" name="Rectangle 27"/>
              <p:cNvSpPr>
                <a:spLocks noChangeArrowheads="1"/>
              </p:cNvSpPr>
              <p:nvPr userDrawn="1"/>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0" name="Rectangle 28"/>
              <p:cNvSpPr>
                <a:spLocks noChangeArrowheads="1"/>
              </p:cNvSpPr>
              <p:nvPr userDrawn="1"/>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1" name="Rectangle 29"/>
              <p:cNvSpPr>
                <a:spLocks noChangeArrowheads="1"/>
              </p:cNvSpPr>
              <p:nvPr userDrawn="1"/>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2" name="Rectangle 30"/>
              <p:cNvSpPr>
                <a:spLocks noChangeArrowheads="1"/>
              </p:cNvSpPr>
              <p:nvPr userDrawn="1"/>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3" name="Rectangle 31"/>
              <p:cNvSpPr>
                <a:spLocks noChangeArrowheads="1"/>
              </p:cNvSpPr>
              <p:nvPr userDrawn="1"/>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4" name="Rectangle 32"/>
              <p:cNvSpPr>
                <a:spLocks noChangeArrowheads="1"/>
              </p:cNvSpPr>
              <p:nvPr userDrawn="1"/>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5" name="Freeform 33"/>
              <p:cNvSpPr>
                <a:spLocks/>
              </p:cNvSpPr>
              <p:nvPr userDrawn="1"/>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6" name="Rectangle 34"/>
              <p:cNvSpPr>
                <a:spLocks noChangeArrowheads="1"/>
              </p:cNvSpPr>
              <p:nvPr userDrawn="1"/>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7" name="Rectangle 35"/>
              <p:cNvSpPr>
                <a:spLocks noChangeArrowheads="1"/>
              </p:cNvSpPr>
              <p:nvPr userDrawn="1"/>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8" name="Rectangle 36"/>
              <p:cNvSpPr>
                <a:spLocks noChangeArrowheads="1"/>
              </p:cNvSpPr>
              <p:nvPr userDrawn="1"/>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9" name="Rectangle 25"/>
              <p:cNvSpPr>
                <a:spLocks noChangeArrowheads="1"/>
              </p:cNvSpPr>
              <p:nvPr/>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0" name="Rectangle 26"/>
              <p:cNvSpPr>
                <a:spLocks noChangeArrowheads="1"/>
              </p:cNvSpPr>
              <p:nvPr/>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1" name="Rectangle 27"/>
              <p:cNvSpPr>
                <a:spLocks noChangeArrowheads="1"/>
              </p:cNvSpPr>
              <p:nvPr/>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2" name="Rectangle 28"/>
              <p:cNvSpPr>
                <a:spLocks noChangeArrowheads="1"/>
              </p:cNvSpPr>
              <p:nvPr/>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3" name="Rectangle 29"/>
              <p:cNvSpPr>
                <a:spLocks noChangeArrowheads="1"/>
              </p:cNvSpPr>
              <p:nvPr/>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4" name="Rectangle 30"/>
              <p:cNvSpPr>
                <a:spLocks noChangeArrowheads="1"/>
              </p:cNvSpPr>
              <p:nvPr/>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5" name="Rectangle 31"/>
              <p:cNvSpPr>
                <a:spLocks noChangeArrowheads="1"/>
              </p:cNvSpPr>
              <p:nvPr/>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6" name="Rectangle 32"/>
              <p:cNvSpPr>
                <a:spLocks noChangeArrowheads="1"/>
              </p:cNvSpPr>
              <p:nvPr/>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7" name="Freeform 33"/>
              <p:cNvSpPr>
                <a:spLocks/>
              </p:cNvSpPr>
              <p:nvPr/>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8" name="Rectangle 34"/>
              <p:cNvSpPr>
                <a:spLocks noChangeArrowheads="1"/>
              </p:cNvSpPr>
              <p:nvPr/>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9" name="Rectangle 35"/>
              <p:cNvSpPr>
                <a:spLocks noChangeArrowheads="1"/>
              </p:cNvSpPr>
              <p:nvPr/>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30" name="Rectangle 36"/>
              <p:cNvSpPr>
                <a:spLocks noChangeArrowheads="1"/>
              </p:cNvSpPr>
              <p:nvPr/>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grpSp>
        <p:grpSp>
          <p:nvGrpSpPr>
            <p:cNvPr id="104" name="Group 32"/>
            <p:cNvGrpSpPr/>
            <p:nvPr/>
          </p:nvGrpSpPr>
          <p:grpSpPr>
            <a:xfrm>
              <a:off x="518032" y="978681"/>
              <a:ext cx="4572000" cy="2667393"/>
              <a:chOff x="518032" y="978681"/>
              <a:chExt cx="4572000" cy="2667393"/>
            </a:xfrm>
          </p:grpSpPr>
          <p:sp>
            <p:nvSpPr>
              <p:cNvPr id="105"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06"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ver Slide: Client Logo">
    <p:spTree>
      <p:nvGrpSpPr>
        <p:cNvPr id="1" name=""/>
        <p:cNvGrpSpPr/>
        <p:nvPr/>
      </p:nvGrpSpPr>
      <p:grpSpPr>
        <a:xfrm>
          <a:off x="0" y="0"/>
          <a:ext cx="0" cy="0"/>
          <a:chOff x="0" y="0"/>
          <a:chExt cx="0" cy="0"/>
        </a:xfrm>
      </p:grpSpPr>
      <p:grpSp>
        <p:nvGrpSpPr>
          <p:cNvPr id="32" name="Group 31"/>
          <p:cNvGrpSpPr/>
          <p:nvPr userDrawn="1"/>
        </p:nvGrpSpPr>
        <p:grpSpPr bwMode="gray">
          <a:xfrm>
            <a:off x="1752601" y="1"/>
            <a:ext cx="7391400" cy="6176009"/>
            <a:chOff x="19140488" y="13674"/>
            <a:chExt cx="7443798" cy="6145827"/>
          </a:xfrm>
        </p:grpSpPr>
        <p:sp>
          <p:nvSpPr>
            <p:cNvPr id="35"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6"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7"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2"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3"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4"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8"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9"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0"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1"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52"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31" name="Picture Placeholder 76"/>
          <p:cNvSpPr>
            <a:spLocks noGrp="1"/>
          </p:cNvSpPr>
          <p:nvPr>
            <p:ph type="pic" sz="quarter" idx="13"/>
          </p:nvPr>
        </p:nvSpPr>
        <p:spPr>
          <a:xfrm>
            <a:off x="609601" y="3048000"/>
            <a:ext cx="914400" cy="762000"/>
          </a:xfrm>
        </p:spPr>
        <p:txBody>
          <a:bodyPr/>
          <a:lstStyle>
            <a:lvl1pPr>
              <a:defRPr sz="1400"/>
            </a:lvl1pPr>
          </a:lstStyle>
          <a:p>
            <a:r>
              <a:rPr lang="en-US" noProof="0" smtClean="0"/>
              <a:t>Click icon to add picture</a:t>
            </a:r>
            <a:endParaRPr lang="de-AT" noProof="0" dirty="0"/>
          </a:p>
        </p:txBody>
      </p:sp>
      <p:grpSp>
        <p:nvGrpSpPr>
          <p:cNvPr id="3" name="Group 31"/>
          <p:cNvGrpSpPr/>
          <p:nvPr/>
        </p:nvGrpSpPr>
        <p:grpSpPr>
          <a:xfrm>
            <a:off x="489086" y="2901697"/>
            <a:ext cx="1209752" cy="151219"/>
            <a:chOff x="489087" y="2521685"/>
            <a:chExt cx="1209752" cy="151219"/>
          </a:xfrm>
        </p:grpSpPr>
        <p:cxnSp>
          <p:nvCxnSpPr>
            <p:cNvPr id="33" name="Straight Connector 32"/>
            <p:cNvCxnSpPr/>
            <p:nvPr userDrawn="1"/>
          </p:nvCxnSpPr>
          <p:spPr>
            <a:xfrm rot="10800000">
              <a:off x="489087" y="2521686"/>
              <a:ext cx="1209752"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rot="5400000">
              <a:off x="413478" y="2597295"/>
              <a:ext cx="151219"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de-AT" noProof="0" smtClean="0"/>
              <a:t>Click to add the presentation’s main title</a:t>
            </a:r>
            <a:endParaRPr lang="de-AT" noProof="0"/>
          </a:p>
        </p:txBody>
      </p:sp>
      <p:sp>
        <p:nvSpPr>
          <p:cNvPr id="46"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de-AT" noProof="0" smtClean="0"/>
              <a:t>Subtitle and date (move higher if title is only one line)</a:t>
            </a:r>
            <a:endParaRPr lang="de-AT" noProof="0" dirty="0" smtClean="0"/>
          </a:p>
        </p:txBody>
      </p:sp>
      <p:sp>
        <p:nvSpPr>
          <p:cNvPr id="47"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de-AT" noProof="0" smtClean="0"/>
              <a:t>www.pwc.com</a:t>
            </a:r>
            <a:endParaRPr lang="de-AT" noProof="0"/>
          </a:p>
        </p:txBody>
      </p:sp>
      <p:grpSp>
        <p:nvGrpSpPr>
          <p:cNvPr id="96" name="Group 32"/>
          <p:cNvGrpSpPr/>
          <p:nvPr/>
        </p:nvGrpSpPr>
        <p:grpSpPr>
          <a:xfrm>
            <a:off x="968592" y="6170991"/>
            <a:ext cx="914400" cy="533479"/>
            <a:chOff x="518032" y="978681"/>
            <a:chExt cx="4572000" cy="2667393"/>
          </a:xfrm>
        </p:grpSpPr>
        <p:sp>
          <p:nvSpPr>
            <p:cNvPr id="9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98"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ver Slide: Picture">
    <p:spTree>
      <p:nvGrpSpPr>
        <p:cNvPr id="1" name=""/>
        <p:cNvGrpSpPr/>
        <p:nvPr/>
      </p:nvGrpSpPr>
      <p:grpSpPr>
        <a:xfrm>
          <a:off x="0" y="0"/>
          <a:ext cx="0" cy="0"/>
          <a:chOff x="0" y="0"/>
          <a:chExt cx="0" cy="0"/>
        </a:xfrm>
      </p:grpSpPr>
      <p:grpSp>
        <p:nvGrpSpPr>
          <p:cNvPr id="27" name="Group 26"/>
          <p:cNvGrpSpPr/>
          <p:nvPr userDrawn="1"/>
        </p:nvGrpSpPr>
        <p:grpSpPr bwMode="gray">
          <a:xfrm>
            <a:off x="1752601" y="1"/>
            <a:ext cx="7391400" cy="6176009"/>
            <a:chOff x="19140488" y="13674"/>
            <a:chExt cx="7443798" cy="6145827"/>
          </a:xfrm>
        </p:grpSpPr>
        <p:sp>
          <p:nvSpPr>
            <p:cNvPr id="28"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9"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0"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1"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2"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3"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0"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1"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2"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3"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4"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54"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de-AT" noProof="0" smtClean="0"/>
              <a:t>Click to add the presentation’s main title</a:t>
            </a:r>
            <a:endParaRPr lang="de-AT" noProof="0" dirty="0"/>
          </a:p>
        </p:txBody>
      </p:sp>
      <p:sp>
        <p:nvSpPr>
          <p:cNvPr id="55"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de-AT" noProof="0" smtClean="0"/>
              <a:t>Subtitle and date (move higher if title is only one line)</a:t>
            </a:r>
            <a:endParaRPr lang="de-AT" noProof="0" dirty="0" smtClean="0"/>
          </a:p>
        </p:txBody>
      </p:sp>
      <p:sp>
        <p:nvSpPr>
          <p:cNvPr id="56"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de-AT" noProof="0" smtClean="0"/>
              <a:t>www.pwc.com</a:t>
            </a:r>
            <a:endParaRPr lang="de-AT" noProof="0"/>
          </a:p>
        </p:txBody>
      </p:sp>
      <p:sp>
        <p:nvSpPr>
          <p:cNvPr id="17" name="Picture Placeholder 76"/>
          <p:cNvSpPr>
            <a:spLocks noGrp="1"/>
          </p:cNvSpPr>
          <p:nvPr>
            <p:ph type="pic" sz="quarter" idx="13"/>
          </p:nvPr>
        </p:nvSpPr>
        <p:spPr>
          <a:xfrm>
            <a:off x="1752600" y="2899977"/>
            <a:ext cx="6324600" cy="3272223"/>
          </a:xfrm>
        </p:spPr>
        <p:txBody>
          <a:bodyPr/>
          <a:lstStyle>
            <a:lvl1pPr>
              <a:defRPr sz="1400"/>
            </a:lvl1pPr>
          </a:lstStyle>
          <a:p>
            <a:r>
              <a:rPr lang="en-US" noProof="0" smtClean="0"/>
              <a:t>Click icon to add picture</a:t>
            </a:r>
            <a:endParaRPr lang="de-AT" noProof="0" dirty="0"/>
          </a:p>
        </p:txBody>
      </p:sp>
      <p:grpSp>
        <p:nvGrpSpPr>
          <p:cNvPr id="18" name="Group 32"/>
          <p:cNvGrpSpPr/>
          <p:nvPr userDrawn="1"/>
        </p:nvGrpSpPr>
        <p:grpSpPr>
          <a:xfrm>
            <a:off x="968592" y="6170991"/>
            <a:ext cx="914400" cy="533479"/>
            <a:chOff x="518032" y="978681"/>
            <a:chExt cx="4572000" cy="2667393"/>
          </a:xfrm>
        </p:grpSpPr>
        <p:sp>
          <p:nvSpPr>
            <p:cNvPr id="19"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1"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a:lvl1pPr>
          </a:lstStyle>
          <a:p>
            <a:r>
              <a:rPr lang="en-US" noProof="0" smtClean="0"/>
              <a:t>Click to edit Master title style</a:t>
            </a:r>
            <a:endParaRPr lang="de-AT" noProof="0"/>
          </a:p>
        </p:txBody>
      </p:sp>
      <p:sp>
        <p:nvSpPr>
          <p:cNvPr id="31" name="Content Placeholder 26"/>
          <p:cNvSpPr>
            <a:spLocks noGrp="1"/>
          </p:cNvSpPr>
          <p:nvPr>
            <p:ph sz="quarter" idx="15"/>
          </p:nvPr>
        </p:nvSpPr>
        <p:spPr>
          <a:xfrm>
            <a:off x="533400" y="1752600"/>
            <a:ext cx="8077200" cy="4419600"/>
          </a:xfrm>
        </p:spPr>
        <p:txBody>
          <a:bodyPr/>
          <a:lstStyle>
            <a:lvl1pPr>
              <a:defRPr baseline="0"/>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de-AT" noProof="0"/>
          </a:p>
        </p:txBody>
      </p:sp>
      <p:sp>
        <p:nvSpPr>
          <p:cNvPr id="27"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de-AT" smtClean="0"/>
              <a:t>Neue ppt-Toolbox</a:t>
            </a:r>
            <a:endParaRPr lang="de-AT"/>
          </a:p>
        </p:txBody>
      </p:sp>
      <p:sp>
        <p:nvSpPr>
          <p:cNvPr id="32" name="PwCFirm"/>
          <p:cNvSpPr txBox="1"/>
          <p:nvPr/>
        </p:nvSpPr>
        <p:spPr>
          <a:xfrm>
            <a:off x="533400" y="6477000"/>
            <a:ext cx="2590800" cy="152401"/>
          </a:xfrm>
          <a:prstGeom prst="rect">
            <a:avLst/>
          </a:prstGeom>
          <a:noFill/>
        </p:spPr>
        <p:txBody>
          <a:bodyPr vert="horz" wrap="square" lIns="0" tIns="0" rIns="0" bIns="0" rtlCol="0" anchor="t" anchorCtr="0">
            <a:noAutofit/>
          </a:bodyPr>
          <a:lstStyle/>
          <a:p>
            <a:r>
              <a:rPr lang="de-AT" sz="1000" noProof="0" smtClean="0">
                <a:latin typeface="Arial" pitchFamily="34" charset="0"/>
                <a:cs typeface="Arial" pitchFamily="34" charset="0"/>
              </a:rPr>
              <a:t>PwC</a:t>
            </a:r>
            <a:endParaRPr lang="de-AT" sz="1000" noProof="0" dirty="0">
              <a:latin typeface="Arial" pitchFamily="34" charset="0"/>
              <a:cs typeface="Arial" pitchFamily="34" charset="0"/>
            </a:endParaRPr>
          </a:p>
        </p:txBody>
      </p:sp>
      <p:cxnSp>
        <p:nvCxnSpPr>
          <p:cNvPr id="15" name="Shape 14"/>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de-AT" smtClean="0"/>
              <a:pPr/>
              <a:t>‹Nr.›</a:t>
            </a:fld>
            <a:endParaRPr lang="de-AT"/>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de-AT" smtClean="0"/>
              <a:t>März 2011</a:t>
            </a:r>
            <a:endParaRPr lang="de-AT" dirty="0"/>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over Slide: Colour">
    <p:spTree>
      <p:nvGrpSpPr>
        <p:cNvPr id="1" name=""/>
        <p:cNvGrpSpPr/>
        <p:nvPr/>
      </p:nvGrpSpPr>
      <p:grpSpPr>
        <a:xfrm>
          <a:off x="0" y="0"/>
          <a:ext cx="0" cy="0"/>
          <a:chOff x="0" y="0"/>
          <a:chExt cx="0" cy="0"/>
        </a:xfrm>
      </p:grpSpPr>
      <p:sp>
        <p:nvSpPr>
          <p:cNvPr id="82" name="Rectangle 649"/>
          <p:cNvSpPr>
            <a:spLocks noChangeArrowheads="1"/>
          </p:cNvSpPr>
          <p:nvPr/>
        </p:nvSpPr>
        <p:spPr bwMode="gray">
          <a:xfrm>
            <a:off x="7391400" y="685801"/>
            <a:ext cx="1752600" cy="5486399"/>
          </a:xfrm>
          <a:prstGeom prst="rect">
            <a:avLst/>
          </a:prstGeom>
          <a:solidFill>
            <a:schemeClr val="tx2">
              <a:lumMod val="40000"/>
              <a:lumOff val="6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de-AT" noProof="0"/>
          </a:p>
        </p:txBody>
      </p:sp>
      <p:sp>
        <p:nvSpPr>
          <p:cNvPr id="81" name="Rectangle 648"/>
          <p:cNvSpPr>
            <a:spLocks noChangeArrowheads="1"/>
          </p:cNvSpPr>
          <p:nvPr/>
        </p:nvSpPr>
        <p:spPr bwMode="gray">
          <a:xfrm>
            <a:off x="1752600" y="0"/>
            <a:ext cx="5638800" cy="685800"/>
          </a:xfrm>
          <a:prstGeom prst="rect">
            <a:avLst/>
          </a:prstGeom>
          <a:solidFill>
            <a:schemeClr val="tx2">
              <a:lumMod val="60000"/>
              <a:lumOff val="4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de-AT" noProof="0"/>
          </a:p>
        </p:txBody>
      </p:sp>
      <p:sp>
        <p:nvSpPr>
          <p:cNvPr id="83" name="Rectangle 650"/>
          <p:cNvSpPr>
            <a:spLocks noChangeArrowheads="1"/>
          </p:cNvSpPr>
          <p:nvPr/>
        </p:nvSpPr>
        <p:spPr bwMode="gray">
          <a:xfrm>
            <a:off x="1752600" y="685800"/>
            <a:ext cx="5638800" cy="5486400"/>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de-AT" noProof="0"/>
          </a:p>
        </p:txBody>
      </p:sp>
      <p:sp>
        <p:nvSpPr>
          <p:cNvPr id="50"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de-AT" noProof="0" smtClean="0"/>
              <a:t>Click to add the presentation’s main title</a:t>
            </a:r>
            <a:endParaRPr lang="de-AT" noProof="0" dirty="0"/>
          </a:p>
        </p:txBody>
      </p:sp>
      <p:sp>
        <p:nvSpPr>
          <p:cNvPr id="51"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de-AT" noProof="0" smtClean="0"/>
              <a:t>Subtitle and date (move higher if title is only one line)</a:t>
            </a:r>
            <a:endParaRPr lang="de-AT" noProof="0" dirty="0" smtClean="0"/>
          </a:p>
        </p:txBody>
      </p:sp>
      <p:sp>
        <p:nvSpPr>
          <p:cNvPr id="52"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de-AT" noProof="0" smtClean="0"/>
              <a:t>www.pwc.com</a:t>
            </a:r>
            <a:endParaRPr lang="de-AT" noProof="0"/>
          </a:p>
        </p:txBody>
      </p:sp>
      <p:grpSp>
        <p:nvGrpSpPr>
          <p:cNvPr id="11" name="Group 32"/>
          <p:cNvGrpSpPr/>
          <p:nvPr userDrawn="1"/>
        </p:nvGrpSpPr>
        <p:grpSpPr>
          <a:xfrm>
            <a:off x="968592" y="6170991"/>
            <a:ext cx="914400" cy="533479"/>
            <a:chOff x="518032" y="978681"/>
            <a:chExt cx="4572000" cy="2667393"/>
          </a:xfrm>
        </p:grpSpPr>
        <p:sp>
          <p:nvSpPr>
            <p:cNvPr id="12" name="Rectangle 37"/>
            <p:cNvSpPr>
              <a:spLocks noChangeArrowheads="1"/>
            </p:cNvSpPr>
            <p:nvPr userDrawn="1"/>
          </p:nvSpPr>
          <p:spPr bwMode="black">
            <a:xfrm>
              <a:off x="3295650" y="978681"/>
              <a:ext cx="1143000" cy="263229"/>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3"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losing Statemen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sz="3200">
                <a:solidFill>
                  <a:schemeClr val="tx1"/>
                </a:solidFill>
              </a:defRPr>
            </a:lvl1pPr>
          </a:lstStyle>
          <a:p>
            <a:r>
              <a:rPr lang="en-US" noProof="0" smtClean="0"/>
              <a:t>Click to edit Master title style</a:t>
            </a:r>
            <a:endParaRPr lang="de-AT" noProof="0"/>
          </a:p>
        </p:txBody>
      </p:sp>
      <p:sp>
        <p:nvSpPr>
          <p:cNvPr id="11" name="Text Placeholder 10"/>
          <p:cNvSpPr>
            <a:spLocks noGrp="1"/>
          </p:cNvSpPr>
          <p:nvPr>
            <p:ph type="body" sz="quarter" idx="10" hasCustomPrompt="1"/>
          </p:nvPr>
        </p:nvSpPr>
        <p:spPr>
          <a:xfrm>
            <a:off x="533400" y="5867400"/>
            <a:ext cx="4800600" cy="762000"/>
          </a:xfrm>
        </p:spPr>
        <p:txBody>
          <a:bodyPr anchor="b"/>
          <a:lstStyle>
            <a:lvl1pPr>
              <a:defRPr sz="900">
                <a:latin typeface="Arial" pitchFamily="34" charset="0"/>
                <a:cs typeface="Arial" pitchFamily="34" charset="0"/>
              </a:defRPr>
            </a:lvl1pPr>
          </a:lstStyle>
          <a:p>
            <a:pPr lvl="0"/>
            <a:r>
              <a:rPr lang="de-AT" noProof="0" smtClean="0"/>
              <a:t>Add legal and copyright disclaimers here.</a:t>
            </a:r>
            <a:endParaRPr lang="de-AT" noProof="0"/>
          </a:p>
        </p:txBody>
      </p:sp>
      <p:cxnSp>
        <p:nvCxnSpPr>
          <p:cNvPr id="7" name="Shape 6"/>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Two">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smtClean="0"/>
              <a:t>Click to edit Master title style</a:t>
            </a:r>
            <a:endParaRPr lang="de-AT" noProof="0"/>
          </a:p>
        </p:txBody>
      </p:sp>
      <p:sp>
        <p:nvSpPr>
          <p:cNvPr id="28" name="Content Placeholder 26"/>
          <p:cNvSpPr>
            <a:spLocks noGrp="1"/>
          </p:cNvSpPr>
          <p:nvPr>
            <p:ph sz="quarter" idx="14"/>
          </p:nvPr>
        </p:nvSpPr>
        <p:spPr>
          <a:xfrm>
            <a:off x="533400" y="1752601"/>
            <a:ext cx="3962400"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de-AT" noProof="0"/>
          </a:p>
        </p:txBody>
      </p:sp>
      <p:sp>
        <p:nvSpPr>
          <p:cNvPr id="31" name="Content Placeholder 26"/>
          <p:cNvSpPr>
            <a:spLocks noGrp="1"/>
          </p:cNvSpPr>
          <p:nvPr>
            <p:ph sz="quarter" idx="15"/>
          </p:nvPr>
        </p:nvSpPr>
        <p:spPr>
          <a:xfrm>
            <a:off x="4648201" y="1752600"/>
            <a:ext cx="3962399" cy="44196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de-AT" noProof="0"/>
          </a:p>
        </p:txBody>
      </p:sp>
      <p:sp>
        <p:nvSpPr>
          <p:cNvPr id="3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de-AT" smtClean="0"/>
              <a:t>Neue ppt-Toolbox</a:t>
            </a:r>
            <a:endParaRPr lang="de-AT"/>
          </a:p>
        </p:txBody>
      </p:sp>
      <p:cxnSp>
        <p:nvCxnSpPr>
          <p:cNvPr id="62" name="Shape 6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de-AT" smtClean="0"/>
              <a:pPr/>
              <a:t>‹Nr.›</a:t>
            </a:fld>
            <a:endParaRPr lang="de-AT"/>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de-AT" smtClean="0"/>
              <a:t>März 2011</a:t>
            </a:r>
            <a:endParaRPr lang="de-AT" dirty="0"/>
          </a:p>
        </p:txBody>
      </p:sp>
      <p:sp>
        <p:nvSpPr>
          <p:cNvPr id="12"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de-AT" sz="1000" noProof="0" smtClean="0">
                <a:latin typeface="Arial" pitchFamily="34" charset="0"/>
                <a:cs typeface="Arial" pitchFamily="34" charset="0"/>
              </a:rPr>
              <a:t>PwC</a:t>
            </a:r>
            <a:endParaRPr lang="de-AT" sz="1000" noProof="0" dirty="0">
              <a:latin typeface="Arial" pitchFamily="34" charset="0"/>
              <a:cs typeface="Arial" pitchFamily="34" charset="0"/>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Thre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1"/>
            <a:ext cx="8077200" cy="914400"/>
          </a:xfrm>
        </p:spPr>
        <p:txBody>
          <a:bodyPr/>
          <a:lstStyle/>
          <a:p>
            <a:r>
              <a:rPr lang="en-US" noProof="0" smtClean="0"/>
              <a:t>Click to edit Master title style</a:t>
            </a:r>
            <a:endParaRPr lang="de-AT" noProof="0"/>
          </a:p>
        </p:txBody>
      </p:sp>
      <p:sp>
        <p:nvSpPr>
          <p:cNvPr id="27" name="Content Placeholder 26"/>
          <p:cNvSpPr>
            <a:spLocks noGrp="1"/>
          </p:cNvSpPr>
          <p:nvPr>
            <p:ph sz="quarter" idx="13"/>
          </p:nvPr>
        </p:nvSpPr>
        <p:spPr>
          <a:xfrm>
            <a:off x="533400" y="1752601"/>
            <a:ext cx="2590800"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de-AT" noProof="0"/>
          </a:p>
        </p:txBody>
      </p:sp>
      <p:sp>
        <p:nvSpPr>
          <p:cNvPr id="28" name="Content Placeholder 26"/>
          <p:cNvSpPr>
            <a:spLocks noGrp="1"/>
          </p:cNvSpPr>
          <p:nvPr>
            <p:ph sz="quarter" idx="14"/>
          </p:nvPr>
        </p:nvSpPr>
        <p:spPr>
          <a:xfrm>
            <a:off x="3276601" y="1752601"/>
            <a:ext cx="2590799"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de-AT" noProof="0"/>
          </a:p>
        </p:txBody>
      </p:sp>
      <p:sp>
        <p:nvSpPr>
          <p:cNvPr id="31" name="Content Placeholder 26"/>
          <p:cNvSpPr>
            <a:spLocks noGrp="1"/>
          </p:cNvSpPr>
          <p:nvPr>
            <p:ph sz="quarter" idx="15"/>
          </p:nvPr>
        </p:nvSpPr>
        <p:spPr>
          <a:xfrm>
            <a:off x="6019800" y="1752601"/>
            <a:ext cx="2590800"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de-AT" noProof="0"/>
          </a:p>
        </p:txBody>
      </p:sp>
      <p:sp>
        <p:nvSpPr>
          <p:cNvPr id="36"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de-AT" smtClean="0"/>
              <a:t>Neue ppt-Toolbox</a:t>
            </a:r>
            <a:endParaRPr lang="de-AT"/>
          </a:p>
        </p:txBody>
      </p:sp>
      <p:cxnSp>
        <p:nvCxnSpPr>
          <p:cNvPr id="19" name="Shape 18"/>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de-AT" smtClean="0"/>
              <a:pPr/>
              <a:t>‹Nr.›</a:t>
            </a:fld>
            <a:endParaRPr lang="de-AT"/>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de-AT" smtClean="0"/>
              <a:t>März 2011</a:t>
            </a:r>
            <a:endParaRPr lang="de-AT" dirty="0"/>
          </a:p>
        </p:txBody>
      </p:sp>
      <p:sp>
        <p:nvSpPr>
          <p:cNvPr id="13"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de-AT" sz="1000" noProof="0" smtClean="0">
                <a:latin typeface="Arial" pitchFamily="34" charset="0"/>
                <a:cs typeface="Arial" pitchFamily="34" charset="0"/>
              </a:rPr>
              <a:t>PwC</a:t>
            </a:r>
            <a:endParaRPr lang="de-AT" sz="1000" noProof="0" dirty="0">
              <a:latin typeface="Arial" pitchFamily="34" charset="0"/>
              <a:cs typeface="Arial" pitchFamily="34" charset="0"/>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Two under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smtClean="0"/>
              <a:t>Click to edit Master title style</a:t>
            </a:r>
            <a:endParaRPr lang="de-AT" noProof="0"/>
          </a:p>
        </p:txBody>
      </p:sp>
      <p:sp>
        <p:nvSpPr>
          <p:cNvPr id="28" name="Content Placeholder 26"/>
          <p:cNvSpPr>
            <a:spLocks noGrp="1"/>
          </p:cNvSpPr>
          <p:nvPr>
            <p:ph sz="quarter" idx="14"/>
          </p:nvPr>
        </p:nvSpPr>
        <p:spPr>
          <a:xfrm>
            <a:off x="533400" y="3352800"/>
            <a:ext cx="3962400" cy="28194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de-AT" noProof="0"/>
          </a:p>
        </p:txBody>
      </p:sp>
      <p:sp>
        <p:nvSpPr>
          <p:cNvPr id="31" name="Content Placeholder 26"/>
          <p:cNvSpPr>
            <a:spLocks noGrp="1"/>
          </p:cNvSpPr>
          <p:nvPr>
            <p:ph sz="quarter" idx="15"/>
          </p:nvPr>
        </p:nvSpPr>
        <p:spPr>
          <a:xfrm>
            <a:off x="4648199" y="3352800"/>
            <a:ext cx="3962401" cy="28194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de-AT" noProof="0"/>
          </a:p>
        </p:txBody>
      </p:sp>
      <p:sp>
        <p:nvSpPr>
          <p:cNvPr id="3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de-AT" smtClean="0"/>
              <a:t>Neue ppt-Toolbox</a:t>
            </a:r>
            <a:endParaRPr lang="de-AT"/>
          </a:p>
        </p:txBody>
      </p:sp>
      <p:sp>
        <p:nvSpPr>
          <p:cNvPr id="13" name="Text Placeholder 12"/>
          <p:cNvSpPr>
            <a:spLocks noGrp="1"/>
          </p:cNvSpPr>
          <p:nvPr>
            <p:ph type="body" sz="quarter" idx="16"/>
          </p:nvPr>
        </p:nvSpPr>
        <p:spPr>
          <a:xfrm>
            <a:off x="533400" y="1752600"/>
            <a:ext cx="8077200" cy="1447800"/>
          </a:xfrm>
        </p:spPr>
        <p:txBody>
          <a:bodyPr/>
          <a:lstStyle/>
          <a:p>
            <a:pPr lvl="0"/>
            <a:r>
              <a:rPr lang="en-US" noProof="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de-AT" smtClean="0"/>
              <a:pPr/>
              <a:t>‹Nr.›</a:t>
            </a:fld>
            <a:endParaRPr lang="de-AT"/>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de-AT" smtClean="0"/>
              <a:t>März 2011</a:t>
            </a:r>
            <a:endParaRPr lang="de-AT" dirty="0"/>
          </a:p>
        </p:txBody>
      </p:sp>
      <p:sp>
        <p:nvSpPr>
          <p:cNvPr id="15"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de-AT" sz="1000" noProof="0" smtClean="0">
                <a:latin typeface="Arial" pitchFamily="34" charset="0"/>
                <a:cs typeface="Arial" pitchFamily="34" charset="0"/>
              </a:rPr>
              <a:t>PwC</a:t>
            </a:r>
            <a:endParaRPr lang="de-AT" sz="1000" noProof="0" dirty="0">
              <a:latin typeface="Arial" pitchFamily="34" charset="0"/>
              <a:cs typeface="Arial" pitchFamily="34" charset="0"/>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Two and Left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smtClean="0"/>
              <a:t>Click to edit Master title style</a:t>
            </a:r>
            <a:endParaRPr lang="de-AT" noProof="0"/>
          </a:p>
        </p:txBody>
      </p:sp>
      <p:sp>
        <p:nvSpPr>
          <p:cNvPr id="28" name="Content Placeholder 26"/>
          <p:cNvSpPr>
            <a:spLocks noGrp="1"/>
          </p:cNvSpPr>
          <p:nvPr>
            <p:ph sz="quarter" idx="14"/>
          </p:nvPr>
        </p:nvSpPr>
        <p:spPr>
          <a:xfrm>
            <a:off x="6019800" y="1752600"/>
            <a:ext cx="2590800" cy="2133600"/>
          </a:xfrm>
        </p:spPr>
        <p:txBody>
          <a:bodyPr/>
          <a:lstStyle/>
          <a:p>
            <a:pPr lvl="0"/>
            <a:r>
              <a:rPr lang="en-US" noProof="0" smtClean="0"/>
              <a:t>Click to edit Master text styles</a:t>
            </a:r>
          </a:p>
        </p:txBody>
      </p:sp>
      <p:sp>
        <p:nvSpPr>
          <p:cNvPr id="31" name="Content Placeholder 26"/>
          <p:cNvSpPr>
            <a:spLocks noGrp="1"/>
          </p:cNvSpPr>
          <p:nvPr>
            <p:ph sz="quarter" idx="15"/>
          </p:nvPr>
        </p:nvSpPr>
        <p:spPr>
          <a:xfrm>
            <a:off x="6019800" y="4038600"/>
            <a:ext cx="2590800" cy="2133600"/>
          </a:xfrm>
        </p:spPr>
        <p:txBody>
          <a:bodyPr/>
          <a:lstStyle/>
          <a:p>
            <a:pPr lvl="0"/>
            <a:r>
              <a:rPr lang="en-US" noProof="0" smtClean="0"/>
              <a:t>Click to edit Master text styles</a:t>
            </a:r>
          </a:p>
        </p:txBody>
      </p:sp>
      <p:sp>
        <p:nvSpPr>
          <p:cNvPr id="13" name="Text Placeholder 12"/>
          <p:cNvSpPr>
            <a:spLocks noGrp="1"/>
          </p:cNvSpPr>
          <p:nvPr>
            <p:ph type="body" sz="quarter" idx="16"/>
          </p:nvPr>
        </p:nvSpPr>
        <p:spPr>
          <a:xfrm>
            <a:off x="533400" y="1752600"/>
            <a:ext cx="5334000" cy="4419600"/>
          </a:xfrm>
        </p:spPr>
        <p:txBody>
          <a:bodyPr/>
          <a:lstStyle/>
          <a:p>
            <a:pPr lvl="0"/>
            <a:r>
              <a:rPr lang="en-US" noProof="0" smtClean="0"/>
              <a:t>Click to edit Master text styles</a:t>
            </a:r>
          </a:p>
        </p:txBody>
      </p:sp>
      <p:sp>
        <p:nvSpPr>
          <p:cNvPr id="19"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de-AT" smtClean="0"/>
              <a:t>Neue ppt-Toolbox</a:t>
            </a:r>
            <a:endParaRPr lang="de-AT"/>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de-AT" smtClean="0"/>
              <a:pPr/>
              <a:t>‹Nr.›</a:t>
            </a:fld>
            <a:endParaRPr lang="de-AT"/>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de-AT" smtClean="0"/>
              <a:t>März 2011</a:t>
            </a:r>
            <a:endParaRPr lang="de-AT" dirty="0"/>
          </a:p>
        </p:txBody>
      </p:sp>
      <p:sp>
        <p:nvSpPr>
          <p:cNvPr id="15"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de-AT" sz="1000" noProof="0" smtClean="0">
                <a:latin typeface="Arial" pitchFamily="34" charset="0"/>
                <a:cs typeface="Arial" pitchFamily="34" charset="0"/>
              </a:rPr>
              <a:t>PwC</a:t>
            </a:r>
            <a:endParaRPr lang="de-AT" sz="1000" noProof="0" dirty="0">
              <a:latin typeface="Arial" pitchFamily="34" charset="0"/>
              <a:cs typeface="Arial" pitchFamily="34" charset="0"/>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Two and Right Text">
    <p:spTree>
      <p:nvGrpSpPr>
        <p:cNvPr id="1" name=""/>
        <p:cNvGrpSpPr/>
        <p:nvPr/>
      </p:nvGrpSpPr>
      <p:grpSpPr>
        <a:xfrm>
          <a:off x="0" y="0"/>
          <a:ext cx="0" cy="0"/>
          <a:chOff x="0" y="0"/>
          <a:chExt cx="0" cy="0"/>
        </a:xfrm>
      </p:grpSpPr>
      <p:sp>
        <p:nvSpPr>
          <p:cNvPr id="28" name="Content Placeholder 26"/>
          <p:cNvSpPr>
            <a:spLocks noGrp="1"/>
          </p:cNvSpPr>
          <p:nvPr>
            <p:ph sz="quarter" idx="14"/>
          </p:nvPr>
        </p:nvSpPr>
        <p:spPr>
          <a:xfrm>
            <a:off x="533400" y="1752600"/>
            <a:ext cx="2590800" cy="2133600"/>
          </a:xfrm>
        </p:spPr>
        <p:txBody>
          <a:bodyPr/>
          <a:lstStyle/>
          <a:p>
            <a:pPr lvl="0"/>
            <a:r>
              <a:rPr lang="en-US" noProof="0" smtClean="0"/>
              <a:t>Click to edit Master text styles</a:t>
            </a:r>
          </a:p>
        </p:txBody>
      </p:sp>
      <p:sp>
        <p:nvSpPr>
          <p:cNvPr id="2" name="Title 1"/>
          <p:cNvSpPr>
            <a:spLocks noGrp="1"/>
          </p:cNvSpPr>
          <p:nvPr>
            <p:ph type="title"/>
          </p:nvPr>
        </p:nvSpPr>
        <p:spPr>
          <a:xfrm>
            <a:off x="533400" y="685800"/>
            <a:ext cx="8077200" cy="914400"/>
          </a:xfrm>
        </p:spPr>
        <p:txBody>
          <a:bodyPr/>
          <a:lstStyle/>
          <a:p>
            <a:r>
              <a:rPr lang="en-US" noProof="0" smtClean="0"/>
              <a:t>Click to edit Master title style</a:t>
            </a:r>
            <a:endParaRPr lang="de-AT" noProof="0"/>
          </a:p>
        </p:txBody>
      </p:sp>
      <p:sp>
        <p:nvSpPr>
          <p:cNvPr id="31" name="Content Placeholder 26"/>
          <p:cNvSpPr>
            <a:spLocks noGrp="1"/>
          </p:cNvSpPr>
          <p:nvPr>
            <p:ph sz="quarter" idx="15"/>
          </p:nvPr>
        </p:nvSpPr>
        <p:spPr>
          <a:xfrm>
            <a:off x="533400" y="4038600"/>
            <a:ext cx="2590800" cy="2133600"/>
          </a:xfrm>
        </p:spPr>
        <p:txBody>
          <a:bodyPr/>
          <a:lstStyle/>
          <a:p>
            <a:pPr lvl="0"/>
            <a:r>
              <a:rPr lang="en-US" noProof="0" smtClean="0"/>
              <a:t>Click to edit Master text styles</a:t>
            </a:r>
          </a:p>
        </p:txBody>
      </p:sp>
      <p:sp>
        <p:nvSpPr>
          <p:cNvPr id="13" name="Text Placeholder 12"/>
          <p:cNvSpPr>
            <a:spLocks noGrp="1"/>
          </p:cNvSpPr>
          <p:nvPr>
            <p:ph type="body" sz="quarter" idx="16"/>
          </p:nvPr>
        </p:nvSpPr>
        <p:spPr>
          <a:xfrm>
            <a:off x="3276600" y="1752600"/>
            <a:ext cx="5334000" cy="4419600"/>
          </a:xfrm>
        </p:spPr>
        <p:txBody>
          <a:bodyPr/>
          <a:lstStyle/>
          <a:p>
            <a:pPr lvl="0"/>
            <a:r>
              <a:rPr lang="en-US" noProof="0" smtClean="0"/>
              <a:t>Click to edit Master text styles</a:t>
            </a:r>
          </a:p>
        </p:txBody>
      </p:sp>
      <p:sp>
        <p:nvSpPr>
          <p:cNvPr id="19"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de-AT" smtClean="0"/>
              <a:t>Neue ppt-Toolbox</a:t>
            </a:r>
            <a:endParaRPr lang="de-AT"/>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de-AT" smtClean="0"/>
              <a:pPr/>
              <a:t>‹Nr.›</a:t>
            </a:fld>
            <a:endParaRPr lang="de-AT"/>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de-AT" smtClean="0"/>
              <a:t>März 2011</a:t>
            </a:r>
            <a:endParaRPr lang="de-AT" dirty="0"/>
          </a:p>
        </p:txBody>
      </p:sp>
      <p:sp>
        <p:nvSpPr>
          <p:cNvPr id="15"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de-AT" sz="1000" noProof="0" smtClean="0">
                <a:latin typeface="Arial" pitchFamily="34" charset="0"/>
                <a:cs typeface="Arial" pitchFamily="34" charset="0"/>
              </a:rPr>
              <a:t>PwC</a:t>
            </a:r>
            <a:endParaRPr lang="de-AT" sz="1000" noProof="0" dirty="0">
              <a:latin typeface="Arial" pitchFamily="34" charset="0"/>
              <a:cs typeface="Arial" pitchFamily="34" charset="0"/>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One with Impact">
    <p:spTree>
      <p:nvGrpSpPr>
        <p:cNvPr id="1" name=""/>
        <p:cNvGrpSpPr/>
        <p:nvPr/>
      </p:nvGrpSpPr>
      <p:grpSpPr>
        <a:xfrm>
          <a:off x="0" y="0"/>
          <a:ext cx="0" cy="0"/>
          <a:chOff x="0" y="0"/>
          <a:chExt cx="0" cy="0"/>
        </a:xfrm>
      </p:grpSpPr>
      <p:sp>
        <p:nvSpPr>
          <p:cNvPr id="2" name="Title 1"/>
          <p:cNvSpPr>
            <a:spLocks noGrp="1"/>
          </p:cNvSpPr>
          <p:nvPr>
            <p:ph type="title"/>
          </p:nvPr>
        </p:nvSpPr>
        <p:spPr>
          <a:xfrm>
            <a:off x="3276600" y="685800"/>
            <a:ext cx="5334000" cy="914400"/>
          </a:xfrm>
        </p:spPr>
        <p:txBody>
          <a:bodyPr/>
          <a:lstStyle>
            <a:lvl1pPr>
              <a:defRPr/>
            </a:lvl1pPr>
          </a:lstStyle>
          <a:p>
            <a:r>
              <a:rPr lang="en-US" noProof="1" smtClean="0"/>
              <a:t>Click to edit Master title style</a:t>
            </a:r>
            <a:endParaRPr lang="de-AT" noProof="1"/>
          </a:p>
        </p:txBody>
      </p:sp>
      <p:sp>
        <p:nvSpPr>
          <p:cNvPr id="31" name="Content Placeholder 26"/>
          <p:cNvSpPr>
            <a:spLocks noGrp="1"/>
          </p:cNvSpPr>
          <p:nvPr>
            <p:ph sz="quarter" idx="15"/>
          </p:nvPr>
        </p:nvSpPr>
        <p:spPr>
          <a:xfrm>
            <a:off x="3276600" y="1752600"/>
            <a:ext cx="5334000" cy="4419600"/>
          </a:xfrm>
        </p:spPr>
        <p:txBody>
          <a:bodyPr/>
          <a:lstStyle>
            <a:lvl1pPr>
              <a:defRPr baseline="0"/>
            </a:lvl1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de-AT" noProof="1"/>
          </a:p>
        </p:txBody>
      </p:sp>
      <p:sp>
        <p:nvSpPr>
          <p:cNvPr id="12" name="Text Placeholder 11"/>
          <p:cNvSpPr>
            <a:spLocks noGrp="1"/>
          </p:cNvSpPr>
          <p:nvPr>
            <p:ph type="body" sz="quarter" idx="16"/>
          </p:nvPr>
        </p:nvSpPr>
        <p:spPr>
          <a:xfrm>
            <a:off x="533400" y="1752600"/>
            <a:ext cx="2590800" cy="2130552"/>
          </a:xfrm>
        </p:spPr>
        <p:txBody>
          <a:bodyPr/>
          <a:lstStyle>
            <a:lvl1pPr>
              <a:defRPr sz="2400" b="1" i="1" baseline="0">
                <a:solidFill>
                  <a:schemeClr val="tx2"/>
                </a:solidFill>
              </a:defRPr>
            </a:lvl1pPr>
          </a:lstStyle>
          <a:p>
            <a:pPr lvl="0"/>
            <a:r>
              <a:rPr lang="en-US" noProof="1" smtClean="0"/>
              <a:t>Click to edit Master text styles</a:t>
            </a:r>
          </a:p>
        </p:txBody>
      </p:sp>
      <p:sp>
        <p:nvSpPr>
          <p:cNvPr id="18"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de-AT" smtClean="0"/>
              <a:t>Neue ppt-Toolbox</a:t>
            </a:r>
            <a:endParaRPr lang="de-AT"/>
          </a:p>
        </p:txBody>
      </p:sp>
      <p:cxnSp>
        <p:nvCxnSpPr>
          <p:cNvPr id="30" name="Shape 29"/>
          <p:cNvCxnSpPr/>
          <p:nvPr/>
        </p:nvCxnSpPr>
        <p:spPr>
          <a:xfrm rot="5400000" flipH="1" flipV="1">
            <a:off x="5791201" y="-2057400"/>
            <a:ext cx="152399" cy="54864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de-AT" smtClean="0"/>
              <a:pPr/>
              <a:t>‹Nr.›</a:t>
            </a:fld>
            <a:endParaRPr lang="de-AT"/>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de-AT" smtClean="0"/>
              <a:t>März 2011</a:t>
            </a:r>
            <a:endParaRPr lang="de-AT" dirty="0"/>
          </a:p>
        </p:txBody>
      </p:sp>
      <p:sp>
        <p:nvSpPr>
          <p:cNvPr id="13"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de-AT" sz="1000" noProof="0" smtClean="0">
                <a:latin typeface="Arial" pitchFamily="34" charset="0"/>
                <a:cs typeface="Arial" pitchFamily="34" charset="0"/>
              </a:rPr>
              <a:t>PwC</a:t>
            </a:r>
            <a:endParaRPr lang="de-AT" sz="1000" noProof="0" dirty="0">
              <a:latin typeface="Arial" pitchFamily="34" charset="0"/>
              <a:cs typeface="Arial" pitchFamily="34" charset="0"/>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ver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smtClean="0"/>
              <a:t>Click to edit Master title style</a:t>
            </a:r>
            <a:endParaRPr lang="de-AT" noProof="0"/>
          </a:p>
        </p:txBody>
      </p:sp>
      <p:sp>
        <p:nvSpPr>
          <p:cNvPr id="1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de-AT" smtClean="0"/>
              <a:t>Neue ppt-Toolbox</a:t>
            </a:r>
            <a:endParaRPr lang="de-AT"/>
          </a:p>
        </p:txBody>
      </p:sp>
      <p:cxnSp>
        <p:nvCxnSpPr>
          <p:cNvPr id="10" name="Shape 9"/>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de-AT" smtClean="0"/>
              <a:pPr/>
              <a:t>‹Nr.›</a:t>
            </a:fld>
            <a:endParaRPr lang="de-AT"/>
          </a:p>
        </p:txBody>
      </p:sp>
      <p:sp>
        <p:nvSpPr>
          <p:cNvPr id="9"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de-AT" smtClean="0"/>
              <a:t>März 2011</a:t>
            </a:r>
            <a:endParaRPr lang="de-AT" dirty="0"/>
          </a:p>
        </p:txBody>
      </p:sp>
      <p:sp>
        <p:nvSpPr>
          <p:cNvPr id="11"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de-AT" sz="1000" noProof="0" smtClean="0">
                <a:latin typeface="Arial" pitchFamily="34" charset="0"/>
                <a:cs typeface="Arial" pitchFamily="34" charset="0"/>
              </a:rPr>
              <a:t>PwC</a:t>
            </a:r>
            <a:endParaRPr lang="de-AT" sz="1000" noProof="0" dirty="0">
              <a:latin typeface="Arial" pitchFamily="34" charset="0"/>
              <a:cs typeface="Arial" pitchFamily="34" charset="0"/>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3400" y="685800"/>
            <a:ext cx="8077201" cy="914400"/>
          </a:xfrm>
          <a:prstGeom prst="rect">
            <a:avLst/>
          </a:prstGeom>
        </p:spPr>
        <p:txBody>
          <a:bodyPr vert="horz" lIns="0" tIns="0" rIns="0" bIns="0" rtlCol="0" anchor="t" anchorCtr="0">
            <a:noAutofit/>
          </a:bodyPr>
          <a:lstStyle/>
          <a:p>
            <a:r>
              <a:rPr lang="de-AT" noProof="0" smtClean="0"/>
              <a:t>Click to edit</a:t>
            </a:r>
            <a:br>
              <a:rPr lang="de-AT" noProof="0" smtClean="0"/>
            </a:br>
            <a:r>
              <a:rPr lang="de-AT" noProof="0" smtClean="0"/>
              <a:t>Master title style</a:t>
            </a:r>
            <a:endParaRPr lang="de-AT" noProof="0"/>
          </a:p>
        </p:txBody>
      </p:sp>
      <p:sp>
        <p:nvSpPr>
          <p:cNvPr id="3" name="Text Placeholder 2"/>
          <p:cNvSpPr>
            <a:spLocks noGrp="1"/>
          </p:cNvSpPr>
          <p:nvPr>
            <p:ph type="body" idx="1"/>
          </p:nvPr>
        </p:nvSpPr>
        <p:spPr>
          <a:xfrm>
            <a:off x="533401" y="1752600"/>
            <a:ext cx="8077199" cy="4419600"/>
          </a:xfrm>
          <a:prstGeom prst="rect">
            <a:avLst/>
          </a:prstGeom>
        </p:spPr>
        <p:txBody>
          <a:bodyPr vert="horz"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de-AT" noProof="0" dirty="0" smtClean="0"/>
          </a:p>
        </p:txBody>
      </p:sp>
      <p:sp>
        <p:nvSpPr>
          <p:cNvPr id="4"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de-AT" smtClean="0"/>
              <a:pPr/>
              <a:t>‹Nr.›</a:t>
            </a:fld>
            <a:endParaRPr lang="de-AT"/>
          </a:p>
        </p:txBody>
      </p:sp>
      <p:sp>
        <p:nvSpPr>
          <p:cNvPr id="6"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de-AT" smtClean="0"/>
              <a:t>März 2011</a:t>
            </a:r>
            <a:endParaRPr lang="de-AT" dirty="0"/>
          </a:p>
        </p:txBody>
      </p:sp>
      <p:sp>
        <p:nvSpPr>
          <p:cNvPr id="7" name="Footer Placeholder 4"/>
          <p:cNvSpPr>
            <a:spLocks noGrp="1"/>
          </p:cNvSpPr>
          <p:nvPr>
            <p:ph type="ftr" sz="quarter" idx="3"/>
          </p:nvPr>
        </p:nvSpPr>
        <p:spPr>
          <a:xfrm>
            <a:off x="530352" y="6324600"/>
            <a:ext cx="5260848" cy="150876"/>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de-AT" smtClean="0"/>
              <a:t>Neue ppt-Toolbox</a:t>
            </a:r>
            <a:endParaRPr lang="de-AT"/>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 id="2147483666" r:id="rId16"/>
    <p:sldLayoutId id="2147483667" r:id="rId17"/>
    <p:sldLayoutId id="2147483668" r:id="rId18"/>
    <p:sldLayoutId id="2147483669" r:id="rId19"/>
    <p:sldLayoutId id="2147483670" r:id="rId20"/>
    <p:sldLayoutId id="2147483671" r:id="rId21"/>
  </p:sldLayoutIdLst>
  <p:hf hdr="0"/>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de-AT" dirty="0" smtClean="0"/>
              <a:t>Steuerliche Aspekte des Forderungsverkaufs</a:t>
            </a:r>
            <a:endParaRPr lang="de-AT" dirty="0"/>
          </a:p>
        </p:txBody>
      </p:sp>
      <p:sp>
        <p:nvSpPr>
          <p:cNvPr id="5" name="Subtitle 4"/>
          <p:cNvSpPr>
            <a:spLocks noGrp="1"/>
          </p:cNvSpPr>
          <p:nvPr>
            <p:ph type="subTitle" idx="1"/>
          </p:nvPr>
        </p:nvSpPr>
        <p:spPr/>
        <p:txBody>
          <a:bodyPr/>
          <a:lstStyle/>
          <a:p>
            <a:r>
              <a:rPr lang="de-AT" sz="2400" dirty="0" smtClean="0"/>
              <a:t>8. Oktober 2013</a:t>
            </a:r>
            <a:endParaRPr lang="de-AT" sz="1600" dirty="0"/>
          </a:p>
        </p:txBody>
      </p:sp>
      <p:sp>
        <p:nvSpPr>
          <p:cNvPr id="9" name="Text Placeholder 8"/>
          <p:cNvSpPr>
            <a:spLocks noGrp="1"/>
          </p:cNvSpPr>
          <p:nvPr>
            <p:ph type="body" sz="quarter" idx="10"/>
          </p:nvPr>
        </p:nvSpPr>
        <p:spPr/>
        <p:txBody>
          <a:bodyPr/>
          <a:lstStyle/>
          <a:p>
            <a:r>
              <a:rPr lang="de-AT" noProof="1" smtClean="0"/>
              <a:t>www.pwc.com</a:t>
            </a:r>
            <a:endParaRPr lang="de-AT" noProof="1"/>
          </a:p>
        </p:txBody>
      </p:sp>
      <p:sp>
        <p:nvSpPr>
          <p:cNvPr id="6" name="Subtitle 4"/>
          <p:cNvSpPr txBox="1">
            <a:spLocks/>
          </p:cNvSpPr>
          <p:nvPr/>
        </p:nvSpPr>
        <p:spPr bwMode="white">
          <a:xfrm>
            <a:off x="3347864" y="4437112"/>
            <a:ext cx="4032448" cy="504056"/>
          </a:xfrm>
          <a:prstGeom prst="rect">
            <a:avLst/>
          </a:prstGeom>
        </p:spPr>
        <p:txBody>
          <a:bodyPr vert="horz" lIns="0" tIns="0" rIns="0" bIns="0" rtlCol="0">
            <a:noAutofit/>
          </a:bodyPr>
          <a:lstStyle/>
          <a:p>
            <a:pPr marL="0" marR="0" lvl="0" indent="0" algn="r" defTabSz="914400" rtl="0" eaLnBrk="1" fontAlgn="auto" latinLnBrk="0" hangingPunct="1">
              <a:lnSpc>
                <a:spcPct val="90000"/>
              </a:lnSpc>
              <a:spcBef>
                <a:spcPts val="0"/>
              </a:spcBef>
              <a:spcAft>
                <a:spcPts val="0"/>
              </a:spcAft>
              <a:buClr>
                <a:schemeClr val="tx1"/>
              </a:buClr>
              <a:buSzTx/>
              <a:buFontTx/>
              <a:buNone/>
              <a:tabLst/>
              <a:defRPr/>
            </a:pPr>
            <a:r>
              <a:rPr lang="de-AT" sz="2800" dirty="0" smtClean="0">
                <a:solidFill>
                  <a:schemeClr val="bg1"/>
                </a:solidFill>
                <a:latin typeface="+mj-lt"/>
              </a:rPr>
              <a:t>Mag. Daniela </a:t>
            </a:r>
            <a:r>
              <a:rPr lang="de-AT" sz="2800" dirty="0" err="1" smtClean="0">
                <a:solidFill>
                  <a:schemeClr val="bg1"/>
                </a:solidFill>
                <a:latin typeface="+mj-lt"/>
              </a:rPr>
              <a:t>Stastny</a:t>
            </a:r>
            <a:endParaRPr kumimoji="0" lang="de-AT" b="0" i="0" u="none" strike="noStrike" kern="1200" cap="none" spc="0" normalizeH="0" baseline="0" noProof="0" dirty="0">
              <a:ln>
                <a:noFill/>
              </a:ln>
              <a:solidFill>
                <a:schemeClr val="bg1"/>
              </a:solidFill>
              <a:effectLst/>
              <a:uLnTx/>
              <a:uFillTx/>
              <a:latin typeface="+mj-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Umsatzsteuerliche Aspekte des Forderungsverkauf</a:t>
            </a:r>
            <a:endParaRPr lang="de-AT" dirty="0"/>
          </a:p>
        </p:txBody>
      </p:sp>
      <p:sp>
        <p:nvSpPr>
          <p:cNvPr id="3" name="Content Placeholder 2"/>
          <p:cNvSpPr>
            <a:spLocks noGrp="1"/>
          </p:cNvSpPr>
          <p:nvPr>
            <p:ph sz="quarter" idx="15"/>
          </p:nvPr>
        </p:nvSpPr>
        <p:spPr>
          <a:xfrm>
            <a:off x="533400" y="1961728"/>
            <a:ext cx="8077200" cy="4419600"/>
          </a:xfrm>
        </p:spPr>
        <p:txBody>
          <a:bodyPr/>
          <a:lstStyle/>
          <a:p>
            <a:pPr>
              <a:spcAft>
                <a:spcPts val="1200"/>
              </a:spcAft>
            </a:pPr>
            <a:r>
              <a:rPr lang="de-AT" b="1" dirty="0" smtClean="0">
                <a:solidFill>
                  <a:schemeClr val="accent3"/>
                </a:solidFill>
              </a:rPr>
              <a:t>Abtretung Forderung zur Begleichung einer eigenen Schuld</a:t>
            </a:r>
          </a:p>
          <a:p>
            <a:pPr>
              <a:spcAft>
                <a:spcPts val="1800"/>
              </a:spcAft>
              <a:buFont typeface="Arial" pitchFamily="34" charset="0"/>
              <a:buChar char="•"/>
            </a:pPr>
            <a:r>
              <a:rPr lang="de-AT" dirty="0" smtClean="0"/>
              <a:t>kein umsatzsteuerbarer Vorgang</a:t>
            </a:r>
          </a:p>
          <a:p>
            <a:pPr>
              <a:spcAft>
                <a:spcPts val="1200"/>
              </a:spcAft>
            </a:pPr>
            <a:r>
              <a:rPr lang="de-AT" b="1" dirty="0" smtClean="0">
                <a:solidFill>
                  <a:schemeClr val="accent3"/>
                </a:solidFill>
              </a:rPr>
              <a:t>Stille Zession </a:t>
            </a:r>
          </a:p>
          <a:p>
            <a:pPr>
              <a:spcAft>
                <a:spcPts val="1200"/>
              </a:spcAft>
              <a:buFont typeface="Arial" pitchFamily="34" charset="0"/>
              <a:buChar char="•"/>
            </a:pPr>
            <a:r>
              <a:rPr lang="de-AT" dirty="0" smtClean="0"/>
              <a:t>Inkasso verbleibt beim Zedenten</a:t>
            </a:r>
          </a:p>
          <a:p>
            <a:pPr lvl="2">
              <a:spcAft>
                <a:spcPts val="1200"/>
              </a:spcAft>
            </a:pPr>
            <a:r>
              <a:rPr lang="de-AT" dirty="0" smtClean="0"/>
              <a:t>im eigenen Namen</a:t>
            </a:r>
          </a:p>
          <a:p>
            <a:pPr lvl="2">
              <a:spcAft>
                <a:spcPts val="1800"/>
              </a:spcAft>
            </a:pPr>
            <a:r>
              <a:rPr lang="de-AT" dirty="0" smtClean="0"/>
              <a:t>auf Rechnung des Zessionars</a:t>
            </a:r>
          </a:p>
          <a:p>
            <a:pPr>
              <a:spcAft>
                <a:spcPts val="1800"/>
              </a:spcAft>
              <a:buFont typeface="Arial" pitchFamily="34" charset="0"/>
              <a:buChar char="•"/>
            </a:pPr>
            <a:r>
              <a:rPr lang="de-AT" dirty="0" smtClean="0"/>
              <a:t>keine steuerpflichtige Leistung des Zessionars an den Zedenten</a:t>
            </a:r>
          </a:p>
          <a:p>
            <a:pPr>
              <a:spcAft>
                <a:spcPts val="1800"/>
              </a:spcAft>
              <a:buFont typeface="Arial" pitchFamily="34" charset="0"/>
              <a:buChar char="•"/>
            </a:pPr>
            <a:r>
              <a:rPr lang="de-AT" dirty="0" smtClean="0"/>
              <a:t>Zedent tätigt steuerfreien Umsatz an Zessionar </a:t>
            </a:r>
          </a:p>
          <a:p>
            <a:pPr>
              <a:spcAft>
                <a:spcPts val="1800"/>
              </a:spcAft>
              <a:buFont typeface="Arial" pitchFamily="34" charset="0"/>
              <a:buChar char="•"/>
            </a:pPr>
            <a:endParaRPr lang="de-AT" dirty="0" smtClean="0"/>
          </a:p>
          <a:p>
            <a:pPr>
              <a:spcAft>
                <a:spcPts val="1800"/>
              </a:spcAft>
            </a:pPr>
            <a:endParaRPr lang="de-AT" dirty="0" smtClean="0"/>
          </a:p>
          <a:p>
            <a:pPr marL="547370" lvl="1" indent="-273050">
              <a:spcAft>
                <a:spcPts val="1200"/>
              </a:spcAft>
              <a:buFont typeface="Symbol" pitchFamily="18" charset="2"/>
              <a:buChar char="-"/>
            </a:pPr>
            <a:endParaRPr lang="de-AT" dirty="0" smtClean="0">
              <a:sym typeface="Symbol"/>
            </a:endParaRPr>
          </a:p>
          <a:p>
            <a:pPr>
              <a:spcAft>
                <a:spcPts val="1200"/>
              </a:spcAft>
            </a:pPr>
            <a:endParaRPr lang="de-AT" b="1" dirty="0" smtClean="0">
              <a:solidFill>
                <a:schemeClr val="accent3"/>
              </a:solidFill>
            </a:endParaRPr>
          </a:p>
        </p:txBody>
      </p:sp>
      <p:sp>
        <p:nvSpPr>
          <p:cNvPr id="5" name="Slide Number Placeholder 4"/>
          <p:cNvSpPr>
            <a:spLocks noGrp="1"/>
          </p:cNvSpPr>
          <p:nvPr>
            <p:ph type="sldNum" sz="quarter" idx="4"/>
          </p:nvPr>
        </p:nvSpPr>
        <p:spPr/>
        <p:txBody>
          <a:bodyPr/>
          <a:lstStyle/>
          <a:p>
            <a:fld id="{9EBD5762-3BDC-484D-9503-7EA6D5A9A8CE}" type="slidenum">
              <a:rPr lang="de-AT" smtClean="0"/>
              <a:pPr/>
              <a:t>10</a:t>
            </a:fld>
            <a:endParaRPr lang="de-AT"/>
          </a:p>
        </p:txBody>
      </p:sp>
      <p:sp>
        <p:nvSpPr>
          <p:cNvPr id="6" name="Date Placeholder 5"/>
          <p:cNvSpPr>
            <a:spLocks noGrp="1"/>
          </p:cNvSpPr>
          <p:nvPr>
            <p:ph type="dt" sz="half" idx="2"/>
          </p:nvPr>
        </p:nvSpPr>
        <p:spPr/>
        <p:txBody>
          <a:bodyPr/>
          <a:lstStyle/>
          <a:p>
            <a:r>
              <a:rPr lang="de-AT" dirty="0" smtClean="0"/>
              <a:t>Oktober 2013</a:t>
            </a:r>
            <a:endParaRPr lang="de-A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Umsatzsteuerliche Aspekte des Forderungsverkauf</a:t>
            </a:r>
            <a:endParaRPr lang="de-AT" dirty="0"/>
          </a:p>
        </p:txBody>
      </p:sp>
      <p:sp>
        <p:nvSpPr>
          <p:cNvPr id="3" name="Content Placeholder 2"/>
          <p:cNvSpPr>
            <a:spLocks noGrp="1"/>
          </p:cNvSpPr>
          <p:nvPr>
            <p:ph sz="quarter" idx="15"/>
          </p:nvPr>
        </p:nvSpPr>
        <p:spPr>
          <a:xfrm>
            <a:off x="533400" y="1844824"/>
            <a:ext cx="8077200" cy="4680520"/>
          </a:xfrm>
        </p:spPr>
        <p:txBody>
          <a:bodyPr/>
          <a:lstStyle/>
          <a:p>
            <a:pPr>
              <a:spcAft>
                <a:spcPts val="1800"/>
              </a:spcAft>
            </a:pPr>
            <a:r>
              <a:rPr lang="de-AT" b="1" dirty="0" smtClean="0">
                <a:solidFill>
                  <a:schemeClr val="accent3"/>
                </a:solidFill>
              </a:rPr>
              <a:t>Bemessungsgrundlage</a:t>
            </a:r>
          </a:p>
          <a:p>
            <a:pPr marL="273050" lvl="1" indent="-273050">
              <a:spcAft>
                <a:spcPts val="1200"/>
              </a:spcAft>
              <a:buFont typeface="Arial" pitchFamily="34" charset="0"/>
              <a:buChar char="•"/>
            </a:pPr>
            <a:r>
              <a:rPr lang="de-AT" i="1" dirty="0" smtClean="0">
                <a:sym typeface="Symbol"/>
              </a:rPr>
              <a:t>Entgelt ist alles, was der Empfänger der sonstigen Leistung aufzuwenden hat, um die Leistung zu erhalten</a:t>
            </a:r>
          </a:p>
          <a:p>
            <a:pPr marL="273050" lvl="1" indent="-273050">
              <a:spcAft>
                <a:spcPts val="1200"/>
              </a:spcAft>
              <a:buFont typeface="Arial" pitchFamily="34" charset="0"/>
              <a:buChar char="•"/>
            </a:pPr>
            <a:r>
              <a:rPr lang="de-AT" dirty="0" err="1" smtClean="0">
                <a:sym typeface="Symbol"/>
              </a:rPr>
              <a:t>grds</a:t>
            </a:r>
            <a:r>
              <a:rPr lang="de-AT" dirty="0" smtClean="0">
                <a:sym typeface="Symbol"/>
              </a:rPr>
              <a:t>. Differenzbetrag zwischen Forderung u. Gegenleistung </a:t>
            </a:r>
          </a:p>
          <a:p>
            <a:pPr marL="273050" lvl="1" indent="-273050">
              <a:spcAft>
                <a:spcPts val="1200"/>
              </a:spcAft>
              <a:buFont typeface="Arial" pitchFamily="34" charset="0"/>
              <a:buChar char="•"/>
            </a:pPr>
            <a:r>
              <a:rPr lang="de-AT" dirty="0" smtClean="0">
                <a:sym typeface="Symbol"/>
              </a:rPr>
              <a:t>Verkauf einer Forderung aus Umsatzgeschäft unter Nennwert</a:t>
            </a:r>
          </a:p>
          <a:p>
            <a:pPr marL="547370" lvl="1" indent="-273050">
              <a:spcAft>
                <a:spcPts val="1200"/>
              </a:spcAft>
              <a:buFont typeface="Symbol" pitchFamily="18" charset="2"/>
              <a:buChar char="-"/>
            </a:pPr>
            <a:r>
              <a:rPr lang="de-AT" dirty="0" smtClean="0">
                <a:sym typeface="Symbol"/>
              </a:rPr>
              <a:t>keine Auswirkung auf ursprüngliche Lieferung u. Leistung</a:t>
            </a:r>
          </a:p>
          <a:p>
            <a:pPr marL="273050" lvl="1" indent="-273050">
              <a:spcAft>
                <a:spcPts val="1200"/>
              </a:spcAft>
              <a:buFont typeface="Arial" pitchFamily="34" charset="0"/>
              <a:buChar char="•"/>
            </a:pPr>
            <a:r>
              <a:rPr lang="de-AT" dirty="0" smtClean="0">
                <a:sym typeface="Symbol"/>
              </a:rPr>
              <a:t>Ankauf notleidender Forderung</a:t>
            </a:r>
          </a:p>
          <a:p>
            <a:pPr marL="547370" lvl="1" indent="-273050">
              <a:spcAft>
                <a:spcPts val="1200"/>
              </a:spcAft>
              <a:buFont typeface="Symbol" pitchFamily="18" charset="2"/>
              <a:buChar char="-"/>
            </a:pPr>
            <a:r>
              <a:rPr lang="de-AT" dirty="0" smtClean="0">
                <a:sym typeface="Symbol"/>
              </a:rPr>
              <a:t>wirtschaftlicher Wert abzüglich Wert der tatsächlich für notleidende Forderung hingegeben wurde</a:t>
            </a:r>
          </a:p>
          <a:p>
            <a:pPr marL="273050" lvl="1" indent="-273050">
              <a:spcAft>
                <a:spcPts val="1200"/>
              </a:spcAft>
              <a:buFont typeface="Arial" pitchFamily="34" charset="0"/>
              <a:buChar char="•"/>
            </a:pPr>
            <a:r>
              <a:rPr lang="de-AT" dirty="0" smtClean="0">
                <a:sym typeface="Symbol"/>
              </a:rPr>
              <a:t>der auf die Kreditgewährung entfallende Entgeltsteil ist steuerfrei</a:t>
            </a:r>
          </a:p>
          <a:p>
            <a:pPr marL="273050" lvl="1" indent="-273050">
              <a:spcAft>
                <a:spcPts val="1200"/>
              </a:spcAft>
              <a:buFont typeface="Arial" pitchFamily="34" charset="0"/>
              <a:buChar char="•"/>
            </a:pPr>
            <a:endParaRPr lang="de-AT" dirty="0" smtClean="0">
              <a:sym typeface="Symbol"/>
            </a:endParaRPr>
          </a:p>
          <a:p>
            <a:pPr marL="273050" lvl="1" indent="-273050">
              <a:spcAft>
                <a:spcPts val="1200"/>
              </a:spcAft>
              <a:buFont typeface="Arial" pitchFamily="34" charset="0"/>
              <a:buChar char="•"/>
            </a:pPr>
            <a:endParaRPr lang="de-AT" dirty="0" smtClean="0">
              <a:sym typeface="Symbol"/>
            </a:endParaRPr>
          </a:p>
          <a:p>
            <a:pPr marL="821690" lvl="2" indent="-273050">
              <a:spcAft>
                <a:spcPts val="1200"/>
              </a:spcAft>
              <a:buNone/>
            </a:pPr>
            <a:endParaRPr lang="de-AT" i="1" dirty="0" smtClean="0">
              <a:sym typeface="Symbol"/>
            </a:endParaRPr>
          </a:p>
          <a:p>
            <a:pPr marL="547370" lvl="1" indent="-273050">
              <a:spcAft>
                <a:spcPts val="1200"/>
              </a:spcAft>
              <a:buFont typeface="Symbol" pitchFamily="18" charset="2"/>
              <a:buChar char="-"/>
            </a:pPr>
            <a:endParaRPr lang="de-AT" dirty="0" smtClean="0">
              <a:sym typeface="Symbol"/>
            </a:endParaRPr>
          </a:p>
          <a:p>
            <a:pPr marL="547370" lvl="1" indent="-273050">
              <a:spcAft>
                <a:spcPts val="1200"/>
              </a:spcAft>
              <a:buFont typeface="Symbol" pitchFamily="18" charset="2"/>
              <a:buChar char="-"/>
            </a:pPr>
            <a:endParaRPr lang="de-AT" dirty="0" smtClean="0"/>
          </a:p>
          <a:p>
            <a:pPr>
              <a:spcAft>
                <a:spcPts val="1200"/>
              </a:spcAft>
            </a:pPr>
            <a:endParaRPr lang="de-AT" dirty="0" smtClean="0"/>
          </a:p>
          <a:p>
            <a:pPr>
              <a:spcAft>
                <a:spcPts val="1200"/>
              </a:spcAft>
            </a:pPr>
            <a:endParaRPr lang="de-AT" dirty="0" smtClean="0">
              <a:solidFill>
                <a:schemeClr val="accent3"/>
              </a:solidFill>
            </a:endParaRPr>
          </a:p>
          <a:p>
            <a:pPr>
              <a:spcAft>
                <a:spcPts val="1200"/>
              </a:spcAft>
            </a:pPr>
            <a:endParaRPr lang="de-AT" b="1" dirty="0" smtClean="0">
              <a:solidFill>
                <a:schemeClr val="accent3"/>
              </a:solidFill>
            </a:endParaRPr>
          </a:p>
        </p:txBody>
      </p:sp>
      <p:sp>
        <p:nvSpPr>
          <p:cNvPr id="5" name="Slide Number Placeholder 4"/>
          <p:cNvSpPr>
            <a:spLocks noGrp="1"/>
          </p:cNvSpPr>
          <p:nvPr>
            <p:ph type="sldNum" sz="quarter" idx="4"/>
          </p:nvPr>
        </p:nvSpPr>
        <p:spPr/>
        <p:txBody>
          <a:bodyPr/>
          <a:lstStyle/>
          <a:p>
            <a:fld id="{9EBD5762-3BDC-484D-9503-7EA6D5A9A8CE}" type="slidenum">
              <a:rPr lang="de-AT" smtClean="0"/>
              <a:pPr/>
              <a:t>11</a:t>
            </a:fld>
            <a:endParaRPr lang="de-AT"/>
          </a:p>
        </p:txBody>
      </p:sp>
      <p:sp>
        <p:nvSpPr>
          <p:cNvPr id="6" name="Date Placeholder 5"/>
          <p:cNvSpPr>
            <a:spLocks noGrp="1"/>
          </p:cNvSpPr>
          <p:nvPr>
            <p:ph type="dt" sz="half" idx="2"/>
          </p:nvPr>
        </p:nvSpPr>
        <p:spPr/>
        <p:txBody>
          <a:bodyPr/>
          <a:lstStyle/>
          <a:p>
            <a:r>
              <a:rPr lang="de-AT" dirty="0" smtClean="0"/>
              <a:t>Oktober 2013</a:t>
            </a:r>
            <a:endParaRPr lang="de-A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Umsatzsteuerliche Aspekte des Forderungsverkauf</a:t>
            </a:r>
            <a:endParaRPr lang="de-AT" dirty="0"/>
          </a:p>
        </p:txBody>
      </p:sp>
      <p:sp>
        <p:nvSpPr>
          <p:cNvPr id="3" name="Content Placeholder 2"/>
          <p:cNvSpPr>
            <a:spLocks noGrp="1"/>
          </p:cNvSpPr>
          <p:nvPr>
            <p:ph sz="quarter" idx="15"/>
          </p:nvPr>
        </p:nvSpPr>
        <p:spPr>
          <a:xfrm>
            <a:off x="533400" y="1772816"/>
            <a:ext cx="8077200" cy="4680520"/>
          </a:xfrm>
        </p:spPr>
        <p:txBody>
          <a:bodyPr/>
          <a:lstStyle/>
          <a:p>
            <a:pPr>
              <a:spcAft>
                <a:spcPts val="1800"/>
              </a:spcAft>
            </a:pPr>
            <a:r>
              <a:rPr lang="de-AT" b="1" dirty="0" smtClean="0">
                <a:solidFill>
                  <a:schemeClr val="accent3"/>
                </a:solidFill>
              </a:rPr>
              <a:t>Beispiel</a:t>
            </a:r>
          </a:p>
          <a:p>
            <a:pPr>
              <a:spcAft>
                <a:spcPts val="1800"/>
              </a:spcAft>
            </a:pPr>
            <a:r>
              <a:rPr lang="de-AT" sz="1800" i="1" dirty="0" smtClean="0"/>
              <a:t>Der Unternehmer U hat mit dem Kunden K ein Liefergeschäft abgeschlossen und dafür 1.000 € plus 20% </a:t>
            </a:r>
            <a:r>
              <a:rPr lang="de-AT" sz="1800" i="1" dirty="0" err="1" smtClean="0"/>
              <a:t>USt</a:t>
            </a:r>
            <a:r>
              <a:rPr lang="de-AT" sz="1800" i="1" dirty="0" smtClean="0"/>
              <a:t> = 1.200 € verrechnet. Die aus diesem Geschäft resultierende Geldforderung </a:t>
            </a:r>
            <a:r>
              <a:rPr lang="de-AT" sz="1800" i="1" dirty="0" err="1" smtClean="0"/>
              <a:t>iHv</a:t>
            </a:r>
            <a:r>
              <a:rPr lang="de-AT" sz="1800" i="1" dirty="0" smtClean="0"/>
              <a:t> 1.200 € tritt U an den Zessionar Z ab. Z bezahlt für die Forderung 1.140 €. U hat damit eine steuerfreie  Forderungsabtretung bewirkt (Bemessungsgrundlage: 1.140 €). An der Bemessungsgrundlage für den zugrundeliegenden Umsatz des U mit K ändert sich nichts. Erst wenn K an Z letztlich weniger als 1.200 € bezahlt, kommt es zu einer Minderung der Bemessungsgrundlage für den zugrunde liegenden Umsatz. Die daraus resultierende Reduktion der </a:t>
            </a:r>
            <a:r>
              <a:rPr lang="de-AT" sz="1800" i="1" dirty="0" err="1" smtClean="0"/>
              <a:t>USt</a:t>
            </a:r>
            <a:r>
              <a:rPr lang="de-AT" sz="1800" i="1" dirty="0" smtClean="0"/>
              <a:t> darf nicht Z, sondern nur U geltend machen. Praktisch stößt dies auf Schwierigkeiten, wenn U keine Information über die Höhe der Zahlung durch K hat.</a:t>
            </a:r>
          </a:p>
          <a:p>
            <a:pPr>
              <a:spcAft>
                <a:spcPts val="1800"/>
              </a:spcAft>
            </a:pPr>
            <a:endParaRPr lang="de-AT" b="1" dirty="0" smtClean="0">
              <a:solidFill>
                <a:schemeClr val="accent3"/>
              </a:solidFill>
            </a:endParaRPr>
          </a:p>
          <a:p>
            <a:pPr>
              <a:spcAft>
                <a:spcPts val="1800"/>
              </a:spcAft>
            </a:pPr>
            <a:endParaRPr lang="de-AT" b="1" dirty="0" smtClean="0">
              <a:solidFill>
                <a:schemeClr val="accent3"/>
              </a:solidFill>
            </a:endParaRPr>
          </a:p>
          <a:p>
            <a:pPr>
              <a:spcAft>
                <a:spcPts val="1800"/>
              </a:spcAft>
            </a:pPr>
            <a:endParaRPr lang="de-AT" b="1" dirty="0" smtClean="0">
              <a:solidFill>
                <a:schemeClr val="accent3"/>
              </a:solidFill>
            </a:endParaRPr>
          </a:p>
          <a:p>
            <a:pPr>
              <a:spcAft>
                <a:spcPts val="1800"/>
              </a:spcAft>
            </a:pPr>
            <a:endParaRPr lang="de-AT" b="1" dirty="0" smtClean="0">
              <a:solidFill>
                <a:schemeClr val="accent3"/>
              </a:solidFill>
            </a:endParaRPr>
          </a:p>
          <a:p>
            <a:pPr marL="821690" lvl="2" indent="-273050">
              <a:spcAft>
                <a:spcPts val="1200"/>
              </a:spcAft>
              <a:buFont typeface="Wingdings" pitchFamily="2" charset="2"/>
              <a:buChar char="§"/>
            </a:pPr>
            <a:endParaRPr lang="de-AT" i="1" dirty="0" smtClean="0">
              <a:sym typeface="Symbol"/>
            </a:endParaRPr>
          </a:p>
          <a:p>
            <a:pPr marL="547370" lvl="1" indent="-273050">
              <a:spcAft>
                <a:spcPts val="1200"/>
              </a:spcAft>
              <a:buFont typeface="Symbol" pitchFamily="18" charset="2"/>
              <a:buChar char="-"/>
            </a:pPr>
            <a:endParaRPr lang="de-AT" dirty="0" smtClean="0">
              <a:sym typeface="Symbol"/>
            </a:endParaRPr>
          </a:p>
          <a:p>
            <a:pPr marL="547370" lvl="1" indent="-273050">
              <a:spcAft>
                <a:spcPts val="1200"/>
              </a:spcAft>
              <a:buFont typeface="Symbol" pitchFamily="18" charset="2"/>
              <a:buChar char="-"/>
            </a:pPr>
            <a:endParaRPr lang="de-AT" dirty="0" smtClean="0"/>
          </a:p>
          <a:p>
            <a:pPr>
              <a:spcAft>
                <a:spcPts val="1200"/>
              </a:spcAft>
            </a:pPr>
            <a:endParaRPr lang="de-AT" dirty="0" smtClean="0"/>
          </a:p>
          <a:p>
            <a:pPr>
              <a:spcAft>
                <a:spcPts val="1200"/>
              </a:spcAft>
            </a:pPr>
            <a:endParaRPr lang="de-AT" dirty="0" smtClean="0">
              <a:solidFill>
                <a:schemeClr val="accent3"/>
              </a:solidFill>
            </a:endParaRPr>
          </a:p>
          <a:p>
            <a:pPr>
              <a:spcAft>
                <a:spcPts val="1200"/>
              </a:spcAft>
            </a:pPr>
            <a:endParaRPr lang="de-AT" b="1" dirty="0" smtClean="0">
              <a:solidFill>
                <a:schemeClr val="accent3"/>
              </a:solidFill>
            </a:endParaRPr>
          </a:p>
        </p:txBody>
      </p:sp>
      <p:sp>
        <p:nvSpPr>
          <p:cNvPr id="5" name="Slide Number Placeholder 4"/>
          <p:cNvSpPr>
            <a:spLocks noGrp="1"/>
          </p:cNvSpPr>
          <p:nvPr>
            <p:ph type="sldNum" sz="quarter" idx="4"/>
          </p:nvPr>
        </p:nvSpPr>
        <p:spPr/>
        <p:txBody>
          <a:bodyPr/>
          <a:lstStyle/>
          <a:p>
            <a:fld id="{9EBD5762-3BDC-484D-9503-7EA6D5A9A8CE}" type="slidenum">
              <a:rPr lang="de-AT" smtClean="0"/>
              <a:pPr/>
              <a:t>12</a:t>
            </a:fld>
            <a:endParaRPr lang="de-AT"/>
          </a:p>
        </p:txBody>
      </p:sp>
      <p:sp>
        <p:nvSpPr>
          <p:cNvPr id="6" name="Date Placeholder 5"/>
          <p:cNvSpPr>
            <a:spLocks noGrp="1"/>
          </p:cNvSpPr>
          <p:nvPr>
            <p:ph type="dt" sz="half" idx="2"/>
          </p:nvPr>
        </p:nvSpPr>
        <p:spPr/>
        <p:txBody>
          <a:bodyPr/>
          <a:lstStyle/>
          <a:p>
            <a:r>
              <a:rPr lang="de-AT" dirty="0" smtClean="0"/>
              <a:t>Oktober 2013</a:t>
            </a:r>
            <a:endParaRPr lang="de-A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Gebührenrechtliche Aspekte des Forderungsverkaufs</a:t>
            </a:r>
            <a:endParaRPr lang="de-AT" dirty="0"/>
          </a:p>
        </p:txBody>
      </p:sp>
      <p:sp>
        <p:nvSpPr>
          <p:cNvPr id="3" name="Content Placeholder 2"/>
          <p:cNvSpPr>
            <a:spLocks noGrp="1"/>
          </p:cNvSpPr>
          <p:nvPr>
            <p:ph sz="quarter" idx="15"/>
          </p:nvPr>
        </p:nvSpPr>
        <p:spPr>
          <a:xfrm>
            <a:off x="533400" y="1752600"/>
            <a:ext cx="8359080" cy="4556720"/>
          </a:xfrm>
        </p:spPr>
        <p:txBody>
          <a:bodyPr/>
          <a:lstStyle/>
          <a:p>
            <a:pPr>
              <a:spcAft>
                <a:spcPts val="1200"/>
              </a:spcAft>
            </a:pPr>
            <a:r>
              <a:rPr lang="de-AT" b="1" dirty="0" smtClean="0">
                <a:solidFill>
                  <a:schemeClr val="accent3"/>
                </a:solidFill>
              </a:rPr>
              <a:t>§ 33 TP 21 </a:t>
            </a:r>
            <a:r>
              <a:rPr lang="de-AT" b="1" dirty="0" err="1" smtClean="0">
                <a:solidFill>
                  <a:schemeClr val="accent3"/>
                </a:solidFill>
              </a:rPr>
              <a:t>Abs</a:t>
            </a:r>
            <a:r>
              <a:rPr lang="de-AT" b="1" dirty="0" smtClean="0">
                <a:solidFill>
                  <a:schemeClr val="accent3"/>
                </a:solidFill>
              </a:rPr>
              <a:t> 1 </a:t>
            </a:r>
            <a:r>
              <a:rPr lang="de-AT" b="1" dirty="0" err="1" smtClean="0">
                <a:solidFill>
                  <a:schemeClr val="accent3"/>
                </a:solidFill>
              </a:rPr>
              <a:t>GebG</a:t>
            </a:r>
            <a:r>
              <a:rPr lang="de-AT" b="1" dirty="0" smtClean="0">
                <a:solidFill>
                  <a:schemeClr val="accent3"/>
                </a:solidFill>
              </a:rPr>
              <a:t> </a:t>
            </a:r>
          </a:p>
          <a:p>
            <a:pPr marL="273050" indent="-273050">
              <a:spcAft>
                <a:spcPts val="1200"/>
              </a:spcAft>
              <a:buFont typeface="Arial" pitchFamily="34" charset="0"/>
              <a:buChar char="•"/>
            </a:pPr>
            <a:r>
              <a:rPr lang="de-AT" i="1" dirty="0" smtClean="0"/>
              <a:t>Zession oder Abtretungen von Schuldforderungen oder anderen Rechten</a:t>
            </a:r>
          </a:p>
          <a:p>
            <a:pPr marL="547370" lvl="1" indent="-273050">
              <a:spcAft>
                <a:spcPts val="1200"/>
              </a:spcAft>
              <a:buFont typeface="Symbol" pitchFamily="18" charset="2"/>
              <a:buChar char="-"/>
            </a:pPr>
            <a:r>
              <a:rPr lang="de-AT" i="1" dirty="0" smtClean="0"/>
              <a:t>0,8 % des Entgelts</a:t>
            </a:r>
          </a:p>
          <a:p>
            <a:pPr marL="0" lvl="1">
              <a:spcAft>
                <a:spcPts val="1200"/>
              </a:spcAft>
              <a:buNone/>
            </a:pPr>
            <a:r>
              <a:rPr lang="de-AT" b="1" dirty="0" smtClean="0">
                <a:solidFill>
                  <a:schemeClr val="accent3"/>
                </a:solidFill>
              </a:rPr>
              <a:t>Zession </a:t>
            </a:r>
            <a:r>
              <a:rPr lang="de-AT" b="1" dirty="0" err="1" smtClean="0">
                <a:solidFill>
                  <a:schemeClr val="accent3"/>
                </a:solidFill>
              </a:rPr>
              <a:t>iSd</a:t>
            </a:r>
            <a:r>
              <a:rPr lang="de-AT" b="1" dirty="0" smtClean="0">
                <a:solidFill>
                  <a:schemeClr val="accent3"/>
                </a:solidFill>
              </a:rPr>
              <a:t> Gebührenrechts </a:t>
            </a:r>
          </a:p>
          <a:p>
            <a:pPr marL="273050" lvl="1" indent="-273050">
              <a:spcAft>
                <a:spcPts val="1200"/>
              </a:spcAft>
              <a:buFont typeface="Arial" pitchFamily="34" charset="0"/>
              <a:buChar char="•"/>
            </a:pPr>
            <a:r>
              <a:rPr lang="de-AT" dirty="0" smtClean="0"/>
              <a:t>§ 1392 ABGB </a:t>
            </a:r>
            <a:r>
              <a:rPr lang="de-AT" dirty="0" smtClean="0">
                <a:sym typeface="Symbol"/>
              </a:rPr>
              <a:t></a:t>
            </a:r>
            <a:r>
              <a:rPr lang="de-AT" dirty="0" smtClean="0"/>
              <a:t>  Gläubigerwechsel</a:t>
            </a:r>
          </a:p>
          <a:p>
            <a:pPr marL="0" lvl="1">
              <a:spcAft>
                <a:spcPts val="1200"/>
              </a:spcAft>
              <a:buNone/>
            </a:pPr>
            <a:r>
              <a:rPr lang="de-AT" b="1" dirty="0" smtClean="0">
                <a:solidFill>
                  <a:schemeClr val="accent3"/>
                </a:solidFill>
              </a:rPr>
              <a:t>Voraussetzung für Gebührenpflicht</a:t>
            </a:r>
          </a:p>
          <a:p>
            <a:pPr marL="273050" lvl="1" indent="-273050">
              <a:spcAft>
                <a:spcPts val="1200"/>
              </a:spcAft>
              <a:buFont typeface="Arial" pitchFamily="34" charset="0"/>
              <a:buChar char="•"/>
            </a:pPr>
            <a:r>
              <a:rPr lang="de-AT" dirty="0" smtClean="0"/>
              <a:t>Verpflichtungs- und Verfügungsgeschäft (kein spezieller Publizitätsakt erforderlich)</a:t>
            </a:r>
          </a:p>
          <a:p>
            <a:pPr marL="273050" lvl="1" indent="-273050">
              <a:spcAft>
                <a:spcPts val="1200"/>
              </a:spcAft>
              <a:buFont typeface="Arial" pitchFamily="34" charset="0"/>
              <a:buChar char="•"/>
            </a:pPr>
            <a:r>
              <a:rPr lang="de-AT" dirty="0" smtClean="0"/>
              <a:t>zweiseitig verbindliches Rechtsgeschäft</a:t>
            </a:r>
          </a:p>
          <a:p>
            <a:pPr marL="273050" lvl="1" indent="-273050">
              <a:spcAft>
                <a:spcPts val="1200"/>
              </a:spcAft>
              <a:buFont typeface="Arial" pitchFamily="34" charset="0"/>
              <a:buChar char="•"/>
            </a:pPr>
            <a:r>
              <a:rPr lang="de-AT" dirty="0" smtClean="0"/>
              <a:t>Entgeltlichkeit</a:t>
            </a:r>
          </a:p>
          <a:p>
            <a:pPr marL="273050" lvl="1" indent="-273050">
              <a:spcAft>
                <a:spcPts val="1200"/>
              </a:spcAft>
              <a:buNone/>
            </a:pPr>
            <a:endParaRPr lang="de-AT" dirty="0" smtClean="0"/>
          </a:p>
          <a:p>
            <a:pPr marL="547370" lvl="1" indent="-273050">
              <a:spcAft>
                <a:spcPts val="1800"/>
              </a:spcAft>
              <a:buFont typeface="Symbol" pitchFamily="18" charset="2"/>
              <a:buChar char="-"/>
            </a:pPr>
            <a:endParaRPr lang="de-AT" dirty="0" smtClean="0"/>
          </a:p>
          <a:p>
            <a:pPr marL="547370" lvl="1" indent="-273050">
              <a:spcAft>
                <a:spcPts val="1800"/>
              </a:spcAft>
              <a:buFont typeface="Symbol" pitchFamily="18" charset="2"/>
              <a:buChar char="-"/>
            </a:pPr>
            <a:endParaRPr lang="de-AT" dirty="0" smtClean="0"/>
          </a:p>
          <a:p>
            <a:pPr marL="547370" lvl="1" indent="-273050">
              <a:spcAft>
                <a:spcPts val="1800"/>
              </a:spcAft>
              <a:buFont typeface="Symbol" pitchFamily="18" charset="2"/>
              <a:buChar char="-"/>
            </a:pPr>
            <a:endParaRPr lang="de-AT" dirty="0" smtClean="0"/>
          </a:p>
          <a:p>
            <a:pPr marL="547370" lvl="1" indent="-273050">
              <a:spcAft>
                <a:spcPts val="1800"/>
              </a:spcAft>
              <a:buFont typeface="Symbol" pitchFamily="18" charset="2"/>
              <a:buChar char="-"/>
            </a:pPr>
            <a:endParaRPr lang="de-AT" dirty="0" smtClean="0"/>
          </a:p>
          <a:p>
            <a:pPr marL="547370" lvl="1" indent="-273050">
              <a:spcAft>
                <a:spcPts val="1800"/>
              </a:spcAft>
              <a:buFont typeface="Symbol" pitchFamily="18" charset="2"/>
              <a:buChar char="-"/>
            </a:pPr>
            <a:endParaRPr lang="de-AT" dirty="0" smtClean="0"/>
          </a:p>
          <a:p>
            <a:pPr marL="547370" lvl="1" indent="-273050">
              <a:spcAft>
                <a:spcPts val="1800"/>
              </a:spcAft>
              <a:buFont typeface="Symbol" pitchFamily="18" charset="2"/>
              <a:buChar char="-"/>
            </a:pPr>
            <a:endParaRPr lang="de-AT" dirty="0" smtClean="0"/>
          </a:p>
        </p:txBody>
      </p:sp>
      <p:sp>
        <p:nvSpPr>
          <p:cNvPr id="5" name="Slide Number Placeholder 4"/>
          <p:cNvSpPr>
            <a:spLocks noGrp="1"/>
          </p:cNvSpPr>
          <p:nvPr>
            <p:ph type="sldNum" sz="quarter" idx="4"/>
          </p:nvPr>
        </p:nvSpPr>
        <p:spPr/>
        <p:txBody>
          <a:bodyPr/>
          <a:lstStyle/>
          <a:p>
            <a:fld id="{9EBD5762-3BDC-484D-9503-7EA6D5A9A8CE}" type="slidenum">
              <a:rPr lang="de-AT" smtClean="0"/>
              <a:pPr/>
              <a:t>13</a:t>
            </a:fld>
            <a:endParaRPr lang="de-AT"/>
          </a:p>
        </p:txBody>
      </p:sp>
      <p:sp>
        <p:nvSpPr>
          <p:cNvPr id="6" name="Date Placeholder 5"/>
          <p:cNvSpPr>
            <a:spLocks noGrp="1"/>
          </p:cNvSpPr>
          <p:nvPr>
            <p:ph type="dt" sz="half" idx="2"/>
          </p:nvPr>
        </p:nvSpPr>
        <p:spPr/>
        <p:txBody>
          <a:bodyPr/>
          <a:lstStyle/>
          <a:p>
            <a:r>
              <a:rPr lang="de-AT" dirty="0" smtClean="0"/>
              <a:t>Oktober 2013</a:t>
            </a:r>
            <a:endParaRPr lang="de-AT"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Gebührenrechtliche Aspekte des Forderungsverkaufs</a:t>
            </a:r>
            <a:endParaRPr lang="de-AT" dirty="0"/>
          </a:p>
        </p:txBody>
      </p:sp>
      <p:sp>
        <p:nvSpPr>
          <p:cNvPr id="3" name="Content Placeholder 2"/>
          <p:cNvSpPr>
            <a:spLocks noGrp="1"/>
          </p:cNvSpPr>
          <p:nvPr>
            <p:ph sz="quarter" idx="15"/>
          </p:nvPr>
        </p:nvSpPr>
        <p:spPr>
          <a:xfrm>
            <a:off x="533400" y="1896616"/>
            <a:ext cx="8359080" cy="4556720"/>
          </a:xfrm>
        </p:spPr>
        <p:txBody>
          <a:bodyPr/>
          <a:lstStyle/>
          <a:p>
            <a:pPr>
              <a:spcAft>
                <a:spcPts val="1200"/>
              </a:spcAft>
            </a:pPr>
            <a:r>
              <a:rPr lang="de-AT" b="1" dirty="0" smtClean="0">
                <a:solidFill>
                  <a:schemeClr val="accent3"/>
                </a:solidFill>
              </a:rPr>
              <a:t>Entstehung der Gebührenschuld</a:t>
            </a:r>
          </a:p>
          <a:p>
            <a:pPr lvl="1">
              <a:spcAft>
                <a:spcPts val="1200"/>
              </a:spcAft>
              <a:buFont typeface="Arial" pitchFamily="34" charset="0"/>
              <a:buChar char="•"/>
            </a:pPr>
            <a:r>
              <a:rPr lang="de-AT" dirty="0" smtClean="0"/>
              <a:t>Aushändigung Zessionserklärung an Schuldner bei zweiseitig verbindlichem Rechtsgeschäft </a:t>
            </a:r>
          </a:p>
          <a:p>
            <a:pPr lvl="2">
              <a:spcAft>
                <a:spcPts val="1200"/>
              </a:spcAft>
              <a:buFont typeface="Symbol" pitchFamily="18" charset="2"/>
              <a:buChar char="-"/>
            </a:pPr>
            <a:r>
              <a:rPr lang="de-AT" dirty="0" smtClean="0"/>
              <a:t>Urkunde muss rechtsbezeugende Wirkung haben</a:t>
            </a:r>
          </a:p>
          <a:p>
            <a:pPr lvl="1">
              <a:spcAft>
                <a:spcPts val="1200"/>
              </a:spcAft>
              <a:buFont typeface="Arial" pitchFamily="34" charset="0"/>
              <a:buChar char="•"/>
            </a:pPr>
            <a:r>
              <a:rPr lang="de-AT" dirty="0" smtClean="0"/>
              <a:t>Aushändigung Zessionserklärung an Schuldner oder Zessionar bei Unterzeichnung durch Zedent</a:t>
            </a:r>
          </a:p>
          <a:p>
            <a:pPr lvl="1">
              <a:spcAft>
                <a:spcPts val="0"/>
              </a:spcAft>
              <a:buFont typeface="Arial" pitchFamily="34" charset="0"/>
              <a:buChar char="•"/>
            </a:pPr>
            <a:r>
              <a:rPr lang="de-AT" dirty="0" smtClean="0"/>
              <a:t>beidseitig unterzeichnete Zessionserklärung</a:t>
            </a:r>
          </a:p>
          <a:p>
            <a:pPr marL="0" lvl="1">
              <a:spcAft>
                <a:spcPts val="1200"/>
              </a:spcAft>
              <a:buNone/>
            </a:pPr>
            <a:endParaRPr lang="de-AT" b="1" dirty="0" smtClean="0">
              <a:solidFill>
                <a:schemeClr val="accent3"/>
              </a:solidFill>
            </a:endParaRPr>
          </a:p>
          <a:p>
            <a:pPr marL="273050" lvl="1" indent="-273050">
              <a:spcAft>
                <a:spcPts val="1200"/>
              </a:spcAft>
              <a:buNone/>
            </a:pPr>
            <a:endParaRPr lang="de-AT" dirty="0" smtClean="0"/>
          </a:p>
          <a:p>
            <a:pPr marL="547370" lvl="1" indent="-273050">
              <a:spcAft>
                <a:spcPts val="1800"/>
              </a:spcAft>
              <a:buFont typeface="Symbol" pitchFamily="18" charset="2"/>
              <a:buChar char="-"/>
            </a:pPr>
            <a:endParaRPr lang="de-AT" dirty="0" smtClean="0"/>
          </a:p>
          <a:p>
            <a:pPr marL="547370" lvl="1" indent="-273050">
              <a:spcAft>
                <a:spcPts val="1800"/>
              </a:spcAft>
              <a:buFont typeface="Symbol" pitchFamily="18" charset="2"/>
              <a:buChar char="-"/>
            </a:pPr>
            <a:endParaRPr lang="de-AT" dirty="0" smtClean="0"/>
          </a:p>
          <a:p>
            <a:pPr marL="547370" lvl="1" indent="-273050">
              <a:spcAft>
                <a:spcPts val="1800"/>
              </a:spcAft>
              <a:buFont typeface="Symbol" pitchFamily="18" charset="2"/>
              <a:buChar char="-"/>
            </a:pPr>
            <a:endParaRPr lang="de-AT" dirty="0" smtClean="0"/>
          </a:p>
          <a:p>
            <a:pPr marL="547370" lvl="1" indent="-273050">
              <a:spcAft>
                <a:spcPts val="1800"/>
              </a:spcAft>
              <a:buFont typeface="Symbol" pitchFamily="18" charset="2"/>
              <a:buChar char="-"/>
            </a:pPr>
            <a:endParaRPr lang="de-AT" dirty="0" smtClean="0"/>
          </a:p>
          <a:p>
            <a:pPr marL="547370" lvl="1" indent="-273050">
              <a:spcAft>
                <a:spcPts val="1800"/>
              </a:spcAft>
              <a:buFont typeface="Symbol" pitchFamily="18" charset="2"/>
              <a:buChar char="-"/>
            </a:pPr>
            <a:endParaRPr lang="de-AT" dirty="0" smtClean="0"/>
          </a:p>
          <a:p>
            <a:pPr marL="547370" lvl="1" indent="-273050">
              <a:spcAft>
                <a:spcPts val="1800"/>
              </a:spcAft>
              <a:buFont typeface="Symbol" pitchFamily="18" charset="2"/>
              <a:buChar char="-"/>
            </a:pPr>
            <a:endParaRPr lang="de-AT" dirty="0" smtClean="0"/>
          </a:p>
        </p:txBody>
      </p:sp>
      <p:sp>
        <p:nvSpPr>
          <p:cNvPr id="5" name="Slide Number Placeholder 4"/>
          <p:cNvSpPr>
            <a:spLocks noGrp="1"/>
          </p:cNvSpPr>
          <p:nvPr>
            <p:ph type="sldNum" sz="quarter" idx="4"/>
          </p:nvPr>
        </p:nvSpPr>
        <p:spPr/>
        <p:txBody>
          <a:bodyPr/>
          <a:lstStyle/>
          <a:p>
            <a:fld id="{9EBD5762-3BDC-484D-9503-7EA6D5A9A8CE}" type="slidenum">
              <a:rPr lang="de-AT" smtClean="0"/>
              <a:pPr/>
              <a:t>14</a:t>
            </a:fld>
            <a:endParaRPr lang="de-AT"/>
          </a:p>
        </p:txBody>
      </p:sp>
      <p:sp>
        <p:nvSpPr>
          <p:cNvPr id="6" name="Date Placeholder 5"/>
          <p:cNvSpPr>
            <a:spLocks noGrp="1"/>
          </p:cNvSpPr>
          <p:nvPr>
            <p:ph type="dt" sz="half" idx="2"/>
          </p:nvPr>
        </p:nvSpPr>
        <p:spPr/>
        <p:txBody>
          <a:bodyPr/>
          <a:lstStyle/>
          <a:p>
            <a:r>
              <a:rPr lang="de-AT" dirty="0" smtClean="0"/>
              <a:t>Oktober 2013</a:t>
            </a:r>
            <a:endParaRPr lang="de-AT"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Gebührenrechtliche Aspekte des Forderungsverkaufs</a:t>
            </a:r>
            <a:endParaRPr lang="de-AT" dirty="0"/>
          </a:p>
        </p:txBody>
      </p:sp>
      <p:sp>
        <p:nvSpPr>
          <p:cNvPr id="3" name="Content Placeholder 2"/>
          <p:cNvSpPr>
            <a:spLocks noGrp="1"/>
          </p:cNvSpPr>
          <p:nvPr>
            <p:ph sz="quarter" idx="15"/>
          </p:nvPr>
        </p:nvSpPr>
        <p:spPr>
          <a:xfrm>
            <a:off x="533400" y="1824608"/>
            <a:ext cx="8359080" cy="4556720"/>
          </a:xfrm>
        </p:spPr>
        <p:txBody>
          <a:bodyPr/>
          <a:lstStyle/>
          <a:p>
            <a:pPr marL="0" lvl="1">
              <a:spcAft>
                <a:spcPts val="1200"/>
              </a:spcAft>
              <a:buNone/>
            </a:pPr>
            <a:r>
              <a:rPr lang="de-AT" b="1" dirty="0" smtClean="0">
                <a:solidFill>
                  <a:schemeClr val="accent3"/>
                </a:solidFill>
              </a:rPr>
              <a:t>Gebührenschuldner</a:t>
            </a:r>
          </a:p>
          <a:p>
            <a:pPr lvl="1">
              <a:spcAft>
                <a:spcPts val="1200"/>
              </a:spcAft>
              <a:buFont typeface="Arial" pitchFamily="34" charset="0"/>
              <a:buChar char="•"/>
            </a:pPr>
            <a:r>
              <a:rPr lang="de-AT" dirty="0" smtClean="0"/>
              <a:t>Unterzeichner der Urkunde</a:t>
            </a:r>
          </a:p>
          <a:p>
            <a:pPr lvl="2">
              <a:spcAft>
                <a:spcPts val="1200"/>
              </a:spcAft>
              <a:buFont typeface="Symbol" pitchFamily="18" charset="2"/>
              <a:buChar char="-"/>
            </a:pPr>
            <a:r>
              <a:rPr lang="de-AT" dirty="0" smtClean="0"/>
              <a:t>wenn Urkunde durch beide Vertragsparteien unterzeichnet wurde</a:t>
            </a:r>
          </a:p>
          <a:p>
            <a:pPr lvl="1">
              <a:spcAft>
                <a:spcPts val="1200"/>
              </a:spcAft>
              <a:buFont typeface="Arial" pitchFamily="34" charset="0"/>
              <a:buChar char="•"/>
            </a:pPr>
            <a:r>
              <a:rPr lang="de-AT" dirty="0" smtClean="0"/>
              <a:t>beide Vertragsparteien und der Dritte</a:t>
            </a:r>
          </a:p>
          <a:p>
            <a:pPr lvl="2">
              <a:spcAft>
                <a:spcPts val="1200"/>
              </a:spcAft>
              <a:buFont typeface="Symbol" pitchFamily="18" charset="2"/>
              <a:buChar char="-"/>
            </a:pPr>
            <a:r>
              <a:rPr lang="de-AT" dirty="0" smtClean="0"/>
              <a:t>wenn Urkunde nur durch eine Vertragspartei unterzeichnet wird und dem anderen Vertragsteil oder dem Dritten ausgehändigt wird</a:t>
            </a:r>
          </a:p>
          <a:p>
            <a:pPr marL="0" lvl="1">
              <a:spcAft>
                <a:spcPts val="1200"/>
              </a:spcAft>
              <a:buNone/>
            </a:pPr>
            <a:r>
              <a:rPr lang="de-AT" b="1" dirty="0" smtClean="0">
                <a:solidFill>
                  <a:schemeClr val="accent3"/>
                </a:solidFill>
              </a:rPr>
              <a:t>Bemessungsgrundlage</a:t>
            </a:r>
          </a:p>
          <a:p>
            <a:pPr lvl="1">
              <a:spcAft>
                <a:spcPts val="1200"/>
              </a:spcAft>
              <a:buFont typeface="Arial" pitchFamily="34" charset="0"/>
              <a:buChar char="•"/>
            </a:pPr>
            <a:r>
              <a:rPr lang="de-AT" dirty="0" smtClean="0"/>
              <a:t>Entgelt (z.B. Zessionsvaluta oder Kaufpreis)</a:t>
            </a:r>
          </a:p>
          <a:p>
            <a:pPr lvl="2">
              <a:spcAft>
                <a:spcPts val="1200"/>
              </a:spcAft>
              <a:buFont typeface="Symbol" pitchFamily="18" charset="2"/>
              <a:buChar char="-"/>
            </a:pPr>
            <a:r>
              <a:rPr lang="de-AT" dirty="0" smtClean="0"/>
              <a:t>all jene Leistungen, die der Erwerber dafür zu erbringen hat, dass er die Forderung erhält </a:t>
            </a:r>
          </a:p>
          <a:p>
            <a:pPr marL="0" lvl="1">
              <a:spcAft>
                <a:spcPts val="1200"/>
              </a:spcAft>
              <a:buNone/>
            </a:pPr>
            <a:endParaRPr lang="de-AT" b="1" dirty="0" smtClean="0">
              <a:solidFill>
                <a:schemeClr val="accent3"/>
              </a:solidFill>
            </a:endParaRPr>
          </a:p>
          <a:p>
            <a:pPr marL="273050" lvl="1" indent="-273050">
              <a:spcAft>
                <a:spcPts val="1200"/>
              </a:spcAft>
              <a:buNone/>
            </a:pPr>
            <a:endParaRPr lang="de-AT" dirty="0" smtClean="0"/>
          </a:p>
          <a:p>
            <a:pPr marL="547370" lvl="1" indent="-273050">
              <a:spcAft>
                <a:spcPts val="1800"/>
              </a:spcAft>
              <a:buFont typeface="Symbol" pitchFamily="18" charset="2"/>
              <a:buChar char="-"/>
            </a:pPr>
            <a:endParaRPr lang="de-AT" dirty="0" smtClean="0"/>
          </a:p>
          <a:p>
            <a:pPr marL="547370" lvl="1" indent="-273050">
              <a:spcAft>
                <a:spcPts val="1800"/>
              </a:spcAft>
              <a:buFont typeface="Symbol" pitchFamily="18" charset="2"/>
              <a:buChar char="-"/>
            </a:pPr>
            <a:endParaRPr lang="de-AT" dirty="0" smtClean="0"/>
          </a:p>
          <a:p>
            <a:pPr marL="547370" lvl="1" indent="-273050">
              <a:spcAft>
                <a:spcPts val="1800"/>
              </a:spcAft>
              <a:buFont typeface="Symbol" pitchFamily="18" charset="2"/>
              <a:buChar char="-"/>
            </a:pPr>
            <a:endParaRPr lang="de-AT" dirty="0" smtClean="0"/>
          </a:p>
          <a:p>
            <a:pPr marL="547370" lvl="1" indent="-273050">
              <a:spcAft>
                <a:spcPts val="1800"/>
              </a:spcAft>
              <a:buFont typeface="Symbol" pitchFamily="18" charset="2"/>
              <a:buChar char="-"/>
            </a:pPr>
            <a:endParaRPr lang="de-AT" dirty="0" smtClean="0"/>
          </a:p>
          <a:p>
            <a:pPr marL="547370" lvl="1" indent="-273050">
              <a:spcAft>
                <a:spcPts val="1800"/>
              </a:spcAft>
              <a:buFont typeface="Symbol" pitchFamily="18" charset="2"/>
              <a:buChar char="-"/>
            </a:pPr>
            <a:endParaRPr lang="de-AT" dirty="0" smtClean="0"/>
          </a:p>
          <a:p>
            <a:pPr marL="547370" lvl="1" indent="-273050">
              <a:spcAft>
                <a:spcPts val="1800"/>
              </a:spcAft>
              <a:buFont typeface="Symbol" pitchFamily="18" charset="2"/>
              <a:buChar char="-"/>
            </a:pPr>
            <a:endParaRPr lang="de-AT" dirty="0" smtClean="0"/>
          </a:p>
        </p:txBody>
      </p:sp>
      <p:sp>
        <p:nvSpPr>
          <p:cNvPr id="5" name="Slide Number Placeholder 4"/>
          <p:cNvSpPr>
            <a:spLocks noGrp="1"/>
          </p:cNvSpPr>
          <p:nvPr>
            <p:ph type="sldNum" sz="quarter" idx="4"/>
          </p:nvPr>
        </p:nvSpPr>
        <p:spPr/>
        <p:txBody>
          <a:bodyPr/>
          <a:lstStyle/>
          <a:p>
            <a:fld id="{9EBD5762-3BDC-484D-9503-7EA6D5A9A8CE}" type="slidenum">
              <a:rPr lang="de-AT" smtClean="0"/>
              <a:pPr/>
              <a:t>15</a:t>
            </a:fld>
            <a:endParaRPr lang="de-AT"/>
          </a:p>
        </p:txBody>
      </p:sp>
      <p:sp>
        <p:nvSpPr>
          <p:cNvPr id="6" name="Date Placeholder 5"/>
          <p:cNvSpPr>
            <a:spLocks noGrp="1"/>
          </p:cNvSpPr>
          <p:nvPr>
            <p:ph type="dt" sz="half" idx="2"/>
          </p:nvPr>
        </p:nvSpPr>
        <p:spPr/>
        <p:txBody>
          <a:bodyPr/>
          <a:lstStyle/>
          <a:p>
            <a:r>
              <a:rPr lang="de-AT" dirty="0" smtClean="0"/>
              <a:t>Oktober 2013</a:t>
            </a:r>
            <a:endParaRPr lang="de-A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Gebührenrechtliche Aspekte des Forderungsverkaufs</a:t>
            </a:r>
            <a:endParaRPr lang="de-AT" dirty="0"/>
          </a:p>
        </p:txBody>
      </p:sp>
      <p:sp>
        <p:nvSpPr>
          <p:cNvPr id="3" name="Content Placeholder 2"/>
          <p:cNvSpPr>
            <a:spLocks noGrp="1"/>
          </p:cNvSpPr>
          <p:nvPr>
            <p:ph sz="quarter" idx="15"/>
          </p:nvPr>
        </p:nvSpPr>
        <p:spPr>
          <a:xfrm>
            <a:off x="533400" y="1889720"/>
            <a:ext cx="8077200" cy="4419600"/>
          </a:xfrm>
        </p:spPr>
        <p:txBody>
          <a:bodyPr/>
          <a:lstStyle/>
          <a:p>
            <a:pPr marL="0" lvl="1">
              <a:spcAft>
                <a:spcPts val="1800"/>
              </a:spcAft>
              <a:buNone/>
            </a:pPr>
            <a:r>
              <a:rPr lang="de-AT" b="1" dirty="0" smtClean="0">
                <a:solidFill>
                  <a:schemeClr val="accent3"/>
                </a:solidFill>
              </a:rPr>
              <a:t>Gebührenbefreiung gemäß § 33 TP 21 </a:t>
            </a:r>
            <a:r>
              <a:rPr lang="de-AT" b="1" dirty="0" err="1" smtClean="0">
                <a:solidFill>
                  <a:schemeClr val="accent3"/>
                </a:solidFill>
              </a:rPr>
              <a:t>Abs</a:t>
            </a:r>
            <a:r>
              <a:rPr lang="de-AT" b="1" dirty="0" smtClean="0">
                <a:solidFill>
                  <a:schemeClr val="accent3"/>
                </a:solidFill>
              </a:rPr>
              <a:t> 2 </a:t>
            </a:r>
            <a:r>
              <a:rPr lang="de-AT" b="1" dirty="0" err="1" smtClean="0">
                <a:solidFill>
                  <a:schemeClr val="accent3"/>
                </a:solidFill>
              </a:rPr>
              <a:t>GebG</a:t>
            </a:r>
            <a:r>
              <a:rPr lang="de-AT" b="1" dirty="0" smtClean="0">
                <a:solidFill>
                  <a:schemeClr val="accent3"/>
                </a:solidFill>
              </a:rPr>
              <a:t> – Beispiele</a:t>
            </a:r>
          </a:p>
          <a:p>
            <a:pPr marL="273050" lvl="1" indent="-273050">
              <a:spcAft>
                <a:spcPts val="1800"/>
              </a:spcAft>
              <a:buFont typeface="Arial" pitchFamily="34" charset="0"/>
              <a:buChar char="•"/>
            </a:pPr>
            <a:r>
              <a:rPr lang="de-AT" dirty="0" smtClean="0"/>
              <a:t>Zession von Forderungen zwischen Kreditinstituten</a:t>
            </a:r>
          </a:p>
          <a:p>
            <a:pPr marL="273050" lvl="1" indent="-273050">
              <a:spcAft>
                <a:spcPts val="1800"/>
              </a:spcAft>
              <a:buFont typeface="Arial" pitchFamily="34" charset="0"/>
              <a:buChar char="•"/>
            </a:pPr>
            <a:r>
              <a:rPr lang="de-AT" dirty="0" smtClean="0"/>
              <a:t>Zessionen von Forderungen zur Erfüllung eines </a:t>
            </a:r>
            <a:r>
              <a:rPr lang="de-AT" dirty="0" err="1" smtClean="0"/>
              <a:t>Factoringvertrages</a:t>
            </a:r>
            <a:endParaRPr lang="de-AT" dirty="0" smtClean="0"/>
          </a:p>
          <a:p>
            <a:pPr marL="547370" lvl="2" indent="-273050">
              <a:spcAft>
                <a:spcPts val="1800"/>
              </a:spcAft>
              <a:buFont typeface="Symbol" pitchFamily="18" charset="2"/>
              <a:buChar char="-"/>
            </a:pPr>
            <a:r>
              <a:rPr lang="de-AT" dirty="0" smtClean="0"/>
              <a:t>Ankauf von im Rahmen eines Geschäftsbetriebs entstehenden Forderungen für Warenlieferungen und Dienstleistungen </a:t>
            </a:r>
          </a:p>
          <a:p>
            <a:pPr marL="547370" lvl="2" indent="-273050">
              <a:spcAft>
                <a:spcPts val="1800"/>
              </a:spcAft>
              <a:buFont typeface="Symbol" pitchFamily="18" charset="2"/>
              <a:buChar char="-"/>
            </a:pPr>
            <a:r>
              <a:rPr lang="de-AT" dirty="0" smtClean="0"/>
              <a:t>Übernahme des Ausfallrisikos (</a:t>
            </a:r>
            <a:r>
              <a:rPr lang="de-AT" dirty="0" smtClean="0">
                <a:sym typeface="Symbol"/>
              </a:rPr>
              <a:t>nicht: Kreditversicherung)</a:t>
            </a:r>
          </a:p>
          <a:p>
            <a:pPr marL="547370" lvl="2" indent="-273050">
              <a:spcAft>
                <a:spcPts val="1800"/>
              </a:spcAft>
              <a:buFont typeface="Symbol" pitchFamily="18" charset="2"/>
              <a:buChar char="-"/>
            </a:pPr>
            <a:r>
              <a:rPr lang="de-AT" dirty="0" smtClean="0"/>
              <a:t>Einzug solcher Forderungen </a:t>
            </a:r>
          </a:p>
          <a:p>
            <a:pPr marL="273050" lvl="1" indent="-273050">
              <a:spcAft>
                <a:spcPts val="1800"/>
              </a:spcAft>
              <a:buFont typeface="Arial" pitchFamily="34" charset="0"/>
              <a:buChar char="•"/>
            </a:pPr>
            <a:endParaRPr lang="de-AT" dirty="0" smtClean="0"/>
          </a:p>
        </p:txBody>
      </p:sp>
      <p:sp>
        <p:nvSpPr>
          <p:cNvPr id="5" name="Slide Number Placeholder 4"/>
          <p:cNvSpPr>
            <a:spLocks noGrp="1"/>
          </p:cNvSpPr>
          <p:nvPr>
            <p:ph type="sldNum" sz="quarter" idx="4"/>
          </p:nvPr>
        </p:nvSpPr>
        <p:spPr/>
        <p:txBody>
          <a:bodyPr/>
          <a:lstStyle/>
          <a:p>
            <a:fld id="{9EBD5762-3BDC-484D-9503-7EA6D5A9A8CE}" type="slidenum">
              <a:rPr lang="de-AT" smtClean="0"/>
              <a:pPr/>
              <a:t>16</a:t>
            </a:fld>
            <a:endParaRPr lang="de-AT"/>
          </a:p>
        </p:txBody>
      </p:sp>
      <p:sp>
        <p:nvSpPr>
          <p:cNvPr id="6" name="Date Placeholder 5"/>
          <p:cNvSpPr>
            <a:spLocks noGrp="1"/>
          </p:cNvSpPr>
          <p:nvPr>
            <p:ph type="dt" sz="half" idx="2"/>
          </p:nvPr>
        </p:nvSpPr>
        <p:spPr/>
        <p:txBody>
          <a:bodyPr/>
          <a:lstStyle/>
          <a:p>
            <a:r>
              <a:rPr lang="de-AT" dirty="0" smtClean="0"/>
              <a:t>Oktober 2013</a:t>
            </a:r>
            <a:endParaRPr lang="de-AT"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Gebührenfreie Übertragung von Forderungen </a:t>
            </a:r>
            <a:endParaRPr lang="de-AT" dirty="0"/>
          </a:p>
        </p:txBody>
      </p:sp>
      <p:sp>
        <p:nvSpPr>
          <p:cNvPr id="3" name="Content Placeholder 2"/>
          <p:cNvSpPr>
            <a:spLocks noGrp="1"/>
          </p:cNvSpPr>
          <p:nvPr>
            <p:ph sz="quarter" idx="15"/>
          </p:nvPr>
        </p:nvSpPr>
        <p:spPr>
          <a:xfrm>
            <a:off x="533400" y="1412776"/>
            <a:ext cx="8359080" cy="5040560"/>
          </a:xfrm>
        </p:spPr>
        <p:txBody>
          <a:bodyPr/>
          <a:lstStyle/>
          <a:p>
            <a:pPr marL="0" lvl="1">
              <a:spcAft>
                <a:spcPts val="1000"/>
              </a:spcAft>
              <a:buNone/>
            </a:pPr>
            <a:r>
              <a:rPr lang="de-AT" b="1" dirty="0" smtClean="0">
                <a:solidFill>
                  <a:schemeClr val="accent3"/>
                </a:solidFill>
              </a:rPr>
              <a:t>Share Deal </a:t>
            </a:r>
          </a:p>
          <a:p>
            <a:pPr marL="273050" lvl="1" indent="-273050">
              <a:spcAft>
                <a:spcPts val="1000"/>
              </a:spcAft>
              <a:buFont typeface="Arial" pitchFamily="34" charset="0"/>
              <a:buChar char="•"/>
            </a:pPr>
            <a:r>
              <a:rPr lang="de-AT" sz="1800" dirty="0" smtClean="0"/>
              <a:t>Anteile einer Gesellschaft gehen im Wege der Einzelrechtsnachfolge über</a:t>
            </a:r>
            <a:endParaRPr lang="de-AT" sz="1800" dirty="0"/>
          </a:p>
          <a:p>
            <a:pPr marL="273050" lvl="1" indent="-273050">
              <a:spcAft>
                <a:spcPts val="1000"/>
              </a:spcAft>
              <a:buFont typeface="Arial" pitchFamily="34" charset="0"/>
              <a:buChar char="•"/>
            </a:pPr>
            <a:r>
              <a:rPr lang="de-AT" sz="1800" dirty="0" smtClean="0"/>
              <a:t>an Schuld- und Vertragsverhältnissen der Gesellschaft ändert sich nichts  </a:t>
            </a:r>
            <a:r>
              <a:rPr lang="de-AT" sz="1800" dirty="0" smtClean="0">
                <a:sym typeface="Symbol"/>
              </a:rPr>
              <a:t> </a:t>
            </a:r>
            <a:r>
              <a:rPr lang="de-AT" sz="1800" b="1" dirty="0" smtClean="0"/>
              <a:t>keine Zessionsgebühr </a:t>
            </a:r>
          </a:p>
          <a:p>
            <a:pPr marL="0" lvl="1">
              <a:spcBef>
                <a:spcPts val="600"/>
              </a:spcBef>
              <a:spcAft>
                <a:spcPts val="1000"/>
              </a:spcAft>
              <a:buNone/>
            </a:pPr>
            <a:r>
              <a:rPr lang="de-AT" b="1" dirty="0" smtClean="0">
                <a:solidFill>
                  <a:schemeClr val="accent3"/>
                </a:solidFill>
              </a:rPr>
              <a:t>Asset Deal </a:t>
            </a:r>
          </a:p>
          <a:p>
            <a:pPr marL="273050" lvl="1" indent="-273050">
              <a:spcAft>
                <a:spcPts val="1000"/>
              </a:spcAft>
              <a:buFont typeface="Arial" pitchFamily="34" charset="0"/>
              <a:buChar char="•"/>
            </a:pPr>
            <a:r>
              <a:rPr lang="de-AT" sz="1800" dirty="0" smtClean="0"/>
              <a:t>Einzelrechtsnachfolge - klassischer Anwendungsfall für Zessionsgebühr</a:t>
            </a:r>
          </a:p>
          <a:p>
            <a:pPr marL="273050" lvl="1" indent="-273050">
              <a:spcAft>
                <a:spcPts val="1000"/>
              </a:spcAft>
              <a:buFont typeface="Arial" pitchFamily="34" charset="0"/>
              <a:buChar char="•"/>
            </a:pPr>
            <a:r>
              <a:rPr lang="de-AT" sz="1800" dirty="0" smtClean="0">
                <a:sym typeface="Symbol"/>
              </a:rPr>
              <a:t>Beurkundung einer entgeltlichen Forderungsabtretung</a:t>
            </a:r>
          </a:p>
          <a:p>
            <a:pPr marL="547370" lvl="2" indent="-273050">
              <a:spcAft>
                <a:spcPts val="1000"/>
              </a:spcAft>
              <a:buFont typeface="Symbol" pitchFamily="18" charset="2"/>
              <a:buChar char="-"/>
            </a:pPr>
            <a:r>
              <a:rPr lang="de-AT" sz="1800" dirty="0" smtClean="0">
                <a:sym typeface="Symbol"/>
              </a:rPr>
              <a:t>explizite entgeltliche Abtretung bestimmter und bestimmbarer Forderungen  </a:t>
            </a:r>
            <a:r>
              <a:rPr lang="de-AT" sz="1800" b="1" dirty="0" smtClean="0">
                <a:sym typeface="Symbol"/>
              </a:rPr>
              <a:t>Zessionsgebühr</a:t>
            </a:r>
          </a:p>
          <a:p>
            <a:pPr marL="273050" lvl="1" indent="-273050">
              <a:spcAft>
                <a:spcPts val="1000"/>
              </a:spcAft>
              <a:buFont typeface="Arial" pitchFamily="34" charset="0"/>
              <a:buChar char="•"/>
            </a:pPr>
            <a:r>
              <a:rPr lang="de-AT" sz="1800" dirty="0" smtClean="0">
                <a:sym typeface="Symbol"/>
              </a:rPr>
              <a:t>Unternehmenskaufvertrag (nur Ausweis der Kaufsumme)</a:t>
            </a:r>
          </a:p>
          <a:p>
            <a:pPr marL="547370" lvl="2" indent="-273050">
              <a:spcAft>
                <a:spcPts val="1000"/>
              </a:spcAft>
              <a:buFont typeface="Symbol" pitchFamily="18" charset="2"/>
              <a:buChar char="-"/>
            </a:pPr>
            <a:r>
              <a:rPr lang="de-AT" sz="1800" dirty="0" smtClean="0">
                <a:sym typeface="Symbol"/>
              </a:rPr>
              <a:t>Rechnung ist gem. § 11 UStG keine Urkunde  </a:t>
            </a:r>
            <a:r>
              <a:rPr lang="de-AT" sz="1800" b="1" dirty="0" smtClean="0">
                <a:sym typeface="Symbol"/>
              </a:rPr>
              <a:t>keine Zessionsgebühr</a:t>
            </a:r>
          </a:p>
          <a:p>
            <a:pPr marL="547370" lvl="2" indent="-273050">
              <a:spcAft>
                <a:spcPts val="1000"/>
              </a:spcAft>
              <a:buFont typeface="Symbol" pitchFamily="18" charset="2"/>
              <a:buChar char="-"/>
            </a:pPr>
            <a:r>
              <a:rPr lang="de-AT" sz="1800" dirty="0" smtClean="0">
                <a:sym typeface="Symbol"/>
              </a:rPr>
              <a:t>auch bei Aufschlüsselung des Kaufpreises hinsichtlich einzelner Vermögensgegenstände </a:t>
            </a:r>
          </a:p>
          <a:p>
            <a:pPr marL="547370" lvl="2" indent="-273050">
              <a:spcAft>
                <a:spcPts val="1800"/>
              </a:spcAft>
              <a:buFont typeface="Symbol" pitchFamily="18" charset="2"/>
              <a:buChar char="-"/>
            </a:pPr>
            <a:endParaRPr lang="de-AT" dirty="0" smtClean="0"/>
          </a:p>
          <a:p>
            <a:pPr marL="273050" lvl="1" indent="-273050">
              <a:spcAft>
                <a:spcPts val="1800"/>
              </a:spcAft>
              <a:buFont typeface="Arial" pitchFamily="34" charset="0"/>
              <a:buChar char="•"/>
            </a:pPr>
            <a:endParaRPr lang="de-AT" dirty="0" smtClean="0"/>
          </a:p>
        </p:txBody>
      </p:sp>
      <p:sp>
        <p:nvSpPr>
          <p:cNvPr id="5" name="Slide Number Placeholder 4"/>
          <p:cNvSpPr>
            <a:spLocks noGrp="1"/>
          </p:cNvSpPr>
          <p:nvPr>
            <p:ph type="sldNum" sz="quarter" idx="4"/>
          </p:nvPr>
        </p:nvSpPr>
        <p:spPr/>
        <p:txBody>
          <a:bodyPr/>
          <a:lstStyle/>
          <a:p>
            <a:fld id="{9EBD5762-3BDC-484D-9503-7EA6D5A9A8CE}" type="slidenum">
              <a:rPr lang="de-AT" smtClean="0"/>
              <a:pPr/>
              <a:t>17</a:t>
            </a:fld>
            <a:endParaRPr lang="de-AT"/>
          </a:p>
        </p:txBody>
      </p:sp>
      <p:sp>
        <p:nvSpPr>
          <p:cNvPr id="6" name="Date Placeholder 5"/>
          <p:cNvSpPr>
            <a:spLocks noGrp="1"/>
          </p:cNvSpPr>
          <p:nvPr>
            <p:ph type="dt" sz="half" idx="2"/>
          </p:nvPr>
        </p:nvSpPr>
        <p:spPr/>
        <p:txBody>
          <a:bodyPr/>
          <a:lstStyle/>
          <a:p>
            <a:r>
              <a:rPr lang="de-AT" dirty="0" smtClean="0"/>
              <a:t>Oktober 2013</a:t>
            </a:r>
            <a:endParaRPr lang="de-AT"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Gebührenfreie Übertragung von Forderungen </a:t>
            </a:r>
            <a:endParaRPr lang="de-AT" dirty="0"/>
          </a:p>
        </p:txBody>
      </p:sp>
      <p:sp>
        <p:nvSpPr>
          <p:cNvPr id="3" name="Content Placeholder 2"/>
          <p:cNvSpPr>
            <a:spLocks noGrp="1"/>
          </p:cNvSpPr>
          <p:nvPr>
            <p:ph sz="quarter" idx="15"/>
          </p:nvPr>
        </p:nvSpPr>
        <p:spPr>
          <a:xfrm>
            <a:off x="533400" y="1700808"/>
            <a:ext cx="8077200" cy="4752528"/>
          </a:xfrm>
        </p:spPr>
        <p:txBody>
          <a:bodyPr/>
          <a:lstStyle/>
          <a:p>
            <a:pPr marL="0" lvl="1">
              <a:spcAft>
                <a:spcPts val="1800"/>
              </a:spcAft>
              <a:buNone/>
            </a:pPr>
            <a:r>
              <a:rPr lang="de-AT" b="1" dirty="0" smtClean="0">
                <a:solidFill>
                  <a:schemeClr val="accent3"/>
                </a:solidFill>
              </a:rPr>
              <a:t>Umgründung</a:t>
            </a:r>
            <a:endParaRPr lang="de-AT" dirty="0" smtClean="0"/>
          </a:p>
          <a:p>
            <a:pPr marL="273050" lvl="1" indent="-273050">
              <a:spcAft>
                <a:spcPts val="1800"/>
              </a:spcAft>
              <a:buFont typeface="Arial" pitchFamily="34" charset="0"/>
              <a:buChar char="•"/>
            </a:pPr>
            <a:r>
              <a:rPr lang="de-AT" dirty="0" smtClean="0"/>
              <a:t>Gesamtrechtsnachfolge</a:t>
            </a:r>
          </a:p>
          <a:p>
            <a:pPr lvl="2">
              <a:spcAft>
                <a:spcPts val="1200"/>
              </a:spcAft>
              <a:buFont typeface="Symbol" pitchFamily="18" charset="2"/>
              <a:buChar char="-"/>
            </a:pPr>
            <a:r>
              <a:rPr lang="de-AT" dirty="0" smtClean="0"/>
              <a:t>Forderungen gehen Kraft Gesetz auf Rechtsnachfolger über </a:t>
            </a:r>
          </a:p>
          <a:p>
            <a:pPr marL="1793875" lvl="1" indent="-1165225">
              <a:spcAft>
                <a:spcPts val="1800"/>
              </a:spcAft>
              <a:buNone/>
            </a:pPr>
            <a:r>
              <a:rPr lang="de-AT" dirty="0" smtClean="0">
                <a:sym typeface="Symbol"/>
              </a:rPr>
              <a:t>  </a:t>
            </a:r>
            <a:r>
              <a:rPr lang="de-AT" dirty="0" smtClean="0"/>
              <a:t>keine Zessionsgebühr</a:t>
            </a:r>
          </a:p>
          <a:p>
            <a:pPr marL="697230" indent="-342900">
              <a:spcAft>
                <a:spcPts val="1800"/>
              </a:spcAft>
              <a:buFont typeface="Symbol" pitchFamily="18" charset="2"/>
              <a:buChar char="-"/>
            </a:pPr>
            <a:r>
              <a:rPr lang="de-AT" dirty="0" smtClean="0"/>
              <a:t>Verschmelzungen, Umwandlungen, Spaltungen nach </a:t>
            </a:r>
            <a:r>
              <a:rPr lang="de-AT" dirty="0" err="1" smtClean="0"/>
              <a:t>SpaltG</a:t>
            </a:r>
            <a:r>
              <a:rPr lang="de-AT" dirty="0" smtClean="0"/>
              <a:t> </a:t>
            </a:r>
          </a:p>
          <a:p>
            <a:pPr marL="273050" lvl="1" indent="-273050">
              <a:spcAft>
                <a:spcPts val="1800"/>
              </a:spcAft>
              <a:buFont typeface="Arial" pitchFamily="34" charset="0"/>
              <a:buChar char="•"/>
            </a:pPr>
            <a:r>
              <a:rPr lang="de-AT" dirty="0" smtClean="0"/>
              <a:t>Einzelrechtsnachfolge</a:t>
            </a:r>
          </a:p>
          <a:p>
            <a:pPr marL="547370" lvl="2" indent="-273050">
              <a:spcAft>
                <a:spcPts val="1200"/>
              </a:spcAft>
              <a:buFont typeface="Symbol" pitchFamily="18" charset="2"/>
              <a:buChar char="-"/>
            </a:pPr>
            <a:r>
              <a:rPr lang="de-AT" dirty="0" smtClean="0"/>
              <a:t>Gebührenbefreiung gem. § 42 </a:t>
            </a:r>
            <a:r>
              <a:rPr lang="de-AT" dirty="0" err="1" smtClean="0"/>
              <a:t>UmgrStG</a:t>
            </a:r>
            <a:r>
              <a:rPr lang="de-AT" dirty="0" smtClean="0"/>
              <a:t> </a:t>
            </a:r>
          </a:p>
          <a:p>
            <a:pPr marL="547370" lvl="2" indent="-273050">
              <a:spcAft>
                <a:spcPts val="1200"/>
              </a:spcAft>
              <a:buFont typeface="Symbol" pitchFamily="18" charset="2"/>
              <a:buChar char="-"/>
            </a:pPr>
            <a:r>
              <a:rPr lang="de-AT" dirty="0" smtClean="0"/>
              <a:t>für Vertragsübernahmen und Zessionen</a:t>
            </a:r>
          </a:p>
          <a:p>
            <a:pPr marL="547370" lvl="2" indent="-273050">
              <a:spcAft>
                <a:spcPts val="1200"/>
              </a:spcAft>
              <a:buFont typeface="Symbol" pitchFamily="18" charset="2"/>
              <a:buChar char="-"/>
            </a:pPr>
            <a:r>
              <a:rPr lang="de-AT" dirty="0" smtClean="0"/>
              <a:t>Einbringung, Zusammenschluss, Realteilung und Steuerspaltung</a:t>
            </a:r>
          </a:p>
          <a:p>
            <a:pPr marL="547370" lvl="2" indent="-273050">
              <a:spcAft>
                <a:spcPts val="1800"/>
              </a:spcAft>
              <a:buFont typeface="Symbol" pitchFamily="18" charset="2"/>
              <a:buChar char="-"/>
            </a:pPr>
            <a:endParaRPr lang="de-AT" dirty="0" smtClean="0"/>
          </a:p>
          <a:p>
            <a:pPr marL="547370" lvl="2" indent="-273050">
              <a:spcAft>
                <a:spcPts val="1800"/>
              </a:spcAft>
              <a:buFont typeface="Symbol" pitchFamily="18" charset="2"/>
              <a:buChar char="-"/>
            </a:pPr>
            <a:endParaRPr lang="de-AT" dirty="0" smtClean="0"/>
          </a:p>
          <a:p>
            <a:pPr marL="273050" lvl="1" indent="-273050">
              <a:spcAft>
                <a:spcPts val="1800"/>
              </a:spcAft>
              <a:buFont typeface="Arial" pitchFamily="34" charset="0"/>
              <a:buChar char="•"/>
            </a:pPr>
            <a:endParaRPr lang="de-AT" dirty="0" smtClean="0"/>
          </a:p>
        </p:txBody>
      </p:sp>
      <p:sp>
        <p:nvSpPr>
          <p:cNvPr id="5" name="Slide Number Placeholder 4"/>
          <p:cNvSpPr>
            <a:spLocks noGrp="1"/>
          </p:cNvSpPr>
          <p:nvPr>
            <p:ph type="sldNum" sz="quarter" idx="4"/>
          </p:nvPr>
        </p:nvSpPr>
        <p:spPr/>
        <p:txBody>
          <a:bodyPr/>
          <a:lstStyle/>
          <a:p>
            <a:fld id="{9EBD5762-3BDC-484D-9503-7EA6D5A9A8CE}" type="slidenum">
              <a:rPr lang="de-AT" smtClean="0"/>
              <a:pPr/>
              <a:t>18</a:t>
            </a:fld>
            <a:endParaRPr lang="de-AT"/>
          </a:p>
        </p:txBody>
      </p:sp>
      <p:sp>
        <p:nvSpPr>
          <p:cNvPr id="6" name="Date Placeholder 5"/>
          <p:cNvSpPr>
            <a:spLocks noGrp="1"/>
          </p:cNvSpPr>
          <p:nvPr>
            <p:ph type="dt" sz="half" idx="2"/>
          </p:nvPr>
        </p:nvSpPr>
        <p:spPr/>
        <p:txBody>
          <a:bodyPr/>
          <a:lstStyle/>
          <a:p>
            <a:r>
              <a:rPr lang="de-AT" dirty="0" smtClean="0"/>
              <a:t>Oktober 2013</a:t>
            </a:r>
            <a:endParaRPr lang="de-AT"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Danke für Ihre Aufmerksamkeit! Fragen?</a:t>
            </a:r>
            <a:endParaRPr lang="de-AT" dirty="0"/>
          </a:p>
        </p:txBody>
      </p:sp>
      <p:sp>
        <p:nvSpPr>
          <p:cNvPr id="7" name="Content Placeholder 2"/>
          <p:cNvSpPr txBox="1">
            <a:spLocks/>
          </p:cNvSpPr>
          <p:nvPr/>
        </p:nvSpPr>
        <p:spPr>
          <a:xfrm>
            <a:off x="533400" y="2492896"/>
            <a:ext cx="8077200" cy="3960440"/>
          </a:xfrm>
          <a:prstGeom prst="rect">
            <a:avLst/>
          </a:prstGeom>
        </p:spPr>
        <p:txBody>
          <a:bodyPr/>
          <a:lstStyle/>
          <a:p>
            <a:pPr marL="547370" marR="0" lvl="2" indent="-273050" algn="l" defTabSz="914400" rtl="0" eaLnBrk="1" fontAlgn="auto" latinLnBrk="0" hangingPunct="1">
              <a:lnSpc>
                <a:spcPct val="100000"/>
              </a:lnSpc>
              <a:spcBef>
                <a:spcPts val="0"/>
              </a:spcBef>
              <a:spcAft>
                <a:spcPts val="1800"/>
              </a:spcAft>
              <a:buClr>
                <a:schemeClr val="tx1"/>
              </a:buClr>
              <a:buSzTx/>
              <a:buFont typeface="Symbol" pitchFamily="18" charset="2"/>
              <a:buChar char="-"/>
              <a:tabLst/>
              <a:defRPr/>
            </a:pPr>
            <a:endParaRPr kumimoji="0" lang="de-AT" sz="2000" b="0" i="0" u="none" strike="noStrike" kern="1200" cap="none" spc="0" normalizeH="0" baseline="0" noProof="0" dirty="0" smtClean="0">
              <a:ln>
                <a:noFill/>
              </a:ln>
              <a:solidFill>
                <a:schemeClr val="tx1"/>
              </a:solidFill>
              <a:effectLst/>
              <a:uLnTx/>
              <a:uFillTx/>
              <a:latin typeface="Georgia" pitchFamily="18" charset="0"/>
              <a:ea typeface="+mn-ea"/>
              <a:cs typeface="+mn-cs"/>
            </a:endParaRPr>
          </a:p>
          <a:p>
            <a:pPr marL="547370" marR="0" lvl="2" indent="-273050" algn="l" defTabSz="914400" rtl="0" eaLnBrk="1" fontAlgn="auto" latinLnBrk="0" hangingPunct="1">
              <a:lnSpc>
                <a:spcPct val="100000"/>
              </a:lnSpc>
              <a:spcBef>
                <a:spcPts val="0"/>
              </a:spcBef>
              <a:spcAft>
                <a:spcPts val="1800"/>
              </a:spcAft>
              <a:buClr>
                <a:schemeClr val="tx1"/>
              </a:buClr>
              <a:buSzTx/>
              <a:buFont typeface="Symbol" pitchFamily="18" charset="2"/>
              <a:buChar char="-"/>
              <a:tabLst/>
              <a:defRPr/>
            </a:pPr>
            <a:endParaRPr kumimoji="0" lang="de-AT" sz="2000" b="0" i="0" u="none" strike="noStrike" kern="1200" cap="none" spc="0" normalizeH="0" baseline="0" noProof="0" dirty="0" smtClean="0">
              <a:ln>
                <a:noFill/>
              </a:ln>
              <a:solidFill>
                <a:schemeClr val="tx1"/>
              </a:solidFill>
              <a:effectLst/>
              <a:uLnTx/>
              <a:uFillTx/>
              <a:latin typeface="Georgia" pitchFamily="18" charset="0"/>
              <a:ea typeface="+mn-ea"/>
              <a:cs typeface="+mn-cs"/>
            </a:endParaRPr>
          </a:p>
          <a:p>
            <a:pPr marL="273050" marR="0" lvl="1" indent="-273050" algn="l" defTabSz="914400" rtl="0" eaLnBrk="1" fontAlgn="auto" latinLnBrk="0" hangingPunct="1">
              <a:lnSpc>
                <a:spcPct val="100000"/>
              </a:lnSpc>
              <a:spcBef>
                <a:spcPts val="0"/>
              </a:spcBef>
              <a:spcAft>
                <a:spcPts val="1800"/>
              </a:spcAft>
              <a:buClr>
                <a:schemeClr val="tx1"/>
              </a:buClr>
              <a:buSzTx/>
              <a:buFont typeface="Arial" pitchFamily="34" charset="0"/>
              <a:buChar char="•"/>
              <a:tabLst/>
              <a:defRPr/>
            </a:pPr>
            <a:endParaRPr kumimoji="0" lang="de-AT" sz="2000" b="0" i="0" u="none" strike="noStrike" kern="1200" cap="none" spc="0" normalizeH="0" baseline="0" noProof="0" dirty="0" smtClean="0">
              <a:ln>
                <a:noFill/>
              </a:ln>
              <a:solidFill>
                <a:schemeClr val="tx1"/>
              </a:solidFill>
              <a:effectLst/>
              <a:uLnTx/>
              <a:uFillTx/>
              <a:latin typeface="Georgia" pitchFamily="18" charset="0"/>
              <a:ea typeface="+mn-ea"/>
              <a:cs typeface="+mn-cs"/>
            </a:endParaRPr>
          </a:p>
        </p:txBody>
      </p:sp>
      <p:sp>
        <p:nvSpPr>
          <p:cNvPr id="9" name="Content Placeholder 2"/>
          <p:cNvSpPr txBox="1">
            <a:spLocks/>
          </p:cNvSpPr>
          <p:nvPr/>
        </p:nvSpPr>
        <p:spPr>
          <a:xfrm>
            <a:off x="533400" y="2204864"/>
            <a:ext cx="8077200" cy="4392488"/>
          </a:xfrm>
          <a:prstGeom prst="rect">
            <a:avLst/>
          </a:prstGeom>
        </p:spPr>
        <p:txBody>
          <a:bodyPr/>
          <a:lstStyle/>
          <a:p>
            <a:pPr marL="0" lvl="1" indent="-274320">
              <a:spcAft>
                <a:spcPts val="1800"/>
              </a:spcAft>
              <a:buClr>
                <a:schemeClr val="tx1"/>
              </a:buClr>
            </a:pPr>
            <a:endParaRPr lang="de-AT" sz="2000" b="1" dirty="0" smtClean="0">
              <a:latin typeface="Georgia" pitchFamily="18" charset="0"/>
            </a:endParaRPr>
          </a:p>
          <a:p>
            <a:pPr marL="0" lvl="1" indent="-274320">
              <a:spcAft>
                <a:spcPts val="1800"/>
              </a:spcAft>
              <a:buClr>
                <a:schemeClr val="tx1"/>
              </a:buClr>
            </a:pPr>
            <a:endParaRPr lang="de-AT" sz="2000" b="1" dirty="0" smtClean="0">
              <a:latin typeface="Georgia" pitchFamily="18" charset="0"/>
            </a:endParaRPr>
          </a:p>
          <a:p>
            <a:pPr marL="273050" lvl="1" indent="-273050">
              <a:spcAft>
                <a:spcPts val="1800"/>
              </a:spcAft>
              <a:buClr>
                <a:schemeClr val="tx1"/>
              </a:buClr>
              <a:buFont typeface="Arial" pitchFamily="34" charset="0"/>
              <a:buChar char="•"/>
            </a:pPr>
            <a:r>
              <a:rPr lang="de-AT" sz="2400" b="1" dirty="0" smtClean="0"/>
              <a:t>Daniela </a:t>
            </a:r>
            <a:r>
              <a:rPr lang="de-AT" sz="2400" b="1" dirty="0" err="1" smtClean="0"/>
              <a:t>Stastny</a:t>
            </a:r>
            <a:r>
              <a:rPr lang="de-AT" sz="2400" b="1" dirty="0" smtClean="0"/>
              <a:t/>
            </a:r>
            <a:br>
              <a:rPr lang="de-AT" sz="2400" b="1" dirty="0" smtClean="0"/>
            </a:br>
            <a:r>
              <a:rPr lang="de-AT" sz="2400" dirty="0" smtClean="0"/>
              <a:t>+43 1 501 88 – 3430</a:t>
            </a:r>
            <a:br>
              <a:rPr lang="de-AT" sz="2400" dirty="0" smtClean="0"/>
            </a:br>
            <a:r>
              <a:rPr lang="de-AT" sz="2400" dirty="0" smtClean="0"/>
              <a:t>daniela.stastny@at.pwc.com</a:t>
            </a:r>
          </a:p>
          <a:p>
            <a:pPr marL="547370" marR="0" lvl="2" indent="-273050" algn="l" defTabSz="914400" rtl="0" eaLnBrk="1" fontAlgn="auto" latinLnBrk="0" hangingPunct="1">
              <a:lnSpc>
                <a:spcPct val="100000"/>
              </a:lnSpc>
              <a:spcBef>
                <a:spcPts val="0"/>
              </a:spcBef>
              <a:spcAft>
                <a:spcPts val="1800"/>
              </a:spcAft>
              <a:buClr>
                <a:schemeClr val="tx1"/>
              </a:buClr>
              <a:buSzTx/>
              <a:buFont typeface="Symbol" pitchFamily="18" charset="2"/>
              <a:buChar char="-"/>
              <a:tabLst/>
              <a:defRPr/>
            </a:pPr>
            <a:endParaRPr kumimoji="0" lang="de-AT" sz="2000" b="0" i="0" u="none" strike="noStrike" kern="1200" cap="none" spc="0" normalizeH="0" baseline="0" noProof="0" dirty="0" smtClean="0">
              <a:ln>
                <a:noFill/>
              </a:ln>
              <a:solidFill>
                <a:schemeClr val="tx1"/>
              </a:solidFill>
              <a:effectLst/>
              <a:uLnTx/>
              <a:uFillTx/>
              <a:latin typeface="Georgia" pitchFamily="18" charset="0"/>
              <a:ea typeface="+mn-ea"/>
              <a:cs typeface="+mn-cs"/>
            </a:endParaRPr>
          </a:p>
          <a:p>
            <a:pPr marL="547370" marR="0" lvl="2" indent="-273050" algn="l" defTabSz="914400" rtl="0" eaLnBrk="1" fontAlgn="auto" latinLnBrk="0" hangingPunct="1">
              <a:lnSpc>
                <a:spcPct val="100000"/>
              </a:lnSpc>
              <a:spcBef>
                <a:spcPts val="0"/>
              </a:spcBef>
              <a:spcAft>
                <a:spcPts val="1800"/>
              </a:spcAft>
              <a:buClr>
                <a:schemeClr val="tx1"/>
              </a:buClr>
              <a:buSzTx/>
              <a:buFont typeface="Symbol" pitchFamily="18" charset="2"/>
              <a:buChar char="-"/>
              <a:tabLst/>
              <a:defRPr/>
            </a:pPr>
            <a:endParaRPr kumimoji="0" lang="de-AT" sz="2000" b="0" i="0" u="none" strike="noStrike" kern="1200" cap="none" spc="0" normalizeH="0" baseline="0" noProof="0" dirty="0" smtClean="0">
              <a:ln>
                <a:noFill/>
              </a:ln>
              <a:solidFill>
                <a:schemeClr val="tx1"/>
              </a:solidFill>
              <a:effectLst/>
              <a:uLnTx/>
              <a:uFillTx/>
              <a:latin typeface="Georgia" pitchFamily="18" charset="0"/>
              <a:ea typeface="+mn-ea"/>
              <a:cs typeface="+mn-cs"/>
            </a:endParaRPr>
          </a:p>
          <a:p>
            <a:pPr marL="273050" marR="0" lvl="1" indent="-273050" algn="l" defTabSz="914400" rtl="0" eaLnBrk="1" fontAlgn="auto" latinLnBrk="0" hangingPunct="1">
              <a:lnSpc>
                <a:spcPct val="100000"/>
              </a:lnSpc>
              <a:spcBef>
                <a:spcPts val="0"/>
              </a:spcBef>
              <a:spcAft>
                <a:spcPts val="1800"/>
              </a:spcAft>
              <a:buClr>
                <a:schemeClr val="tx1"/>
              </a:buClr>
              <a:buSzTx/>
              <a:buFont typeface="Arial" pitchFamily="34" charset="0"/>
              <a:buChar char="•"/>
              <a:tabLst/>
              <a:defRPr/>
            </a:pPr>
            <a:endParaRPr kumimoji="0" lang="de-AT" sz="2000" b="0" i="0" u="none" strike="noStrike" kern="1200" cap="none" spc="0" normalizeH="0" baseline="0" noProof="0" dirty="0" smtClean="0">
              <a:ln>
                <a:noFill/>
              </a:ln>
              <a:solidFill>
                <a:schemeClr val="tx1"/>
              </a:solidFill>
              <a:effectLst/>
              <a:uLnTx/>
              <a:uFillTx/>
              <a:latin typeface="Georgia" pitchFamily="18" charset="0"/>
              <a:ea typeface="+mn-ea"/>
              <a:cs typeface="+mn-cs"/>
            </a:endParaRPr>
          </a:p>
        </p:txBody>
      </p:sp>
      <p:pic>
        <p:nvPicPr>
          <p:cNvPr id="11" name="Picture 2"/>
          <p:cNvPicPr>
            <a:picLocks noChangeAspect="1" noChangeArrowheads="1"/>
          </p:cNvPicPr>
          <p:nvPr/>
        </p:nvPicPr>
        <p:blipFill>
          <a:blip r:embed="rId3" cstate="print"/>
          <a:srcRect l="13596" t="2637" r="6221" b="38264"/>
          <a:stretch>
            <a:fillRect/>
          </a:stretch>
        </p:blipFill>
        <p:spPr bwMode="auto">
          <a:xfrm>
            <a:off x="6463474" y="3308126"/>
            <a:ext cx="1204870" cy="1345010"/>
          </a:xfrm>
          <a:prstGeom prst="rect">
            <a:avLst/>
          </a:prstGeom>
          <a:noFill/>
          <a:ln w="9525" algn="ctr">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Agenda</a:t>
            </a:r>
            <a:endParaRPr lang="de-AT" dirty="0"/>
          </a:p>
        </p:txBody>
      </p:sp>
      <p:sp>
        <p:nvSpPr>
          <p:cNvPr id="3" name="Content Placeholder 2"/>
          <p:cNvSpPr>
            <a:spLocks noGrp="1"/>
          </p:cNvSpPr>
          <p:nvPr>
            <p:ph sz="quarter" idx="15"/>
          </p:nvPr>
        </p:nvSpPr>
        <p:spPr/>
        <p:txBody>
          <a:bodyPr/>
          <a:lstStyle/>
          <a:p>
            <a:pPr>
              <a:spcAft>
                <a:spcPts val="2400"/>
              </a:spcAft>
            </a:pPr>
            <a:r>
              <a:rPr lang="de-AT" sz="2400" dirty="0" smtClean="0"/>
              <a:t>Steuerliche Aspekte des Forderungsverkaufs</a:t>
            </a:r>
          </a:p>
          <a:p>
            <a:pPr marL="0" lvl="2">
              <a:spcAft>
                <a:spcPts val="2400"/>
              </a:spcAft>
              <a:buFont typeface="Arial" pitchFamily="34" charset="0"/>
              <a:buChar char="•"/>
            </a:pPr>
            <a:r>
              <a:rPr lang="de-AT" sz="2400" dirty="0" smtClean="0">
                <a:sym typeface="Symbol"/>
              </a:rPr>
              <a:t>Funktionen des Factorings</a:t>
            </a:r>
          </a:p>
          <a:p>
            <a:pPr marL="0" lvl="2">
              <a:spcAft>
                <a:spcPts val="2400"/>
              </a:spcAft>
              <a:buFont typeface="Arial" pitchFamily="34" charset="0"/>
              <a:buChar char="•"/>
            </a:pPr>
            <a:r>
              <a:rPr lang="de-AT" sz="2400" dirty="0" smtClean="0">
                <a:sym typeface="Symbol"/>
              </a:rPr>
              <a:t>Ertragssteuerrecht</a:t>
            </a:r>
          </a:p>
          <a:p>
            <a:pPr marL="0" lvl="2">
              <a:spcAft>
                <a:spcPts val="2400"/>
              </a:spcAft>
              <a:buFont typeface="Arial" pitchFamily="34" charset="0"/>
              <a:buChar char="•"/>
            </a:pPr>
            <a:r>
              <a:rPr lang="de-AT" sz="2400" dirty="0" smtClean="0">
                <a:sym typeface="Symbol"/>
              </a:rPr>
              <a:t>Umsatzsteuerrecht</a:t>
            </a:r>
          </a:p>
          <a:p>
            <a:pPr marL="0" lvl="2">
              <a:spcAft>
                <a:spcPts val="1200"/>
              </a:spcAft>
              <a:buFont typeface="Arial" pitchFamily="34" charset="0"/>
              <a:buChar char="•"/>
            </a:pPr>
            <a:r>
              <a:rPr lang="de-AT" sz="2400" dirty="0" smtClean="0">
                <a:sym typeface="Symbol"/>
              </a:rPr>
              <a:t>Gebührenrecht</a:t>
            </a:r>
          </a:p>
          <a:p>
            <a:pPr>
              <a:buFont typeface="Arial" pitchFamily="34" charset="0"/>
              <a:buChar char="•"/>
            </a:pPr>
            <a:endParaRPr lang="de-AT" dirty="0"/>
          </a:p>
        </p:txBody>
      </p:sp>
      <p:sp>
        <p:nvSpPr>
          <p:cNvPr id="5" name="Slide Number Placeholder 4"/>
          <p:cNvSpPr>
            <a:spLocks noGrp="1"/>
          </p:cNvSpPr>
          <p:nvPr>
            <p:ph type="sldNum" sz="quarter" idx="4"/>
          </p:nvPr>
        </p:nvSpPr>
        <p:spPr/>
        <p:txBody>
          <a:bodyPr/>
          <a:lstStyle/>
          <a:p>
            <a:fld id="{9EBD5762-3BDC-484D-9503-7EA6D5A9A8CE}" type="slidenum">
              <a:rPr lang="de-AT" smtClean="0"/>
              <a:pPr/>
              <a:t>2</a:t>
            </a:fld>
            <a:endParaRPr lang="de-AT"/>
          </a:p>
        </p:txBody>
      </p:sp>
      <p:sp>
        <p:nvSpPr>
          <p:cNvPr id="6" name="Date Placeholder 5"/>
          <p:cNvSpPr>
            <a:spLocks noGrp="1"/>
          </p:cNvSpPr>
          <p:nvPr>
            <p:ph type="dt" sz="half" idx="2"/>
          </p:nvPr>
        </p:nvSpPr>
        <p:spPr/>
        <p:txBody>
          <a:bodyPr/>
          <a:lstStyle/>
          <a:p>
            <a:r>
              <a:rPr lang="de-AT" dirty="0" smtClean="0"/>
              <a:t>Oktober 2013</a:t>
            </a:r>
            <a:endParaRPr lang="de-A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654968"/>
          </a:xfrm>
        </p:spPr>
        <p:txBody>
          <a:bodyPr/>
          <a:lstStyle/>
          <a:p>
            <a:r>
              <a:rPr lang="de-AT" dirty="0" smtClean="0"/>
              <a:t>Steuerliche Aspekte des Forderungsverkaufs</a:t>
            </a:r>
            <a:endParaRPr lang="de-AT" dirty="0"/>
          </a:p>
        </p:txBody>
      </p:sp>
      <p:sp>
        <p:nvSpPr>
          <p:cNvPr id="3" name="Content Placeholder 2"/>
          <p:cNvSpPr>
            <a:spLocks noGrp="1"/>
          </p:cNvSpPr>
          <p:nvPr>
            <p:ph sz="quarter" idx="15"/>
          </p:nvPr>
        </p:nvSpPr>
        <p:spPr>
          <a:xfrm>
            <a:off x="533400" y="1817712"/>
            <a:ext cx="8215064" cy="4419600"/>
          </a:xfrm>
        </p:spPr>
        <p:txBody>
          <a:bodyPr/>
          <a:lstStyle/>
          <a:p>
            <a:pPr>
              <a:spcAft>
                <a:spcPts val="1800"/>
              </a:spcAft>
            </a:pPr>
            <a:r>
              <a:rPr lang="de-AT" b="1" dirty="0" smtClean="0">
                <a:solidFill>
                  <a:schemeClr val="accent3"/>
                </a:solidFill>
              </a:rPr>
              <a:t>Funktionen des Factorings</a:t>
            </a:r>
          </a:p>
          <a:p>
            <a:pPr>
              <a:spcAft>
                <a:spcPts val="1200"/>
              </a:spcAft>
              <a:buFont typeface="Arial" pitchFamily="34" charset="0"/>
              <a:buChar char="•"/>
            </a:pPr>
            <a:r>
              <a:rPr lang="de-AT" dirty="0" smtClean="0">
                <a:sym typeface="Symbol"/>
              </a:rPr>
              <a:t>Inkassofunktion</a:t>
            </a:r>
          </a:p>
          <a:p>
            <a:pPr lvl="2">
              <a:spcAft>
                <a:spcPts val="1800"/>
              </a:spcAft>
              <a:buFont typeface="Symbol" pitchFamily="18" charset="2"/>
              <a:buChar char="-"/>
            </a:pPr>
            <a:r>
              <a:rPr lang="de-AT" dirty="0" smtClean="0">
                <a:sym typeface="Symbol"/>
              </a:rPr>
              <a:t>Einziehung der Forderung</a:t>
            </a:r>
          </a:p>
          <a:p>
            <a:pPr>
              <a:spcAft>
                <a:spcPts val="1200"/>
              </a:spcAft>
              <a:buFont typeface="Arial" pitchFamily="34" charset="0"/>
              <a:buChar char="•"/>
            </a:pPr>
            <a:r>
              <a:rPr lang="de-AT" dirty="0" smtClean="0">
                <a:sym typeface="Symbol"/>
              </a:rPr>
              <a:t>Delkrederefunktion</a:t>
            </a:r>
          </a:p>
          <a:p>
            <a:pPr lvl="2">
              <a:spcAft>
                <a:spcPts val="1800"/>
              </a:spcAft>
              <a:buFont typeface="Symbol" pitchFamily="18" charset="2"/>
              <a:buChar char="-"/>
            </a:pPr>
            <a:r>
              <a:rPr lang="de-AT" dirty="0" smtClean="0">
                <a:sym typeface="Symbol"/>
              </a:rPr>
              <a:t>Übernahme des Ausfallsrisikos</a:t>
            </a:r>
          </a:p>
          <a:p>
            <a:pPr>
              <a:spcAft>
                <a:spcPts val="1200"/>
              </a:spcAft>
              <a:buFont typeface="Arial" pitchFamily="34" charset="0"/>
              <a:buChar char="•"/>
            </a:pPr>
            <a:r>
              <a:rPr lang="de-AT" dirty="0" smtClean="0">
                <a:sym typeface="Symbol"/>
              </a:rPr>
              <a:t>Kreditierungsfunktion</a:t>
            </a:r>
          </a:p>
          <a:p>
            <a:pPr lvl="2">
              <a:spcAft>
                <a:spcPts val="1200"/>
              </a:spcAft>
              <a:buFont typeface="Symbol" pitchFamily="18" charset="2"/>
              <a:buChar char="-"/>
            </a:pPr>
            <a:r>
              <a:rPr lang="de-AT" dirty="0" smtClean="0">
                <a:sym typeface="Symbol"/>
              </a:rPr>
              <a:t>Bevorschussung </a:t>
            </a:r>
            <a:r>
              <a:rPr lang="de-AT" dirty="0" err="1" smtClean="0">
                <a:sym typeface="Symbol"/>
              </a:rPr>
              <a:t>iZm</a:t>
            </a:r>
            <a:r>
              <a:rPr lang="de-AT" dirty="0" smtClean="0">
                <a:sym typeface="Symbol"/>
              </a:rPr>
              <a:t> noch nicht fälligen Forderungen</a:t>
            </a:r>
          </a:p>
          <a:p>
            <a:pPr marL="273050" indent="-273050">
              <a:spcAft>
                <a:spcPts val="1200"/>
              </a:spcAft>
              <a:buFont typeface="Arial" pitchFamily="34" charset="0"/>
              <a:buChar char="•"/>
            </a:pPr>
            <a:endParaRPr lang="de-AT" dirty="0" smtClean="0"/>
          </a:p>
          <a:p>
            <a:pPr>
              <a:spcAft>
                <a:spcPts val="1200"/>
              </a:spcAft>
            </a:pPr>
            <a:endParaRPr lang="de-AT" dirty="0" smtClean="0"/>
          </a:p>
          <a:p>
            <a:pPr>
              <a:spcAft>
                <a:spcPts val="1200"/>
              </a:spcAft>
            </a:pPr>
            <a:endParaRPr lang="de-AT" dirty="0" smtClean="0">
              <a:solidFill>
                <a:schemeClr val="accent3"/>
              </a:solidFill>
            </a:endParaRPr>
          </a:p>
          <a:p>
            <a:pPr>
              <a:spcAft>
                <a:spcPts val="1200"/>
              </a:spcAft>
            </a:pPr>
            <a:endParaRPr lang="de-AT" b="1" dirty="0" smtClean="0">
              <a:solidFill>
                <a:schemeClr val="accent3"/>
              </a:solidFill>
            </a:endParaRPr>
          </a:p>
        </p:txBody>
      </p:sp>
      <p:sp>
        <p:nvSpPr>
          <p:cNvPr id="5" name="Slide Number Placeholder 4"/>
          <p:cNvSpPr>
            <a:spLocks noGrp="1"/>
          </p:cNvSpPr>
          <p:nvPr>
            <p:ph type="sldNum" sz="quarter" idx="4"/>
          </p:nvPr>
        </p:nvSpPr>
        <p:spPr/>
        <p:txBody>
          <a:bodyPr/>
          <a:lstStyle/>
          <a:p>
            <a:fld id="{9EBD5762-3BDC-484D-9503-7EA6D5A9A8CE}" type="slidenum">
              <a:rPr lang="de-AT" smtClean="0"/>
              <a:pPr/>
              <a:t>3</a:t>
            </a:fld>
            <a:endParaRPr lang="de-AT"/>
          </a:p>
        </p:txBody>
      </p:sp>
      <p:sp>
        <p:nvSpPr>
          <p:cNvPr id="6" name="Date Placeholder 5"/>
          <p:cNvSpPr>
            <a:spLocks noGrp="1"/>
          </p:cNvSpPr>
          <p:nvPr>
            <p:ph type="dt" sz="half" idx="2"/>
          </p:nvPr>
        </p:nvSpPr>
        <p:spPr/>
        <p:txBody>
          <a:bodyPr/>
          <a:lstStyle/>
          <a:p>
            <a:r>
              <a:rPr lang="de-AT" dirty="0" smtClean="0"/>
              <a:t>Oktober 2013</a:t>
            </a:r>
            <a:endParaRPr lang="de-A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Ertragsteuerliche Aspekte des Forderungsverkaufs</a:t>
            </a:r>
            <a:endParaRPr lang="de-AT" dirty="0"/>
          </a:p>
        </p:txBody>
      </p:sp>
      <p:sp>
        <p:nvSpPr>
          <p:cNvPr id="3" name="Content Placeholder 2"/>
          <p:cNvSpPr>
            <a:spLocks noGrp="1"/>
          </p:cNvSpPr>
          <p:nvPr>
            <p:ph sz="quarter" idx="15"/>
          </p:nvPr>
        </p:nvSpPr>
        <p:spPr>
          <a:xfrm>
            <a:off x="533400" y="1817712"/>
            <a:ext cx="8077200" cy="4419600"/>
          </a:xfrm>
        </p:spPr>
        <p:txBody>
          <a:bodyPr/>
          <a:lstStyle/>
          <a:p>
            <a:pPr>
              <a:spcAft>
                <a:spcPts val="1800"/>
              </a:spcAft>
            </a:pPr>
            <a:r>
              <a:rPr lang="de-AT" b="1" dirty="0" smtClean="0">
                <a:solidFill>
                  <a:schemeClr val="accent3"/>
                </a:solidFill>
              </a:rPr>
              <a:t>Abtretung der Forderung an </a:t>
            </a:r>
            <a:r>
              <a:rPr lang="de-AT" b="1" dirty="0" err="1" smtClean="0">
                <a:solidFill>
                  <a:schemeClr val="accent3"/>
                </a:solidFill>
              </a:rPr>
              <a:t>Zahlungs</a:t>
            </a:r>
            <a:r>
              <a:rPr lang="de-AT" b="1" dirty="0" smtClean="0">
                <a:solidFill>
                  <a:schemeClr val="accent3"/>
                </a:solidFill>
              </a:rPr>
              <a:t> statt</a:t>
            </a:r>
          </a:p>
          <a:p>
            <a:pPr>
              <a:spcAft>
                <a:spcPts val="1800"/>
              </a:spcAft>
              <a:buFont typeface="Arial" pitchFamily="34" charset="0"/>
              <a:buChar char="•"/>
            </a:pPr>
            <a:r>
              <a:rPr lang="de-AT" dirty="0" smtClean="0"/>
              <a:t>Zufluss bzw. Abfluss im Zeitpunkt der Abtretung</a:t>
            </a:r>
          </a:p>
          <a:p>
            <a:pPr>
              <a:spcAft>
                <a:spcPts val="1800"/>
              </a:spcAft>
            </a:pPr>
            <a:r>
              <a:rPr lang="de-AT" b="1" dirty="0" smtClean="0">
                <a:solidFill>
                  <a:schemeClr val="accent3"/>
                </a:solidFill>
              </a:rPr>
              <a:t>Abtretung Forderung zur Erfüllung</a:t>
            </a:r>
          </a:p>
          <a:p>
            <a:pPr>
              <a:spcAft>
                <a:spcPts val="1800"/>
              </a:spcAft>
              <a:buFont typeface="Arial" pitchFamily="34" charset="0"/>
              <a:buChar char="•"/>
            </a:pPr>
            <a:r>
              <a:rPr lang="de-AT" dirty="0" smtClean="0"/>
              <a:t>Zufluss bzw. Abfluss bei Eingang Forderung beim Zessionar</a:t>
            </a:r>
          </a:p>
          <a:p>
            <a:pPr>
              <a:spcAft>
                <a:spcPts val="1800"/>
              </a:spcAft>
            </a:pPr>
            <a:r>
              <a:rPr lang="de-AT" b="1" dirty="0" smtClean="0">
                <a:solidFill>
                  <a:schemeClr val="accent3"/>
                </a:solidFill>
              </a:rPr>
              <a:t>Zahlungen des Schuldners des Zedenten an den Zessionar</a:t>
            </a:r>
          </a:p>
          <a:p>
            <a:pPr>
              <a:spcAft>
                <a:spcPts val="1800"/>
              </a:spcAft>
              <a:buFont typeface="Arial" pitchFamily="34" charset="0"/>
              <a:buChar char="•"/>
            </a:pPr>
            <a:r>
              <a:rPr lang="de-AT" dirty="0" smtClean="0"/>
              <a:t>Zufluss grundsätzlich im Zeitpunkt der Zahlung</a:t>
            </a:r>
          </a:p>
          <a:p>
            <a:pPr>
              <a:buFont typeface="Arial" pitchFamily="34" charset="0"/>
              <a:buChar char="•"/>
            </a:pPr>
            <a:r>
              <a:rPr lang="de-AT" dirty="0" smtClean="0"/>
              <a:t>vertraglicher Ausschluss der Haftung beim Zedenten</a:t>
            </a:r>
          </a:p>
          <a:p>
            <a:pPr marL="547370" lvl="1" indent="-273050">
              <a:spcAft>
                <a:spcPts val="1200"/>
              </a:spcAft>
              <a:buFont typeface="Symbol" pitchFamily="18" charset="2"/>
              <a:buChar char="-"/>
            </a:pPr>
            <a:r>
              <a:rPr lang="de-AT" dirty="0" smtClean="0">
                <a:sym typeface="Symbol"/>
              </a:rPr>
              <a:t>Zufluss, wenn Zedent vom Zessionar Entgelt für Forderungsabtretung erhält</a:t>
            </a:r>
          </a:p>
          <a:p>
            <a:pPr>
              <a:buFont typeface="Arial" pitchFamily="34" charset="0"/>
              <a:buChar char="•"/>
            </a:pPr>
            <a:endParaRPr lang="de-AT" dirty="0" smtClean="0"/>
          </a:p>
          <a:p>
            <a:pPr>
              <a:spcAft>
                <a:spcPts val="1800"/>
              </a:spcAft>
            </a:pPr>
            <a:endParaRPr lang="de-AT" b="1" dirty="0" smtClean="0">
              <a:solidFill>
                <a:schemeClr val="accent3"/>
              </a:solidFill>
            </a:endParaRPr>
          </a:p>
          <a:p>
            <a:pPr>
              <a:spcAft>
                <a:spcPts val="1800"/>
              </a:spcAft>
            </a:pPr>
            <a:endParaRPr lang="de-AT" b="1" dirty="0" smtClean="0">
              <a:solidFill>
                <a:schemeClr val="accent3"/>
              </a:solidFill>
            </a:endParaRPr>
          </a:p>
          <a:p>
            <a:pPr>
              <a:spcAft>
                <a:spcPts val="1800"/>
              </a:spcAft>
            </a:pPr>
            <a:endParaRPr lang="de-AT" b="1" dirty="0" smtClean="0">
              <a:solidFill>
                <a:schemeClr val="accent3"/>
              </a:solidFill>
            </a:endParaRPr>
          </a:p>
          <a:p>
            <a:pPr>
              <a:buFont typeface="Arial" pitchFamily="34" charset="0"/>
              <a:buChar char="•"/>
            </a:pPr>
            <a:endParaRPr lang="de-AT" dirty="0" smtClean="0"/>
          </a:p>
        </p:txBody>
      </p:sp>
      <p:sp>
        <p:nvSpPr>
          <p:cNvPr id="5" name="Slide Number Placeholder 4"/>
          <p:cNvSpPr>
            <a:spLocks noGrp="1"/>
          </p:cNvSpPr>
          <p:nvPr>
            <p:ph type="sldNum" sz="quarter" idx="4"/>
          </p:nvPr>
        </p:nvSpPr>
        <p:spPr/>
        <p:txBody>
          <a:bodyPr/>
          <a:lstStyle/>
          <a:p>
            <a:fld id="{9EBD5762-3BDC-484D-9503-7EA6D5A9A8CE}" type="slidenum">
              <a:rPr lang="de-AT" smtClean="0"/>
              <a:pPr/>
              <a:t>4</a:t>
            </a:fld>
            <a:endParaRPr lang="de-AT"/>
          </a:p>
        </p:txBody>
      </p:sp>
      <p:sp>
        <p:nvSpPr>
          <p:cNvPr id="6" name="Date Placeholder 5"/>
          <p:cNvSpPr>
            <a:spLocks noGrp="1"/>
          </p:cNvSpPr>
          <p:nvPr>
            <p:ph type="dt" sz="half" idx="2"/>
          </p:nvPr>
        </p:nvSpPr>
        <p:spPr/>
        <p:txBody>
          <a:bodyPr/>
          <a:lstStyle/>
          <a:p>
            <a:r>
              <a:rPr lang="de-AT" dirty="0" smtClean="0"/>
              <a:t>Oktober 2013</a:t>
            </a:r>
            <a:endParaRPr lang="de-A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Ertragsteuerliche Aspekte des Forderungsverkaufs</a:t>
            </a:r>
            <a:endParaRPr lang="de-AT" dirty="0"/>
          </a:p>
        </p:txBody>
      </p:sp>
      <p:sp>
        <p:nvSpPr>
          <p:cNvPr id="3" name="Content Placeholder 2"/>
          <p:cNvSpPr>
            <a:spLocks noGrp="1"/>
          </p:cNvSpPr>
          <p:nvPr>
            <p:ph sz="quarter" idx="15"/>
          </p:nvPr>
        </p:nvSpPr>
        <p:spPr>
          <a:xfrm>
            <a:off x="533400" y="1772816"/>
            <a:ext cx="8077200" cy="4608512"/>
          </a:xfrm>
        </p:spPr>
        <p:txBody>
          <a:bodyPr/>
          <a:lstStyle/>
          <a:p>
            <a:pPr>
              <a:spcAft>
                <a:spcPts val="1000"/>
              </a:spcAft>
            </a:pPr>
            <a:r>
              <a:rPr lang="de-AT" b="1" dirty="0" smtClean="0">
                <a:solidFill>
                  <a:schemeClr val="accent3"/>
                </a:solidFill>
                <a:sym typeface="Symbol"/>
              </a:rPr>
              <a:t>Echtes Factoring</a:t>
            </a:r>
          </a:p>
          <a:p>
            <a:pPr>
              <a:spcAft>
                <a:spcPts val="1000"/>
              </a:spcAft>
              <a:buFont typeface="Arial" pitchFamily="34" charset="0"/>
              <a:buChar char="•"/>
            </a:pPr>
            <a:r>
              <a:rPr lang="de-AT" sz="1800" dirty="0" err="1" smtClean="0">
                <a:sym typeface="Symbol"/>
              </a:rPr>
              <a:t>Factor</a:t>
            </a:r>
            <a:r>
              <a:rPr lang="de-AT" sz="1800" dirty="0" smtClean="0">
                <a:sym typeface="Symbol"/>
              </a:rPr>
              <a:t> (Zessionar) übernimmt </a:t>
            </a:r>
            <a:r>
              <a:rPr lang="de-AT" sz="1800" dirty="0" err="1" smtClean="0">
                <a:sym typeface="Symbol"/>
              </a:rPr>
              <a:t>Delkredererisko</a:t>
            </a:r>
            <a:endParaRPr lang="de-AT" sz="1800" dirty="0" smtClean="0">
              <a:sym typeface="Symbol"/>
            </a:endParaRPr>
          </a:p>
          <a:p>
            <a:pPr>
              <a:spcAft>
                <a:spcPts val="1000"/>
              </a:spcAft>
              <a:buFont typeface="Arial" pitchFamily="34" charset="0"/>
              <a:buChar char="•"/>
            </a:pPr>
            <a:r>
              <a:rPr lang="de-AT" sz="1800" dirty="0" smtClean="0">
                <a:sym typeface="Symbol"/>
              </a:rPr>
              <a:t>Zufluss beim Zedenten bei Zahlung des </a:t>
            </a:r>
            <a:r>
              <a:rPr lang="de-AT" sz="1800" dirty="0" err="1" smtClean="0">
                <a:sym typeface="Symbol"/>
              </a:rPr>
              <a:t>Factors</a:t>
            </a:r>
            <a:endParaRPr lang="de-AT" sz="1800" dirty="0" smtClean="0">
              <a:sym typeface="Symbol"/>
            </a:endParaRPr>
          </a:p>
          <a:p>
            <a:pPr lvl="2">
              <a:spcAft>
                <a:spcPts val="1000"/>
              </a:spcAft>
              <a:buFont typeface="Symbol" pitchFamily="18" charset="2"/>
              <a:buChar char="-"/>
            </a:pPr>
            <a:r>
              <a:rPr lang="de-AT" sz="1800" dirty="0" smtClean="0">
                <a:sym typeface="Symbol"/>
              </a:rPr>
              <a:t>Zahlung Zessionar unabhängig von Leistung des Schuldners</a:t>
            </a:r>
          </a:p>
          <a:p>
            <a:pPr marL="985838" indent="-450850">
              <a:spcAft>
                <a:spcPts val="0"/>
              </a:spcAft>
            </a:pPr>
            <a:r>
              <a:rPr lang="de-AT" sz="1800" dirty="0" smtClean="0">
                <a:sym typeface="Symbol"/>
              </a:rPr>
              <a:t>	endgültige Vermögensvermehrung</a:t>
            </a:r>
          </a:p>
          <a:p>
            <a:pPr>
              <a:spcBef>
                <a:spcPts val="800"/>
              </a:spcBef>
              <a:spcAft>
                <a:spcPts val="1000"/>
              </a:spcAft>
            </a:pPr>
            <a:r>
              <a:rPr lang="de-AT" b="1" dirty="0" smtClean="0">
                <a:solidFill>
                  <a:schemeClr val="accent3"/>
                </a:solidFill>
                <a:sym typeface="Symbol"/>
              </a:rPr>
              <a:t>Unechtes Factoring</a:t>
            </a:r>
          </a:p>
          <a:p>
            <a:pPr>
              <a:spcAft>
                <a:spcPts val="1000"/>
              </a:spcAft>
              <a:buFont typeface="Arial" pitchFamily="34" charset="0"/>
              <a:buChar char="•"/>
            </a:pPr>
            <a:r>
              <a:rPr lang="de-AT" sz="1800" dirty="0" smtClean="0">
                <a:sym typeface="Symbol"/>
              </a:rPr>
              <a:t>Ausfallsrisiko verbleibt beim Zedenten </a:t>
            </a:r>
          </a:p>
          <a:p>
            <a:pPr>
              <a:spcAft>
                <a:spcPts val="1000"/>
              </a:spcAft>
              <a:buFont typeface="Arial" pitchFamily="34" charset="0"/>
              <a:buChar char="•"/>
            </a:pPr>
            <a:r>
              <a:rPr lang="de-AT" sz="1800" dirty="0" smtClean="0">
                <a:sym typeface="Symbol"/>
              </a:rPr>
              <a:t>Zufluss im Zeitpunkt der Zahlung an den Zedenten</a:t>
            </a:r>
          </a:p>
          <a:p>
            <a:pPr>
              <a:spcBef>
                <a:spcPts val="800"/>
              </a:spcBef>
              <a:spcAft>
                <a:spcPts val="1000"/>
              </a:spcAft>
            </a:pPr>
            <a:r>
              <a:rPr lang="de-AT" b="1" dirty="0" smtClean="0">
                <a:solidFill>
                  <a:schemeClr val="accent3"/>
                </a:solidFill>
                <a:sym typeface="Symbol"/>
              </a:rPr>
              <a:t>unentgeltlich abgetretene Forderung</a:t>
            </a:r>
          </a:p>
          <a:p>
            <a:pPr>
              <a:spcAft>
                <a:spcPts val="1000"/>
              </a:spcAft>
              <a:buFont typeface="Arial" pitchFamily="34" charset="0"/>
              <a:buChar char="•"/>
            </a:pPr>
            <a:r>
              <a:rPr lang="de-AT" sz="1800" dirty="0" smtClean="0">
                <a:sym typeface="Symbol"/>
              </a:rPr>
              <a:t>Entnahme zum Teilwert - betrieblicher Forderung</a:t>
            </a:r>
          </a:p>
          <a:p>
            <a:pPr>
              <a:spcAft>
                <a:spcPts val="1000"/>
              </a:spcAft>
              <a:buFont typeface="Arial" pitchFamily="34" charset="0"/>
              <a:buChar char="•"/>
            </a:pPr>
            <a:r>
              <a:rPr lang="de-AT" sz="1800" dirty="0" smtClean="0">
                <a:sym typeface="Symbol"/>
              </a:rPr>
              <a:t>Zufluss  im Zeitpunkt der Bezahlung an Dritten – außerbetrieblicher Bereich</a:t>
            </a:r>
          </a:p>
          <a:p>
            <a:pPr>
              <a:spcAft>
                <a:spcPts val="1200"/>
              </a:spcAft>
            </a:pPr>
            <a:endParaRPr lang="de-AT" dirty="0" smtClean="0">
              <a:sym typeface="Symbol"/>
            </a:endParaRPr>
          </a:p>
          <a:p>
            <a:pPr>
              <a:spcAft>
                <a:spcPts val="1200"/>
              </a:spcAft>
            </a:pPr>
            <a:endParaRPr lang="de-AT" b="1" dirty="0" smtClean="0">
              <a:solidFill>
                <a:schemeClr val="accent3"/>
              </a:solidFill>
              <a:sym typeface="Symbol"/>
            </a:endParaRPr>
          </a:p>
          <a:p>
            <a:pPr>
              <a:spcAft>
                <a:spcPts val="1200"/>
              </a:spcAft>
            </a:pPr>
            <a:endParaRPr lang="de-AT" b="1" dirty="0" smtClean="0">
              <a:solidFill>
                <a:schemeClr val="accent3"/>
              </a:solidFill>
              <a:sym typeface="Symbol"/>
            </a:endParaRPr>
          </a:p>
          <a:p>
            <a:pPr>
              <a:spcAft>
                <a:spcPts val="1200"/>
              </a:spcAft>
            </a:pPr>
            <a:endParaRPr lang="de-AT" dirty="0" smtClean="0">
              <a:sym typeface="Symbol"/>
            </a:endParaRPr>
          </a:p>
          <a:p>
            <a:pPr>
              <a:spcAft>
                <a:spcPts val="1200"/>
              </a:spcAft>
              <a:buFont typeface="Arial" pitchFamily="34" charset="0"/>
              <a:buChar char="•"/>
            </a:pPr>
            <a:endParaRPr lang="de-AT" dirty="0" smtClean="0"/>
          </a:p>
          <a:p>
            <a:pPr>
              <a:spcAft>
                <a:spcPts val="1200"/>
              </a:spcAft>
            </a:pPr>
            <a:endParaRPr lang="de-AT" b="1" dirty="0" smtClean="0">
              <a:solidFill>
                <a:schemeClr val="accent3"/>
              </a:solidFill>
            </a:endParaRPr>
          </a:p>
          <a:p>
            <a:pPr>
              <a:spcAft>
                <a:spcPts val="1200"/>
              </a:spcAft>
            </a:pPr>
            <a:endParaRPr lang="de-AT" b="1" dirty="0" smtClean="0">
              <a:solidFill>
                <a:schemeClr val="accent3"/>
              </a:solidFill>
            </a:endParaRPr>
          </a:p>
          <a:p>
            <a:pPr>
              <a:spcAft>
                <a:spcPts val="1200"/>
              </a:spcAft>
            </a:pPr>
            <a:endParaRPr lang="de-AT" b="1" dirty="0" smtClean="0">
              <a:solidFill>
                <a:schemeClr val="accent3"/>
              </a:solidFill>
            </a:endParaRPr>
          </a:p>
          <a:p>
            <a:pPr>
              <a:spcAft>
                <a:spcPts val="1200"/>
              </a:spcAft>
              <a:buFont typeface="Arial" pitchFamily="34" charset="0"/>
              <a:buChar char="•"/>
            </a:pPr>
            <a:endParaRPr lang="de-AT" dirty="0" smtClean="0"/>
          </a:p>
        </p:txBody>
      </p:sp>
      <p:sp>
        <p:nvSpPr>
          <p:cNvPr id="5" name="Slide Number Placeholder 4"/>
          <p:cNvSpPr>
            <a:spLocks noGrp="1"/>
          </p:cNvSpPr>
          <p:nvPr>
            <p:ph type="sldNum" sz="quarter" idx="4"/>
          </p:nvPr>
        </p:nvSpPr>
        <p:spPr/>
        <p:txBody>
          <a:bodyPr/>
          <a:lstStyle/>
          <a:p>
            <a:fld id="{9EBD5762-3BDC-484D-9503-7EA6D5A9A8CE}" type="slidenum">
              <a:rPr lang="de-AT" smtClean="0"/>
              <a:pPr/>
              <a:t>5</a:t>
            </a:fld>
            <a:endParaRPr lang="de-AT"/>
          </a:p>
        </p:txBody>
      </p:sp>
      <p:sp>
        <p:nvSpPr>
          <p:cNvPr id="6" name="Date Placeholder 5"/>
          <p:cNvSpPr>
            <a:spLocks noGrp="1"/>
          </p:cNvSpPr>
          <p:nvPr>
            <p:ph type="dt" sz="half" idx="2"/>
          </p:nvPr>
        </p:nvSpPr>
        <p:spPr/>
        <p:txBody>
          <a:bodyPr/>
          <a:lstStyle/>
          <a:p>
            <a:r>
              <a:rPr lang="de-AT" dirty="0" smtClean="0"/>
              <a:t>Oktober 2013</a:t>
            </a:r>
            <a:endParaRPr lang="de-A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Umsatzsteuerliche Aspekte des Forderungsverkauf</a:t>
            </a:r>
            <a:endParaRPr lang="de-AT" dirty="0"/>
          </a:p>
        </p:txBody>
      </p:sp>
      <p:sp>
        <p:nvSpPr>
          <p:cNvPr id="3" name="Content Placeholder 2"/>
          <p:cNvSpPr>
            <a:spLocks noGrp="1"/>
          </p:cNvSpPr>
          <p:nvPr>
            <p:ph sz="quarter" idx="15"/>
          </p:nvPr>
        </p:nvSpPr>
        <p:spPr>
          <a:xfrm>
            <a:off x="533400" y="1752600"/>
            <a:ext cx="8215064" cy="4419600"/>
          </a:xfrm>
        </p:spPr>
        <p:txBody>
          <a:bodyPr/>
          <a:lstStyle/>
          <a:p>
            <a:pPr>
              <a:spcAft>
                <a:spcPts val="1800"/>
              </a:spcAft>
            </a:pPr>
            <a:r>
              <a:rPr lang="de-AT" b="1" dirty="0" smtClean="0">
                <a:solidFill>
                  <a:schemeClr val="accent3"/>
                </a:solidFill>
              </a:rPr>
              <a:t>Echtes Factoring</a:t>
            </a:r>
          </a:p>
          <a:p>
            <a:pPr>
              <a:spcAft>
                <a:spcPts val="1200"/>
              </a:spcAft>
              <a:buFont typeface="Arial" pitchFamily="34" charset="0"/>
              <a:buChar char="•"/>
            </a:pPr>
            <a:r>
              <a:rPr lang="de-AT" dirty="0" smtClean="0"/>
              <a:t>Zessionar erwirbt Forderung vor Fälligkeit </a:t>
            </a:r>
          </a:p>
          <a:p>
            <a:pPr>
              <a:spcAft>
                <a:spcPts val="1200"/>
              </a:spcAft>
              <a:buFont typeface="Arial" pitchFamily="34" charset="0"/>
              <a:buChar char="•"/>
            </a:pPr>
            <a:r>
              <a:rPr lang="de-AT" dirty="0" smtClean="0"/>
              <a:t>Zessionar übernimmt Delkredererisiko </a:t>
            </a:r>
          </a:p>
          <a:p>
            <a:pPr marL="547370" lvl="1" indent="-273050">
              <a:spcAft>
                <a:spcPts val="1200"/>
              </a:spcAft>
              <a:buFont typeface="Symbol" pitchFamily="18" charset="2"/>
              <a:buChar char="-"/>
            </a:pPr>
            <a:r>
              <a:rPr lang="de-AT" dirty="0" smtClean="0">
                <a:sym typeface="Symbol"/>
              </a:rPr>
              <a:t>Dienstleistung (Einziehung Forderung u. Risiko der Nichterfüllung)</a:t>
            </a:r>
          </a:p>
          <a:p>
            <a:pPr marL="268288" indent="-268288">
              <a:spcAft>
                <a:spcPts val="1200"/>
              </a:spcAft>
              <a:buFont typeface="Arial" pitchFamily="34" charset="0"/>
              <a:buChar char="•"/>
            </a:pPr>
            <a:r>
              <a:rPr lang="de-AT" dirty="0" smtClean="0"/>
              <a:t>Gegenleistung </a:t>
            </a:r>
          </a:p>
          <a:p>
            <a:pPr marL="547370" lvl="1" indent="-273050">
              <a:spcAft>
                <a:spcPts val="1200"/>
              </a:spcAft>
              <a:buFont typeface="Symbol" pitchFamily="18" charset="2"/>
              <a:buChar char="-"/>
            </a:pPr>
            <a:r>
              <a:rPr lang="de-AT" dirty="0" smtClean="0">
                <a:sym typeface="Symbol"/>
              </a:rPr>
              <a:t>Nennbetrag der abgetretenen Forderung abzüglich tatsächliche Kosten</a:t>
            </a:r>
          </a:p>
          <a:p>
            <a:pPr marL="821690" lvl="2" indent="-273050">
              <a:spcAft>
                <a:spcPts val="1200"/>
              </a:spcAft>
              <a:buFont typeface="Wingdings" pitchFamily="2" charset="2"/>
              <a:buChar char="§"/>
            </a:pPr>
            <a:r>
              <a:rPr lang="de-AT" dirty="0" err="1" smtClean="0">
                <a:sym typeface="Symbol"/>
              </a:rPr>
              <a:t>Factoringgebühr</a:t>
            </a:r>
            <a:r>
              <a:rPr lang="de-AT" dirty="0" smtClean="0">
                <a:sym typeface="Symbol"/>
              </a:rPr>
              <a:t> </a:t>
            </a:r>
          </a:p>
          <a:p>
            <a:pPr marL="821690" lvl="2" indent="-273050">
              <a:spcAft>
                <a:spcPts val="1200"/>
              </a:spcAft>
              <a:buFont typeface="Wingdings" pitchFamily="2" charset="2"/>
              <a:buChar char="§"/>
            </a:pPr>
            <a:r>
              <a:rPr lang="de-AT" dirty="0" smtClean="0">
                <a:sym typeface="Symbol"/>
              </a:rPr>
              <a:t>Delkrederegebühr</a:t>
            </a:r>
          </a:p>
          <a:p>
            <a:pPr marL="273050" indent="-273050">
              <a:spcAft>
                <a:spcPts val="1200"/>
              </a:spcAft>
              <a:buFont typeface="Arial" pitchFamily="34" charset="0"/>
              <a:buChar char="•"/>
            </a:pPr>
            <a:endParaRPr lang="de-AT" dirty="0" smtClean="0"/>
          </a:p>
          <a:p>
            <a:pPr>
              <a:spcAft>
                <a:spcPts val="1200"/>
              </a:spcAft>
            </a:pPr>
            <a:endParaRPr lang="de-AT" dirty="0" smtClean="0"/>
          </a:p>
          <a:p>
            <a:pPr>
              <a:spcAft>
                <a:spcPts val="1200"/>
              </a:spcAft>
            </a:pPr>
            <a:endParaRPr lang="de-AT" dirty="0" smtClean="0">
              <a:solidFill>
                <a:schemeClr val="accent3"/>
              </a:solidFill>
            </a:endParaRPr>
          </a:p>
          <a:p>
            <a:pPr>
              <a:spcAft>
                <a:spcPts val="1200"/>
              </a:spcAft>
            </a:pPr>
            <a:endParaRPr lang="de-AT" b="1" dirty="0" smtClean="0">
              <a:solidFill>
                <a:schemeClr val="accent3"/>
              </a:solidFill>
            </a:endParaRPr>
          </a:p>
        </p:txBody>
      </p:sp>
      <p:sp>
        <p:nvSpPr>
          <p:cNvPr id="5" name="Slide Number Placeholder 4"/>
          <p:cNvSpPr>
            <a:spLocks noGrp="1"/>
          </p:cNvSpPr>
          <p:nvPr>
            <p:ph type="sldNum" sz="quarter" idx="4"/>
          </p:nvPr>
        </p:nvSpPr>
        <p:spPr/>
        <p:txBody>
          <a:bodyPr/>
          <a:lstStyle/>
          <a:p>
            <a:fld id="{9EBD5762-3BDC-484D-9503-7EA6D5A9A8CE}" type="slidenum">
              <a:rPr lang="de-AT" smtClean="0"/>
              <a:pPr/>
              <a:t>6</a:t>
            </a:fld>
            <a:endParaRPr lang="de-AT"/>
          </a:p>
        </p:txBody>
      </p:sp>
      <p:sp>
        <p:nvSpPr>
          <p:cNvPr id="6" name="Date Placeholder 5"/>
          <p:cNvSpPr>
            <a:spLocks noGrp="1"/>
          </p:cNvSpPr>
          <p:nvPr>
            <p:ph type="dt" sz="half" idx="2"/>
          </p:nvPr>
        </p:nvSpPr>
        <p:spPr/>
        <p:txBody>
          <a:bodyPr/>
          <a:lstStyle/>
          <a:p>
            <a:r>
              <a:rPr lang="de-AT" dirty="0" smtClean="0"/>
              <a:t>Oktober 2013</a:t>
            </a:r>
            <a:endParaRPr lang="de-A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Umsatzsteuerliche Aspekte des Forderungsverkauf</a:t>
            </a:r>
            <a:endParaRPr lang="de-AT" dirty="0"/>
          </a:p>
        </p:txBody>
      </p:sp>
      <p:sp>
        <p:nvSpPr>
          <p:cNvPr id="3" name="Content Placeholder 2"/>
          <p:cNvSpPr>
            <a:spLocks noGrp="1"/>
          </p:cNvSpPr>
          <p:nvPr>
            <p:ph sz="quarter" idx="15"/>
          </p:nvPr>
        </p:nvSpPr>
        <p:spPr>
          <a:xfrm>
            <a:off x="533400" y="1700808"/>
            <a:ext cx="8077200" cy="4680520"/>
          </a:xfrm>
        </p:spPr>
        <p:txBody>
          <a:bodyPr/>
          <a:lstStyle/>
          <a:p>
            <a:pPr>
              <a:spcAft>
                <a:spcPts val="1800"/>
              </a:spcAft>
            </a:pPr>
            <a:r>
              <a:rPr lang="de-AT" b="1" dirty="0" smtClean="0">
                <a:solidFill>
                  <a:schemeClr val="accent3"/>
                </a:solidFill>
              </a:rPr>
              <a:t>Echtes Factoring</a:t>
            </a:r>
          </a:p>
          <a:p>
            <a:pPr marL="0" lvl="1">
              <a:spcAft>
                <a:spcPts val="1200"/>
              </a:spcAft>
              <a:buFont typeface="Arial" pitchFamily="34" charset="0"/>
              <a:buChar char="•"/>
            </a:pPr>
            <a:r>
              <a:rPr lang="de-AT" dirty="0" smtClean="0"/>
              <a:t>Forderungsabtretung des Zedenten ist steuerbar</a:t>
            </a:r>
          </a:p>
          <a:p>
            <a:pPr marL="273050" lvl="1" indent="-273050">
              <a:spcAft>
                <a:spcPts val="1200"/>
              </a:spcAft>
              <a:buFont typeface="Symbol" pitchFamily="18" charset="2"/>
              <a:buChar char="-"/>
            </a:pPr>
            <a:r>
              <a:rPr lang="de-AT" i="1" dirty="0" smtClean="0">
                <a:sym typeface="Symbol"/>
              </a:rPr>
              <a:t>Umsätze im Geschäft mit Geldforderungen und die Vermittlung dieser Umsätze, ausgenommen die Einziehung von Forderungen sind </a:t>
            </a:r>
            <a:r>
              <a:rPr lang="de-AT" i="1" dirty="0" err="1" smtClean="0">
                <a:sym typeface="Symbol"/>
              </a:rPr>
              <a:t>gem</a:t>
            </a:r>
            <a:r>
              <a:rPr lang="de-AT" i="1" dirty="0" smtClean="0">
                <a:sym typeface="Symbol"/>
              </a:rPr>
              <a:t> § 6 </a:t>
            </a:r>
            <a:r>
              <a:rPr lang="de-AT" i="1" dirty="0" err="1" smtClean="0">
                <a:sym typeface="Symbol"/>
              </a:rPr>
              <a:t>Abs</a:t>
            </a:r>
            <a:r>
              <a:rPr lang="de-AT" i="1" dirty="0" smtClean="0">
                <a:sym typeface="Symbol"/>
              </a:rPr>
              <a:t> 1 Z 8 </a:t>
            </a:r>
            <a:r>
              <a:rPr lang="de-AT" i="1" dirty="0" err="1" smtClean="0">
                <a:sym typeface="Symbol"/>
              </a:rPr>
              <a:t>lit</a:t>
            </a:r>
            <a:r>
              <a:rPr lang="de-AT" i="1" dirty="0" smtClean="0">
                <a:sym typeface="Symbol"/>
              </a:rPr>
              <a:t> c UStG steuerfrei</a:t>
            </a:r>
          </a:p>
          <a:p>
            <a:pPr marL="717550" lvl="1" indent="-449263">
              <a:spcAft>
                <a:spcPts val="1200"/>
              </a:spcAft>
              <a:buFont typeface="Symbol"/>
              <a:buChar char="Þ"/>
            </a:pPr>
            <a:r>
              <a:rPr lang="de-AT" dirty="0" smtClean="0"/>
              <a:t>unecht umsatzsteuerbefreit</a:t>
            </a:r>
          </a:p>
          <a:p>
            <a:pPr marL="273050" indent="-273050">
              <a:spcAft>
                <a:spcPts val="1200"/>
              </a:spcAft>
              <a:buFont typeface="Arial" pitchFamily="34" charset="0"/>
              <a:buChar char="•"/>
            </a:pPr>
            <a:r>
              <a:rPr lang="de-AT" dirty="0" smtClean="0">
                <a:sym typeface="Symbol"/>
              </a:rPr>
              <a:t>Ankauf der Forderung/Übernahme </a:t>
            </a:r>
            <a:r>
              <a:rPr lang="de-AT" dirty="0" err="1" smtClean="0">
                <a:sym typeface="Symbol"/>
              </a:rPr>
              <a:t>Ausfallsrisko</a:t>
            </a:r>
            <a:r>
              <a:rPr lang="de-AT" dirty="0" smtClean="0">
                <a:sym typeface="Symbol"/>
              </a:rPr>
              <a:t> durch Zessionar</a:t>
            </a:r>
          </a:p>
          <a:p>
            <a:pPr marL="547370" lvl="1" indent="-273050">
              <a:spcAft>
                <a:spcPts val="1200"/>
              </a:spcAft>
              <a:buFont typeface="Symbol" pitchFamily="18" charset="2"/>
              <a:buChar char="-"/>
            </a:pPr>
            <a:r>
              <a:rPr lang="de-AT" dirty="0" smtClean="0">
                <a:sym typeface="Symbol"/>
              </a:rPr>
              <a:t>wirtschaftliche Tätigkeit</a:t>
            </a:r>
          </a:p>
          <a:p>
            <a:pPr marL="547370" lvl="1" indent="-273050">
              <a:spcAft>
                <a:spcPts val="1200"/>
              </a:spcAft>
              <a:buFont typeface="Symbol" pitchFamily="18" charset="2"/>
              <a:buChar char="-"/>
            </a:pPr>
            <a:r>
              <a:rPr lang="de-AT" dirty="0" smtClean="0">
                <a:sym typeface="Symbol"/>
              </a:rPr>
              <a:t>„Einziehung der Forderung“ </a:t>
            </a:r>
            <a:r>
              <a:rPr lang="de-AT" dirty="0" err="1" smtClean="0">
                <a:sym typeface="Symbol"/>
              </a:rPr>
              <a:t>iSd</a:t>
            </a:r>
            <a:r>
              <a:rPr lang="de-AT" dirty="0" smtClean="0">
                <a:sym typeface="Symbol"/>
              </a:rPr>
              <a:t> </a:t>
            </a:r>
            <a:r>
              <a:rPr lang="de-AT" dirty="0" err="1" smtClean="0">
                <a:sym typeface="Symbol"/>
              </a:rPr>
              <a:t>MwStSyst</a:t>
            </a:r>
            <a:r>
              <a:rPr lang="de-AT" dirty="0" smtClean="0">
                <a:sym typeface="Symbol"/>
              </a:rPr>
              <a:t>-RL </a:t>
            </a:r>
          </a:p>
          <a:p>
            <a:pPr marL="547370" lvl="1" indent="-273050">
              <a:spcAft>
                <a:spcPts val="1200"/>
              </a:spcAft>
              <a:buFont typeface="Symbol" pitchFamily="18" charset="2"/>
              <a:buChar char="-"/>
            </a:pPr>
            <a:r>
              <a:rPr lang="de-AT" dirty="0" smtClean="0">
                <a:sym typeface="Symbol"/>
              </a:rPr>
              <a:t>Leistung ist steuerbar und steuerpflichtig   Vorsteuerabzug</a:t>
            </a:r>
          </a:p>
          <a:p>
            <a:pPr marL="547370" lvl="1" indent="-273050">
              <a:spcAft>
                <a:spcPts val="1200"/>
              </a:spcAft>
              <a:buFont typeface="Symbol" pitchFamily="18" charset="2"/>
              <a:buChar char="-"/>
            </a:pPr>
            <a:endParaRPr lang="de-AT" dirty="0" smtClean="0"/>
          </a:p>
          <a:p>
            <a:pPr>
              <a:spcAft>
                <a:spcPts val="1200"/>
              </a:spcAft>
            </a:pPr>
            <a:endParaRPr lang="de-AT" dirty="0" smtClean="0"/>
          </a:p>
          <a:p>
            <a:pPr>
              <a:spcAft>
                <a:spcPts val="1200"/>
              </a:spcAft>
            </a:pPr>
            <a:endParaRPr lang="de-AT" dirty="0" smtClean="0">
              <a:solidFill>
                <a:schemeClr val="accent3"/>
              </a:solidFill>
            </a:endParaRPr>
          </a:p>
          <a:p>
            <a:pPr>
              <a:spcAft>
                <a:spcPts val="1200"/>
              </a:spcAft>
            </a:pPr>
            <a:endParaRPr lang="de-AT" b="1" dirty="0" smtClean="0">
              <a:solidFill>
                <a:schemeClr val="accent3"/>
              </a:solidFill>
            </a:endParaRPr>
          </a:p>
        </p:txBody>
      </p:sp>
      <p:sp>
        <p:nvSpPr>
          <p:cNvPr id="5" name="Slide Number Placeholder 4"/>
          <p:cNvSpPr>
            <a:spLocks noGrp="1"/>
          </p:cNvSpPr>
          <p:nvPr>
            <p:ph type="sldNum" sz="quarter" idx="4"/>
          </p:nvPr>
        </p:nvSpPr>
        <p:spPr/>
        <p:txBody>
          <a:bodyPr/>
          <a:lstStyle/>
          <a:p>
            <a:fld id="{9EBD5762-3BDC-484D-9503-7EA6D5A9A8CE}" type="slidenum">
              <a:rPr lang="de-AT" smtClean="0"/>
              <a:pPr/>
              <a:t>7</a:t>
            </a:fld>
            <a:endParaRPr lang="de-AT"/>
          </a:p>
        </p:txBody>
      </p:sp>
      <p:sp>
        <p:nvSpPr>
          <p:cNvPr id="6" name="Date Placeholder 5"/>
          <p:cNvSpPr>
            <a:spLocks noGrp="1"/>
          </p:cNvSpPr>
          <p:nvPr>
            <p:ph type="dt" sz="half" idx="2"/>
          </p:nvPr>
        </p:nvSpPr>
        <p:spPr/>
        <p:txBody>
          <a:bodyPr/>
          <a:lstStyle/>
          <a:p>
            <a:r>
              <a:rPr lang="de-AT" dirty="0" smtClean="0"/>
              <a:t>Oktober 2013</a:t>
            </a:r>
            <a:endParaRPr lang="de-A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Umsatzsteuerliche Aspekte des Forderungsverkauf</a:t>
            </a:r>
            <a:endParaRPr lang="de-AT" dirty="0"/>
          </a:p>
        </p:txBody>
      </p:sp>
      <p:sp>
        <p:nvSpPr>
          <p:cNvPr id="3" name="Content Placeholder 2"/>
          <p:cNvSpPr>
            <a:spLocks noGrp="1"/>
          </p:cNvSpPr>
          <p:nvPr>
            <p:ph sz="quarter" idx="15"/>
          </p:nvPr>
        </p:nvSpPr>
        <p:spPr>
          <a:xfrm>
            <a:off x="533400" y="1817712"/>
            <a:ext cx="8077200" cy="4419600"/>
          </a:xfrm>
        </p:spPr>
        <p:txBody>
          <a:bodyPr/>
          <a:lstStyle/>
          <a:p>
            <a:pPr>
              <a:spcAft>
                <a:spcPts val="1800"/>
              </a:spcAft>
            </a:pPr>
            <a:r>
              <a:rPr lang="de-AT" b="1" dirty="0" smtClean="0">
                <a:solidFill>
                  <a:schemeClr val="accent3"/>
                </a:solidFill>
              </a:rPr>
              <a:t>Unechtes Factoring - </a:t>
            </a:r>
            <a:r>
              <a:rPr lang="de-AT" b="1" dirty="0" err="1" smtClean="0">
                <a:solidFill>
                  <a:schemeClr val="accent3"/>
                </a:solidFill>
              </a:rPr>
              <a:t>Factor</a:t>
            </a:r>
            <a:endParaRPr lang="de-AT" dirty="0" smtClean="0"/>
          </a:p>
          <a:p>
            <a:pPr marL="273050" indent="-273050">
              <a:spcAft>
                <a:spcPts val="1200"/>
              </a:spcAft>
              <a:buFont typeface="Arial" pitchFamily="34" charset="0"/>
              <a:buChar char="•"/>
            </a:pPr>
            <a:r>
              <a:rPr lang="de-AT" dirty="0" smtClean="0"/>
              <a:t>keine Übertragung der Forderung </a:t>
            </a:r>
            <a:r>
              <a:rPr lang="de-AT" dirty="0" err="1" smtClean="0"/>
              <a:t>iSd</a:t>
            </a:r>
            <a:r>
              <a:rPr lang="de-AT" dirty="0" smtClean="0"/>
              <a:t> Umsatzsteuerrechts</a:t>
            </a:r>
          </a:p>
          <a:p>
            <a:pPr>
              <a:spcAft>
                <a:spcPts val="1200"/>
              </a:spcAft>
              <a:buFont typeface="Arial" pitchFamily="34" charset="0"/>
              <a:buChar char="•"/>
            </a:pPr>
            <a:r>
              <a:rPr lang="de-AT" dirty="0" err="1" smtClean="0"/>
              <a:t>Factor</a:t>
            </a:r>
            <a:r>
              <a:rPr lang="de-AT" dirty="0" smtClean="0"/>
              <a:t> übernimmt kein Ausfallsrisiko</a:t>
            </a:r>
          </a:p>
          <a:p>
            <a:pPr marL="547370" lvl="1" indent="-273050">
              <a:spcAft>
                <a:spcPts val="1200"/>
              </a:spcAft>
              <a:buFont typeface="Symbol" pitchFamily="18" charset="2"/>
              <a:buChar char="-"/>
            </a:pPr>
            <a:r>
              <a:rPr lang="de-AT" dirty="0" smtClean="0">
                <a:sym typeface="Symbol"/>
              </a:rPr>
              <a:t>wirtschaftliches Eigentum an Forderungen bleibt beim Zedenten</a:t>
            </a:r>
          </a:p>
          <a:p>
            <a:pPr>
              <a:spcAft>
                <a:spcPts val="1200"/>
              </a:spcAft>
              <a:buFont typeface="Arial" pitchFamily="34" charset="0"/>
              <a:buChar char="•"/>
            </a:pPr>
            <a:r>
              <a:rPr lang="de-AT" dirty="0" err="1" smtClean="0"/>
              <a:t>Factor</a:t>
            </a:r>
            <a:r>
              <a:rPr lang="de-AT" dirty="0" smtClean="0"/>
              <a:t> erbringt dem Kunden gegenüber sonstige Leistungen</a:t>
            </a:r>
          </a:p>
          <a:p>
            <a:pPr marL="547370" lvl="1" indent="-273050">
              <a:spcAft>
                <a:spcPts val="1200"/>
              </a:spcAft>
              <a:buFont typeface="Symbol" pitchFamily="18" charset="2"/>
              <a:buChar char="-"/>
            </a:pPr>
            <a:r>
              <a:rPr lang="de-AT" dirty="0" smtClean="0">
                <a:sym typeface="Symbol"/>
              </a:rPr>
              <a:t>Debitorenbuchhaltung, Kreditgewährung, Bonitätsprüfung, Mahnwesen, Inkasso</a:t>
            </a:r>
          </a:p>
          <a:p>
            <a:pPr marL="898525" lvl="2" indent="-360363">
              <a:spcAft>
                <a:spcPts val="1200"/>
              </a:spcAft>
              <a:buFont typeface="Symbol"/>
              <a:buChar char="Þ"/>
              <a:tabLst>
                <a:tab pos="538163" algn="l"/>
              </a:tabLst>
            </a:pPr>
            <a:r>
              <a:rPr lang="de-AT" dirty="0" smtClean="0">
                <a:sym typeface="Symbol"/>
              </a:rPr>
              <a:t>Steuerpflicht richtet sich nach Art der sonstigen Leistung </a:t>
            </a:r>
            <a:br>
              <a:rPr lang="de-AT" dirty="0" smtClean="0">
                <a:sym typeface="Symbol"/>
              </a:rPr>
            </a:br>
            <a:r>
              <a:rPr lang="de-AT" dirty="0" smtClean="0">
                <a:sym typeface="Symbol"/>
              </a:rPr>
              <a:t>(</a:t>
            </a:r>
            <a:r>
              <a:rPr lang="de-AT" dirty="0" err="1" smtClean="0">
                <a:sym typeface="Symbol"/>
              </a:rPr>
              <a:t>zB</a:t>
            </a:r>
            <a:r>
              <a:rPr lang="de-AT" dirty="0" smtClean="0">
                <a:sym typeface="Symbol"/>
              </a:rPr>
              <a:t>.: Steuerfreiheit für Kreditgewährung)</a:t>
            </a:r>
            <a:endParaRPr lang="de-AT" dirty="0" smtClean="0"/>
          </a:p>
          <a:p>
            <a:pPr>
              <a:spcAft>
                <a:spcPts val="1200"/>
              </a:spcAft>
            </a:pPr>
            <a:endParaRPr lang="de-AT" b="1" dirty="0" smtClean="0">
              <a:solidFill>
                <a:schemeClr val="accent3"/>
              </a:solidFill>
            </a:endParaRPr>
          </a:p>
        </p:txBody>
      </p:sp>
      <p:sp>
        <p:nvSpPr>
          <p:cNvPr id="5" name="Slide Number Placeholder 4"/>
          <p:cNvSpPr>
            <a:spLocks noGrp="1"/>
          </p:cNvSpPr>
          <p:nvPr>
            <p:ph type="sldNum" sz="quarter" idx="4"/>
          </p:nvPr>
        </p:nvSpPr>
        <p:spPr/>
        <p:txBody>
          <a:bodyPr/>
          <a:lstStyle/>
          <a:p>
            <a:fld id="{9EBD5762-3BDC-484D-9503-7EA6D5A9A8CE}" type="slidenum">
              <a:rPr lang="de-AT" smtClean="0"/>
              <a:pPr/>
              <a:t>8</a:t>
            </a:fld>
            <a:endParaRPr lang="de-AT"/>
          </a:p>
        </p:txBody>
      </p:sp>
      <p:sp>
        <p:nvSpPr>
          <p:cNvPr id="6" name="Date Placeholder 5"/>
          <p:cNvSpPr>
            <a:spLocks noGrp="1"/>
          </p:cNvSpPr>
          <p:nvPr>
            <p:ph type="dt" sz="half" idx="2"/>
          </p:nvPr>
        </p:nvSpPr>
        <p:spPr/>
        <p:txBody>
          <a:bodyPr/>
          <a:lstStyle/>
          <a:p>
            <a:r>
              <a:rPr lang="de-AT" dirty="0" smtClean="0"/>
              <a:t>Oktober 2013</a:t>
            </a:r>
            <a:endParaRPr lang="de-A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Umsatzsteuerliche Aspekte des Forderungsverkauf</a:t>
            </a:r>
            <a:endParaRPr lang="de-AT" dirty="0"/>
          </a:p>
        </p:txBody>
      </p:sp>
      <p:sp>
        <p:nvSpPr>
          <p:cNvPr id="3" name="Content Placeholder 2"/>
          <p:cNvSpPr>
            <a:spLocks noGrp="1"/>
          </p:cNvSpPr>
          <p:nvPr>
            <p:ph sz="quarter" idx="15"/>
          </p:nvPr>
        </p:nvSpPr>
        <p:spPr>
          <a:xfrm>
            <a:off x="533400" y="1889720"/>
            <a:ext cx="8077200" cy="4419600"/>
          </a:xfrm>
        </p:spPr>
        <p:txBody>
          <a:bodyPr/>
          <a:lstStyle/>
          <a:p>
            <a:pPr>
              <a:spcAft>
                <a:spcPts val="1800"/>
              </a:spcAft>
            </a:pPr>
            <a:r>
              <a:rPr lang="de-AT" b="1" dirty="0" smtClean="0">
                <a:solidFill>
                  <a:schemeClr val="accent3"/>
                </a:solidFill>
              </a:rPr>
              <a:t>Unechtes Factoring - Zedent</a:t>
            </a:r>
            <a:endParaRPr lang="de-AT" dirty="0" smtClean="0"/>
          </a:p>
          <a:p>
            <a:pPr marL="273050" indent="-273050">
              <a:spcAft>
                <a:spcPts val="1200"/>
              </a:spcAft>
              <a:buFont typeface="Arial" pitchFamily="34" charset="0"/>
              <a:buChar char="•"/>
            </a:pPr>
            <a:r>
              <a:rPr lang="de-AT" dirty="0" smtClean="0"/>
              <a:t>keine Abtretung der Forderung </a:t>
            </a:r>
            <a:r>
              <a:rPr lang="de-AT" dirty="0" err="1" smtClean="0"/>
              <a:t>iSd</a:t>
            </a:r>
            <a:r>
              <a:rPr lang="de-AT" dirty="0" smtClean="0"/>
              <a:t> Umsatzsteuerrechts</a:t>
            </a:r>
          </a:p>
          <a:p>
            <a:pPr marL="273050" lvl="1" indent="-273050">
              <a:spcAft>
                <a:spcPts val="1800"/>
              </a:spcAft>
              <a:buFont typeface="Arial" pitchFamily="34" charset="0"/>
              <a:buChar char="•"/>
            </a:pPr>
            <a:r>
              <a:rPr lang="de-AT" dirty="0" smtClean="0">
                <a:sym typeface="Symbol"/>
              </a:rPr>
              <a:t>Zedent bleibt wirtschaftlicher Eigentümer der Forderung</a:t>
            </a:r>
          </a:p>
          <a:p>
            <a:pPr marL="273050" lvl="1" indent="-273050">
              <a:spcAft>
                <a:spcPts val="1800"/>
              </a:spcAft>
              <a:buFont typeface="Arial" pitchFamily="34" charset="0"/>
              <a:buChar char="•"/>
            </a:pPr>
            <a:r>
              <a:rPr lang="de-AT" dirty="0" smtClean="0">
                <a:sym typeface="Symbol"/>
              </a:rPr>
              <a:t>Vorsteuerabzug</a:t>
            </a:r>
            <a:endParaRPr lang="de-AT" dirty="0" smtClean="0">
              <a:solidFill>
                <a:schemeClr val="accent6">
                  <a:lumMod val="75000"/>
                </a:schemeClr>
              </a:solidFill>
              <a:sym typeface="Symbol"/>
            </a:endParaRPr>
          </a:p>
          <a:p>
            <a:pPr marL="0" lvl="1">
              <a:spcAft>
                <a:spcPts val="1800"/>
              </a:spcAft>
              <a:buNone/>
            </a:pPr>
            <a:r>
              <a:rPr lang="de-AT" b="1" dirty="0" smtClean="0">
                <a:solidFill>
                  <a:schemeClr val="accent3"/>
                </a:solidFill>
                <a:sym typeface="Symbol"/>
              </a:rPr>
              <a:t>Forfaitierung</a:t>
            </a:r>
          </a:p>
          <a:p>
            <a:pPr marL="273050" lvl="1" indent="-273050">
              <a:spcAft>
                <a:spcPts val="1800"/>
              </a:spcAft>
              <a:buFont typeface="Arial" pitchFamily="34" charset="0"/>
              <a:buChar char="•"/>
            </a:pPr>
            <a:r>
              <a:rPr lang="de-AT" dirty="0" smtClean="0">
                <a:sym typeface="Symbol"/>
              </a:rPr>
              <a:t>Ankauf später fälliger Forderungen aus Warenlieferungen unter Übernahme des Delkredererisikos ohne Ausstellung von Wechseln</a:t>
            </a:r>
          </a:p>
          <a:p>
            <a:pPr marL="547370" lvl="1" indent="-273050">
              <a:spcAft>
                <a:spcPts val="1200"/>
              </a:spcAft>
              <a:buFont typeface="Symbol" pitchFamily="18" charset="2"/>
              <a:buChar char="-"/>
            </a:pPr>
            <a:r>
              <a:rPr lang="de-AT" dirty="0" smtClean="0">
                <a:sym typeface="Symbol"/>
              </a:rPr>
              <a:t>gleiche Behandlung wie Forderungsabtretung</a:t>
            </a:r>
          </a:p>
          <a:p>
            <a:pPr>
              <a:spcAft>
                <a:spcPts val="1200"/>
              </a:spcAft>
            </a:pPr>
            <a:endParaRPr lang="de-AT" b="1" dirty="0" smtClean="0">
              <a:solidFill>
                <a:schemeClr val="accent3"/>
              </a:solidFill>
            </a:endParaRPr>
          </a:p>
        </p:txBody>
      </p:sp>
      <p:sp>
        <p:nvSpPr>
          <p:cNvPr id="5" name="Slide Number Placeholder 4"/>
          <p:cNvSpPr>
            <a:spLocks noGrp="1"/>
          </p:cNvSpPr>
          <p:nvPr>
            <p:ph type="sldNum" sz="quarter" idx="4"/>
          </p:nvPr>
        </p:nvSpPr>
        <p:spPr/>
        <p:txBody>
          <a:bodyPr/>
          <a:lstStyle/>
          <a:p>
            <a:fld id="{9EBD5762-3BDC-484D-9503-7EA6D5A9A8CE}" type="slidenum">
              <a:rPr lang="de-AT" smtClean="0"/>
              <a:pPr/>
              <a:t>9</a:t>
            </a:fld>
            <a:endParaRPr lang="de-AT"/>
          </a:p>
        </p:txBody>
      </p:sp>
      <p:sp>
        <p:nvSpPr>
          <p:cNvPr id="6" name="Date Placeholder 5"/>
          <p:cNvSpPr>
            <a:spLocks noGrp="1"/>
          </p:cNvSpPr>
          <p:nvPr>
            <p:ph type="dt" sz="half" idx="2"/>
          </p:nvPr>
        </p:nvSpPr>
        <p:spPr/>
        <p:txBody>
          <a:bodyPr/>
          <a:lstStyle/>
          <a:p>
            <a:r>
              <a:rPr lang="de-AT" dirty="0" smtClean="0"/>
              <a:t>Oktober 2013</a:t>
            </a:r>
            <a:endParaRPr lang="de-AT"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PwC Maroon">
      <a:dk1>
        <a:srgbClr val="000000"/>
      </a:dk1>
      <a:lt1>
        <a:srgbClr val="FFFFFF"/>
      </a:lt1>
      <a:dk2>
        <a:srgbClr val="602320"/>
      </a:dk2>
      <a:lt2>
        <a:srgbClr val="FFFFFF"/>
      </a:lt2>
      <a:accent1>
        <a:srgbClr val="602320"/>
      </a:accent1>
      <a:accent2>
        <a:srgbClr val="DB536A"/>
      </a:accent2>
      <a:accent3>
        <a:srgbClr val="A32020"/>
      </a:accent3>
      <a:accent4>
        <a:srgbClr val="E0301E"/>
      </a:accent4>
      <a:accent5>
        <a:srgbClr val="DC6900"/>
      </a:accent5>
      <a:accent6>
        <a:srgbClr val="FFB600"/>
      </a:accent6>
      <a:hlink>
        <a:srgbClr val="602320"/>
      </a:hlink>
      <a:folHlink>
        <a:srgbClr val="602320"/>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indent="-274320">
          <a:spcAft>
            <a:spcPts val="900"/>
          </a:spcAft>
          <a:defRPr sz="2000" dirty="0" err="1" smtClean="0">
            <a:latin typeface="Georgia"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2007</Words>
  <Application>Microsoft Office PowerPoint</Application>
  <PresentationFormat>Bildschirmpräsentation (4:3)</PresentationFormat>
  <Paragraphs>326</Paragraphs>
  <Slides>19</Slides>
  <Notes>19</Notes>
  <HiddenSlides>0</HiddenSlides>
  <MMClips>0</MMClips>
  <ScaleCrop>false</ScaleCrop>
  <HeadingPairs>
    <vt:vector size="4" baseType="variant">
      <vt:variant>
        <vt:lpstr>Design</vt:lpstr>
      </vt:variant>
      <vt:variant>
        <vt:i4>1</vt:i4>
      </vt:variant>
      <vt:variant>
        <vt:lpstr>Folientitel</vt:lpstr>
      </vt:variant>
      <vt:variant>
        <vt:i4>19</vt:i4>
      </vt:variant>
    </vt:vector>
  </HeadingPairs>
  <TitlesOfParts>
    <vt:vector size="20" baseType="lpstr">
      <vt:lpstr>blank</vt:lpstr>
      <vt:lpstr>Steuerliche Aspekte des Forderungsverkaufs</vt:lpstr>
      <vt:lpstr>Agenda</vt:lpstr>
      <vt:lpstr>Steuerliche Aspekte des Forderungsverkaufs</vt:lpstr>
      <vt:lpstr>Ertragsteuerliche Aspekte des Forderungsverkaufs</vt:lpstr>
      <vt:lpstr>Ertragsteuerliche Aspekte des Forderungsverkaufs</vt:lpstr>
      <vt:lpstr>Umsatzsteuerliche Aspekte des Forderungsverkauf</vt:lpstr>
      <vt:lpstr>Umsatzsteuerliche Aspekte des Forderungsverkauf</vt:lpstr>
      <vt:lpstr>Umsatzsteuerliche Aspekte des Forderungsverkauf</vt:lpstr>
      <vt:lpstr>Umsatzsteuerliche Aspekte des Forderungsverkauf</vt:lpstr>
      <vt:lpstr>Umsatzsteuerliche Aspekte des Forderungsverkauf</vt:lpstr>
      <vt:lpstr>Umsatzsteuerliche Aspekte des Forderungsverkauf</vt:lpstr>
      <vt:lpstr>Umsatzsteuerliche Aspekte des Forderungsverkauf</vt:lpstr>
      <vt:lpstr>Gebührenrechtliche Aspekte des Forderungsverkaufs</vt:lpstr>
      <vt:lpstr>Gebührenrechtliche Aspekte des Forderungsverkaufs</vt:lpstr>
      <vt:lpstr>Gebührenrechtliche Aspekte des Forderungsverkaufs</vt:lpstr>
      <vt:lpstr>Gebührenrechtliche Aspekte des Forderungsverkaufs</vt:lpstr>
      <vt:lpstr>Gebührenfreie Übertragung von Forderungen </vt:lpstr>
      <vt:lpstr>Gebührenfreie Übertragung von Forderungen </vt:lpstr>
      <vt:lpstr>Danke für Ihre Aufmerksamkeit! Fragen?</vt:lpstr>
    </vt:vector>
  </TitlesOfParts>
  <Company>PricewaterhouseCoopers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Steuerliche Aspekte des Forderungsverkaufs</dc:title>
  <dc:creator>knl</dc:creator>
  <cp:lastModifiedBy>Sandra Schmalz</cp:lastModifiedBy>
  <cp:revision>135</cp:revision>
  <dcterms:created xsi:type="dcterms:W3CDTF">2013-10-02T12:50:04Z</dcterms:created>
  <dcterms:modified xsi:type="dcterms:W3CDTF">2013-10-08T12:09:08Z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B template version">
    <vt:lpwstr>6</vt:lpwstr>
  </property>
  <property fmtid="{D5CDD505-2E9C-101B-9397-08002B2CF9AE}" pid="3" name="TB template type">
    <vt:lpwstr>Onscreen</vt:lpwstr>
  </property>
  <property fmtid="{D5CDD505-2E9C-101B-9397-08002B2CF9AE}" pid="4" name="Template created by">
    <vt:lpwstr>PwC</vt:lpwstr>
  </property>
  <property fmtid="{D5CDD505-2E9C-101B-9397-08002B2CF9AE}" pid="5" name="Template version">
    <vt:lpwstr>5</vt:lpwstr>
  </property>
</Properties>
</file>